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61" r:id="rId5"/>
    <p:sldId id="259" r:id="rId6"/>
    <p:sldId id="262" r:id="rId7"/>
    <p:sldId id="263" r:id="rId8"/>
    <p:sldId id="260"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55AF4-1CAC-4E4C-89D1-2E38C3FF254F}"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B8B7580-4985-4695-B57D-F55C62EA0742}" type="slidenum">
              <a:rPr lang="en-US" smtClean="0"/>
              <a:t>‹#›</a:t>
            </a:fld>
            <a:endParaRPr lang="en-US"/>
          </a:p>
        </p:txBody>
      </p:sp>
    </p:spTree>
    <p:extLst>
      <p:ext uri="{BB962C8B-B14F-4D97-AF65-F5344CB8AC3E}">
        <p14:creationId xmlns:p14="http://schemas.microsoft.com/office/powerpoint/2010/main" val="272829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55AF4-1CAC-4E4C-89D1-2E38C3FF254F}"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36930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55AF4-1CAC-4E4C-89D1-2E38C3FF254F}"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172308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55AF4-1CAC-4E4C-89D1-2E38C3FF254F}"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357763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DE55AF4-1CAC-4E4C-89D1-2E38C3FF254F}" type="datetimeFigureOut">
              <a:rPr lang="en-US" smtClean="0"/>
              <a:t>2/13/2021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B8B7580-4985-4695-B57D-F55C62EA0742}" type="slidenum">
              <a:rPr lang="en-US" smtClean="0"/>
              <a:t>‹#›</a:t>
            </a:fld>
            <a:endParaRPr lang="en-US"/>
          </a:p>
        </p:txBody>
      </p:sp>
    </p:spTree>
    <p:extLst>
      <p:ext uri="{BB962C8B-B14F-4D97-AF65-F5344CB8AC3E}">
        <p14:creationId xmlns:p14="http://schemas.microsoft.com/office/powerpoint/2010/main" val="81536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55AF4-1CAC-4E4C-89D1-2E38C3FF254F}"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377994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55AF4-1CAC-4E4C-89D1-2E38C3FF254F}"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69751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55AF4-1CAC-4E4C-89D1-2E38C3FF254F}"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242575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55AF4-1CAC-4E4C-89D1-2E38C3FF254F}"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386366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55AF4-1CAC-4E4C-89D1-2E38C3FF254F}"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12053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55AF4-1CAC-4E4C-89D1-2E38C3FF254F}" type="datetimeFigureOut">
              <a:rPr lang="en-US" smtClean="0"/>
              <a:t>2/13/2021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B8B7580-4985-4695-B57D-F55C62EA0742}" type="slidenum">
              <a:rPr lang="en-US" smtClean="0"/>
              <a:t>‹#›</a:t>
            </a:fld>
            <a:endParaRPr lang="en-US"/>
          </a:p>
        </p:txBody>
      </p:sp>
    </p:spTree>
    <p:extLst>
      <p:ext uri="{BB962C8B-B14F-4D97-AF65-F5344CB8AC3E}">
        <p14:creationId xmlns:p14="http://schemas.microsoft.com/office/powerpoint/2010/main" val="31081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DE55AF4-1CAC-4E4C-89D1-2E38C3FF254F}" type="datetimeFigureOut">
              <a:rPr lang="en-US" smtClean="0"/>
              <a:t>2/13/2021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B8B7580-4985-4695-B57D-F55C62EA0742}" type="slidenum">
              <a:rPr lang="en-US" smtClean="0"/>
              <a:t>‹#›</a:t>
            </a:fld>
            <a:endParaRPr lang="en-US"/>
          </a:p>
        </p:txBody>
      </p:sp>
    </p:spTree>
    <p:extLst>
      <p:ext uri="{BB962C8B-B14F-4D97-AF65-F5344CB8AC3E}">
        <p14:creationId xmlns:p14="http://schemas.microsoft.com/office/powerpoint/2010/main" val="3311189622"/>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3" name="Oval 6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64" name="Oval 6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66" name="Rectangle 6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EC466EC6-8312-400C-B8AF-91468FC0D621}"/>
              </a:ext>
            </a:extLst>
          </p:cNvPr>
          <p:cNvSpPr txBox="1"/>
          <p:nvPr/>
        </p:nvSpPr>
        <p:spPr>
          <a:xfrm>
            <a:off x="1069848" y="2320412"/>
            <a:ext cx="10058400" cy="3851787"/>
          </a:xfrm>
          <a:prstGeom prst="rect">
            <a:avLst/>
          </a:prstGeom>
        </p:spPr>
        <p:txBody>
          <a:bodyPr vert="horz" lIns="91440" tIns="45720" rIns="91440" bIns="45720" rtlCol="0">
            <a:normAutofit/>
          </a:bodyPr>
          <a:lstStyle/>
          <a:p>
            <a:pPr indent="-182880" defTabSz="914400">
              <a:lnSpc>
                <a:spcPct val="90000"/>
              </a:lnSpc>
              <a:spcBef>
                <a:spcPct val="0"/>
              </a:spcBef>
              <a:spcAft>
                <a:spcPts val="600"/>
              </a:spcAft>
              <a:buClr>
                <a:schemeClr val="accent1">
                  <a:lumMod val="75000"/>
                </a:schemeClr>
              </a:buClr>
              <a:buSzPct val="85000"/>
              <a:buFont typeface="Wingdings" pitchFamily="2" charset="2"/>
              <a:buChar char="§"/>
            </a:pPr>
            <a:endParaRPr lang="en-US" b="1" cap="all" dirty="0"/>
          </a:p>
        </p:txBody>
      </p:sp>
      <p:sp>
        <p:nvSpPr>
          <p:cNvPr id="74" name="Oval 7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6" name="Oval 7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353B37CA-11DB-42CF-AB23-D3FFE8215C86}"/>
              </a:ext>
            </a:extLst>
          </p:cNvPr>
          <p:cNvSpPr txBox="1"/>
          <p:nvPr/>
        </p:nvSpPr>
        <p:spPr>
          <a:xfrm>
            <a:off x="7453816" y="4886616"/>
            <a:ext cx="3332554" cy="1385875"/>
          </a:xfrm>
          <a:prstGeom prst="rect">
            <a:avLst/>
          </a:prstGeom>
        </p:spPr>
        <p:txBody>
          <a:bodyPr vert="horz" lIns="91440" tIns="45720" rIns="91440" bIns="45720" rtlCol="0" anchor="ctr">
            <a:normAutofit/>
          </a:bodyPr>
          <a:lstStyle/>
          <a:p>
            <a:pPr defTabSz="914400">
              <a:lnSpc>
                <a:spcPct val="90000"/>
              </a:lnSpc>
              <a:spcBef>
                <a:spcPts val="1200"/>
              </a:spcBef>
              <a:buClr>
                <a:schemeClr val="accent1">
                  <a:lumMod val="75000"/>
                </a:schemeClr>
              </a:buClr>
              <a:buSzPct val="85000"/>
            </a:pPr>
            <a:endParaRPr lang="en-US" dirty="0"/>
          </a:p>
        </p:txBody>
      </p:sp>
      <p:sp>
        <p:nvSpPr>
          <p:cNvPr id="2" name="TextBox 1">
            <a:extLst>
              <a:ext uri="{FF2B5EF4-FFF2-40B4-BE49-F238E27FC236}">
                <a16:creationId xmlns:a16="http://schemas.microsoft.com/office/drawing/2014/main" id="{C1628C51-FFC7-4D2D-A735-461934603F89}"/>
              </a:ext>
            </a:extLst>
          </p:cNvPr>
          <p:cNvSpPr txBox="1"/>
          <p:nvPr/>
        </p:nvSpPr>
        <p:spPr>
          <a:xfrm>
            <a:off x="2237173" y="932739"/>
            <a:ext cx="8238477" cy="840230"/>
          </a:xfrm>
          <a:prstGeom prst="rect">
            <a:avLst/>
          </a:prstGeom>
          <a:noFill/>
        </p:spPr>
        <p:txBody>
          <a:bodyPr wrap="square" rtlCol="0">
            <a:spAutoFit/>
          </a:bodyPr>
          <a:lstStyle/>
          <a:p>
            <a:pPr defTabSz="914400">
              <a:lnSpc>
                <a:spcPct val="90000"/>
              </a:lnSpc>
              <a:spcBef>
                <a:spcPct val="0"/>
              </a:spcBef>
              <a:spcAft>
                <a:spcPts val="600"/>
              </a:spcAft>
              <a:buClr>
                <a:schemeClr val="accent1">
                  <a:lumMod val="75000"/>
                </a:schemeClr>
              </a:buClr>
              <a:buSzPct val="85000"/>
            </a:pPr>
            <a:r>
              <a:rPr lang="en-US" sz="5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USED VEHICLE PRICE PREDICTION</a:t>
            </a:r>
          </a:p>
        </p:txBody>
      </p:sp>
      <p:sp>
        <p:nvSpPr>
          <p:cNvPr id="3" name="Rectangle: Rounded Corners 2">
            <a:extLst>
              <a:ext uri="{FF2B5EF4-FFF2-40B4-BE49-F238E27FC236}">
                <a16:creationId xmlns:a16="http://schemas.microsoft.com/office/drawing/2014/main" id="{816FDE80-CF3B-4682-8532-AB47417A0185}"/>
              </a:ext>
            </a:extLst>
          </p:cNvPr>
          <p:cNvSpPr/>
          <p:nvPr/>
        </p:nvSpPr>
        <p:spPr>
          <a:xfrm>
            <a:off x="7400783" y="4301107"/>
            <a:ext cx="3293616" cy="17489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lnSpc>
                <a:spcPct val="90000"/>
              </a:lnSpc>
              <a:spcBef>
                <a:spcPts val="1200"/>
              </a:spcBef>
              <a:buClr>
                <a:schemeClr val="accent1">
                  <a:lumMod val="75000"/>
                </a:schemeClr>
              </a:buClr>
              <a:buSzPct val="85000"/>
            </a:pPr>
            <a:r>
              <a:rPr lang="en-US" dirty="0">
                <a:solidFill>
                  <a:schemeClr val="tx1"/>
                </a:solidFill>
              </a:rPr>
              <a:t>Sanjay </a:t>
            </a:r>
            <a:r>
              <a:rPr lang="en-US" dirty="0" err="1">
                <a:solidFill>
                  <a:schemeClr val="tx1"/>
                </a:solidFill>
              </a:rPr>
              <a:t>Jaras</a:t>
            </a:r>
            <a:r>
              <a:rPr lang="en-US" dirty="0">
                <a:solidFill>
                  <a:schemeClr val="tx1"/>
                </a:solidFill>
              </a:rPr>
              <a:t>, Satish Agrawal</a:t>
            </a:r>
          </a:p>
          <a:p>
            <a:pPr defTabSz="914400">
              <a:lnSpc>
                <a:spcPct val="90000"/>
              </a:lnSpc>
              <a:spcBef>
                <a:spcPts val="1200"/>
              </a:spcBef>
              <a:buClr>
                <a:schemeClr val="accent1">
                  <a:lumMod val="75000"/>
                </a:schemeClr>
              </a:buClr>
              <a:buSzPct val="85000"/>
            </a:pPr>
            <a:r>
              <a:rPr lang="en-US" dirty="0">
                <a:solidFill>
                  <a:schemeClr val="tx1"/>
                </a:solidFill>
              </a:rPr>
              <a:t>DSC-630</a:t>
            </a:r>
          </a:p>
          <a:p>
            <a:pPr defTabSz="914400">
              <a:lnSpc>
                <a:spcPct val="90000"/>
              </a:lnSpc>
              <a:spcBef>
                <a:spcPts val="1200"/>
              </a:spcBef>
              <a:buClr>
                <a:schemeClr val="accent1">
                  <a:lumMod val="75000"/>
                </a:schemeClr>
              </a:buClr>
              <a:buSzPct val="85000"/>
            </a:pPr>
            <a:r>
              <a:rPr lang="en-US" dirty="0">
                <a:solidFill>
                  <a:schemeClr val="tx1"/>
                </a:solidFill>
              </a:rPr>
              <a:t>Bellevue University </a:t>
            </a:r>
          </a:p>
        </p:txBody>
      </p:sp>
    </p:spTree>
    <p:extLst>
      <p:ext uri="{BB962C8B-B14F-4D97-AF65-F5344CB8AC3E}">
        <p14:creationId xmlns:p14="http://schemas.microsoft.com/office/powerpoint/2010/main" val="326239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8"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8D5ABCF-E034-42A4-907F-897C57A5D3E6}"/>
              </a:ext>
            </a:extLst>
          </p:cNvPr>
          <p:cNvSpPr txBox="1"/>
          <p:nvPr/>
        </p:nvSpPr>
        <p:spPr>
          <a:xfrm>
            <a:off x="1477436" y="544802"/>
            <a:ext cx="9237127"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MAJOR CHALLENGES AND RESOLUTIONS</a:t>
            </a:r>
          </a:p>
        </p:txBody>
      </p:sp>
      <p:sp>
        <p:nvSpPr>
          <p:cNvPr id="3" name="Rectangle: Rounded Corners 2">
            <a:extLst>
              <a:ext uri="{FF2B5EF4-FFF2-40B4-BE49-F238E27FC236}">
                <a16:creationId xmlns:a16="http://schemas.microsoft.com/office/drawing/2014/main" id="{18D652ED-3D11-4165-ACE7-B03A4D68E6C2}"/>
              </a:ext>
            </a:extLst>
          </p:cNvPr>
          <p:cNvSpPr/>
          <p:nvPr/>
        </p:nvSpPr>
        <p:spPr>
          <a:xfrm>
            <a:off x="1069848" y="2320412"/>
            <a:ext cx="10058400" cy="385178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lnSpcReduction="10000"/>
          </a:bodyPr>
          <a:lstStyle/>
          <a:p>
            <a:pPr marL="285750" indent="-182880" defTabSz="914400">
              <a:lnSpc>
                <a:spcPct val="110000"/>
              </a:lnSpc>
              <a:spcAft>
                <a:spcPts val="600"/>
              </a:spcAft>
              <a:buClr>
                <a:schemeClr val="accent1">
                  <a:lumMod val="75000"/>
                </a:schemeClr>
              </a:buClr>
              <a:buSzPct val="85000"/>
              <a:buFont typeface="Wingdings" pitchFamily="2" charset="2"/>
              <a:buChar char="§"/>
            </a:pPr>
            <a:endParaRPr lang="en-US" dirty="0">
              <a:solidFill>
                <a:schemeClr val="tx1"/>
              </a:solidFill>
            </a:endParaRP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dirty="0">
                <a:solidFill>
                  <a:schemeClr val="tx1"/>
                </a:solidFill>
              </a:rPr>
              <a:t>Though dataset has around 485k observations only, but we have many categorical features with long list of supported values, one hot encoding has increased the number of attributes in the set and was crashing the program while </a:t>
            </a:r>
            <a:r>
              <a:rPr lang="en-US" dirty="0" err="1">
                <a:solidFill>
                  <a:schemeClr val="tx1"/>
                </a:solidFill>
              </a:rPr>
              <a:t>traning</a:t>
            </a:r>
            <a:r>
              <a:rPr lang="en-US" dirty="0">
                <a:solidFill>
                  <a:schemeClr val="tx1"/>
                </a:solidFill>
              </a:rPr>
              <a:t>.</a:t>
            </a: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dirty="0">
                <a:solidFill>
                  <a:schemeClr val="tx1"/>
                </a:solidFill>
              </a:rPr>
              <a:t>Dataset has many categorical attributes. Using one-hot encoding was making model overfit.</a:t>
            </a: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dirty="0">
                <a:solidFill>
                  <a:schemeClr val="tx1"/>
                </a:solidFill>
              </a:rPr>
              <a:t>As we split the dataset before in hand, we saw missing categories in the training dataset which were present in the test dataset.</a:t>
            </a: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dirty="0">
                <a:solidFill>
                  <a:schemeClr val="tx1"/>
                </a:solidFill>
              </a:rPr>
              <a:t>To avoid above issue, we delayed the split of the dataset which was potentially introducing data snooping issues to the project.</a:t>
            </a: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dirty="0">
                <a:solidFill>
                  <a:schemeClr val="tx1"/>
                </a:solidFill>
              </a:rPr>
              <a:t>We found that </a:t>
            </a:r>
            <a:r>
              <a:rPr lang="en-US" dirty="0" err="1">
                <a:solidFill>
                  <a:schemeClr val="tx1"/>
                </a:solidFill>
              </a:rPr>
              <a:t>sklearn</a:t>
            </a:r>
            <a:r>
              <a:rPr lang="en-US" dirty="0">
                <a:solidFill>
                  <a:schemeClr val="tx1"/>
                </a:solidFill>
              </a:rPr>
              <a:t> has a newer version 0.24 where this has been handled and it worked fine for us.</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dirty="0">
              <a:solidFill>
                <a:schemeClr val="tx1"/>
              </a:solidFill>
            </a:endParaRP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dirty="0">
              <a:solidFill>
                <a:schemeClr val="tx1"/>
              </a:solidFill>
            </a:endParaRPr>
          </a:p>
        </p:txBody>
      </p:sp>
      <p:sp>
        <p:nvSpPr>
          <p:cNvPr id="29"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8736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17B7B3-E910-498C-B326-F8F20327D9E9}"/>
              </a:ext>
            </a:extLst>
          </p:cNvPr>
          <p:cNvPicPr>
            <a:picLocks noChangeAspect="1"/>
          </p:cNvPicPr>
          <p:nvPr/>
        </p:nvPicPr>
        <p:blipFill>
          <a:blip r:embed="rId4"/>
          <a:stretch>
            <a:fillRect/>
          </a:stretch>
        </p:blipFill>
        <p:spPr>
          <a:xfrm>
            <a:off x="1423998" y="505223"/>
            <a:ext cx="9344001" cy="3060160"/>
          </a:xfrm>
          <a:prstGeom prst="rect">
            <a:avLst/>
          </a:prstGeom>
        </p:spPr>
      </p:pic>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2295C0F-C207-4A7B-ACDC-67B5CB60E232}"/>
              </a:ext>
            </a:extLst>
          </p:cNvPr>
          <p:cNvSpPr txBox="1"/>
          <p:nvPr/>
        </p:nvSpPr>
        <p:spPr>
          <a:xfrm>
            <a:off x="984505" y="4162031"/>
            <a:ext cx="3531512" cy="1767141"/>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cap="all"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Outcome and next steps</a:t>
            </a:r>
          </a:p>
        </p:txBody>
      </p:sp>
      <p:sp>
        <p:nvSpPr>
          <p:cNvPr id="3" name="Rectangle: Rounded Corners 2">
            <a:extLst>
              <a:ext uri="{FF2B5EF4-FFF2-40B4-BE49-F238E27FC236}">
                <a16:creationId xmlns:a16="http://schemas.microsoft.com/office/drawing/2014/main" id="{F40E0E2F-A31D-469B-943F-2A264CDE89A6}"/>
              </a:ext>
            </a:extLst>
          </p:cNvPr>
          <p:cNvSpPr/>
          <p:nvPr/>
        </p:nvSpPr>
        <p:spPr>
          <a:xfrm>
            <a:off x="4516017" y="4021914"/>
            <a:ext cx="6578081" cy="19976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77500" lnSpcReduction="20000"/>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chemeClr val="tx1"/>
                </a:solidFill>
              </a:rPr>
              <a:t>At this point of the analysis, we have achieved 93% of accuracy in used vehicle price prediction.</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chemeClr val="tx1"/>
                </a:solidFill>
              </a:rPr>
              <a:t>Graph above shows predictions are accurate or close to the actual price for the vehicles.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chemeClr val="tx1"/>
                </a:solidFill>
              </a:rPr>
              <a:t>We are planning to work towards using PCA/</a:t>
            </a:r>
            <a:r>
              <a:rPr lang="en-US" sz="1600" dirty="0" err="1">
                <a:solidFill>
                  <a:schemeClr val="tx1"/>
                </a:solidFill>
              </a:rPr>
              <a:t>SelectKBest</a:t>
            </a:r>
            <a:r>
              <a:rPr lang="en-US" sz="1600" dirty="0">
                <a:solidFill>
                  <a:schemeClr val="tx1"/>
                </a:solidFill>
              </a:rPr>
              <a:t> for selecting best correlated attributes to achieve better performance.</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chemeClr val="tx1"/>
                </a:solidFill>
              </a:rPr>
              <a:t>We are exploring options to use Model ensembles to gain better accuracy.</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chemeClr val="tx1"/>
                </a:solidFill>
              </a:rPr>
              <a:t>If we have other features like improvements to the vehicle or accessories added, would help improvise the prediction.</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dirty="0">
              <a:solidFill>
                <a:schemeClr val="tx1"/>
              </a:solidFill>
            </a:endParaRPr>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8209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1" name="Oval 8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2" name="Oval 8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84" name="Rectangle 8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8639A6A-9DD8-4933-A53B-EF47A84E6709}"/>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buClr>
                <a:schemeClr val="accent1">
                  <a:lumMod val="75000"/>
                </a:schemeClr>
              </a:buClr>
              <a:buSzPct val="85000"/>
            </a:pPr>
            <a:r>
              <a:rPr lang="en-US" sz="5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Introduction and problem statement</a:t>
            </a:r>
          </a:p>
        </p:txBody>
      </p:sp>
      <p:sp>
        <p:nvSpPr>
          <p:cNvPr id="92" name="Oval 9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4" name="Oval 9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Rectangle: Rounded Corners 2">
            <a:extLst>
              <a:ext uri="{FF2B5EF4-FFF2-40B4-BE49-F238E27FC236}">
                <a16:creationId xmlns:a16="http://schemas.microsoft.com/office/drawing/2014/main" id="{FA6BE3E1-DBAC-44F8-A826-8A930444D156}"/>
              </a:ext>
            </a:extLst>
          </p:cNvPr>
          <p:cNvSpPr/>
          <p:nvPr/>
        </p:nvSpPr>
        <p:spPr>
          <a:xfrm>
            <a:off x="984503" y="2251939"/>
            <a:ext cx="10222991" cy="414194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Price of a used vehicle is very important and needs to be consistent and fair.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There are variety of factors that impact the price of a used vehicle.</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This project uses a dataset with various features about the vehicles listed and sold in the past and attempts to predict a price for new listings.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This will be useful in coming up with a fair price of the used vehicles, keeping the margin and market conditions in mind. </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dirty="0">
              <a:solidFill>
                <a:schemeClr val="tx1"/>
              </a:solidFill>
            </a:endParaRPr>
          </a:p>
        </p:txBody>
      </p:sp>
    </p:spTree>
    <p:extLst>
      <p:ext uri="{BB962C8B-B14F-4D97-AF65-F5344CB8AC3E}">
        <p14:creationId xmlns:p14="http://schemas.microsoft.com/office/powerpoint/2010/main" val="333465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2" name="Group 7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6" name="Oval 7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33" name="Rectangle 7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6F1F3A-C034-4185-8CA2-D10CCB1FDD13}"/>
              </a:ext>
            </a:extLst>
          </p:cNvPr>
          <p:cNvSpPr txBox="1"/>
          <p:nvPr/>
        </p:nvSpPr>
        <p:spPr>
          <a:xfrm>
            <a:off x="9104415" y="223873"/>
            <a:ext cx="2052970" cy="832414"/>
          </a:xfrm>
          <a:prstGeom prst="rect">
            <a:avLst/>
          </a:prstGeom>
          <a:ln>
            <a:noFill/>
          </a:ln>
        </p:spPr>
        <p:txBody>
          <a:bodyPr vert="horz" lIns="91440" tIns="45720" rIns="91440" bIns="45720" rtlCol="0" anchor="ctr">
            <a:normAutofit/>
          </a:bodyPr>
          <a:lstStyle/>
          <a:p>
            <a:pPr defTabSz="914400">
              <a:lnSpc>
                <a:spcPct val="90000"/>
              </a:lnSpc>
              <a:spcBef>
                <a:spcPct val="0"/>
              </a:spcBef>
              <a:spcAft>
                <a:spcPts val="600"/>
              </a:spcAft>
            </a:pPr>
            <a:r>
              <a:rPr lang="en-US" sz="3200" cap="all">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MAJOR STEPS</a:t>
            </a:r>
            <a:endParaRPr lang="en-US" sz="32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pic>
        <p:nvPicPr>
          <p:cNvPr id="1026" name="Picture 2" descr="Image result for crisp dm">
            <a:extLst>
              <a:ext uri="{FF2B5EF4-FFF2-40B4-BE49-F238E27FC236}">
                <a16:creationId xmlns:a16="http://schemas.microsoft.com/office/drawing/2014/main" id="{8608FF7D-BE37-4C19-9531-853EB0F9B40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81" r="591" b="-3"/>
          <a:stretch/>
        </p:blipFill>
        <p:spPr bwMode="auto">
          <a:xfrm>
            <a:off x="724819" y="640080"/>
            <a:ext cx="6700628" cy="5588101"/>
          </a:xfrm>
          <a:prstGeom prst="rect">
            <a:avLst/>
          </a:prstGeom>
          <a:noFill/>
          <a:extLst>
            <a:ext uri="{909E8E84-426E-40DD-AFC4-6F175D3DCCD1}">
              <a14:hiddenFill xmlns:a14="http://schemas.microsoft.com/office/drawing/2010/main">
                <a:solidFill>
                  <a:srgbClr val="FFFFFF"/>
                </a:solidFill>
              </a14:hiddenFill>
            </a:ext>
          </a:extLst>
        </p:spPr>
      </p:pic>
      <p:grpSp>
        <p:nvGrpSpPr>
          <p:cNvPr id="1034" name="Group 8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2" name="Oval 8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5" name="Oval 8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Rectangle: Rounded Corners 3">
            <a:extLst>
              <a:ext uri="{FF2B5EF4-FFF2-40B4-BE49-F238E27FC236}">
                <a16:creationId xmlns:a16="http://schemas.microsoft.com/office/drawing/2014/main" id="{FC03C3D2-1A71-4440-8F29-5695AD29FFB2}"/>
              </a:ext>
            </a:extLst>
          </p:cNvPr>
          <p:cNvSpPr/>
          <p:nvPr/>
        </p:nvSpPr>
        <p:spPr>
          <a:xfrm>
            <a:off x="7953055" y="1220234"/>
            <a:ext cx="4122198" cy="483832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2880" defTabSz="914400">
              <a:lnSpc>
                <a:spcPct val="90000"/>
              </a:lnSpc>
              <a:spcAft>
                <a:spcPts val="600"/>
              </a:spcAft>
              <a:buClr>
                <a:schemeClr val="accent1">
                  <a:lumMod val="75000"/>
                </a:schemeClr>
              </a:buClr>
              <a:buSzPct val="85000"/>
              <a:buFont typeface="Wingdings" pitchFamily="2" charset="2"/>
              <a:buChar char="§"/>
            </a:pPr>
            <a:endParaRPr lang="en-US">
              <a:solidFill>
                <a:schemeClr val="tx1"/>
              </a:solidFill>
            </a:endParaRP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Data understanding</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Split the data set into train and test set</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Exploratory analysis of the data set</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Data cleaning and preparation</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Feature selection and feature engineering</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Exhaustive model training</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Model evaluation and selection</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Testing with test data</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a:solidFill>
                  <a:schemeClr val="tx1"/>
                </a:solidFill>
              </a:rPr>
              <a:t>Discuss the best model and Model deployment</a:t>
            </a:r>
            <a:endParaRPr lang="en-US" dirty="0">
              <a:solidFill>
                <a:schemeClr val="tx1"/>
              </a:solidFill>
            </a:endParaRPr>
          </a:p>
        </p:txBody>
      </p:sp>
    </p:spTree>
    <p:extLst>
      <p:ext uri="{BB962C8B-B14F-4D97-AF65-F5344CB8AC3E}">
        <p14:creationId xmlns:p14="http://schemas.microsoft.com/office/powerpoint/2010/main" val="1156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8" name="Oval 67">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9" name="Oval 68">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8639A6A-9DD8-4933-A53B-EF47A84E6709}"/>
              </a:ext>
            </a:extLst>
          </p:cNvPr>
          <p:cNvSpPr txBox="1"/>
          <p:nvPr/>
        </p:nvSpPr>
        <p:spPr>
          <a:xfrm>
            <a:off x="1109709" y="4162031"/>
            <a:ext cx="2254928" cy="1767141"/>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Dataset </a:t>
            </a:r>
          </a:p>
        </p:txBody>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 name="Picture 3" descr="Map&#10;&#10;Description automatically generated">
            <a:extLst>
              <a:ext uri="{FF2B5EF4-FFF2-40B4-BE49-F238E27FC236}">
                <a16:creationId xmlns:a16="http://schemas.microsoft.com/office/drawing/2014/main" id="{8DB9461A-2A9F-4089-B09C-8971EA0328E8}"/>
              </a:ext>
            </a:extLst>
          </p:cNvPr>
          <p:cNvPicPr>
            <a:picLocks noChangeAspect="1"/>
          </p:cNvPicPr>
          <p:nvPr/>
        </p:nvPicPr>
        <p:blipFill rotWithShape="1">
          <a:blip r:embed="rId7"/>
          <a:srcRect l="10014" r="1985" b="-1"/>
          <a:stretch/>
        </p:blipFill>
        <p:spPr>
          <a:xfrm>
            <a:off x="3275045" y="209559"/>
            <a:ext cx="6191274" cy="3533482"/>
          </a:xfrm>
          <a:prstGeom prst="rect">
            <a:avLst/>
          </a:prstGeom>
        </p:spPr>
      </p:pic>
      <p:sp>
        <p:nvSpPr>
          <p:cNvPr id="5" name="Rectangle: Rounded Corners 4">
            <a:extLst>
              <a:ext uri="{FF2B5EF4-FFF2-40B4-BE49-F238E27FC236}">
                <a16:creationId xmlns:a16="http://schemas.microsoft.com/office/drawing/2014/main" id="{94F66675-EF55-4D5F-A1B2-BB4EAD6B72B0}"/>
              </a:ext>
            </a:extLst>
          </p:cNvPr>
          <p:cNvSpPr/>
          <p:nvPr/>
        </p:nvSpPr>
        <p:spPr>
          <a:xfrm>
            <a:off x="3489842" y="4012560"/>
            <a:ext cx="7592449" cy="19798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The dataset used in this analysis is from Craigslist and has more than 458K observations of used vehicles listings.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There are 25 attributes in the data set for each listing.</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The price for the vehicle is in the dataset and is our target variable that we are trying to predict using machine learning models.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Key attributes are odometer, make and model, year, fuel type and transmission.</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We kept 20% of the data aside for testing the model trained on 80% of the dataset.</a:t>
            </a:r>
          </a:p>
        </p:txBody>
      </p:sp>
    </p:spTree>
    <p:extLst>
      <p:ext uri="{BB962C8B-B14F-4D97-AF65-F5344CB8AC3E}">
        <p14:creationId xmlns:p14="http://schemas.microsoft.com/office/powerpoint/2010/main" val="379747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descr="Chart, bar chart&#10;&#10;Description automatically generated">
            <a:extLst>
              <a:ext uri="{FF2B5EF4-FFF2-40B4-BE49-F238E27FC236}">
                <a16:creationId xmlns:a16="http://schemas.microsoft.com/office/drawing/2014/main" id="{74D5FB3E-F798-47AE-B74F-1BBFF7B26C0C}"/>
              </a:ext>
            </a:extLst>
          </p:cNvPr>
          <p:cNvPicPr>
            <a:picLocks noChangeAspect="1"/>
          </p:cNvPicPr>
          <p:nvPr/>
        </p:nvPicPr>
        <p:blipFill>
          <a:blip r:embed="rId4"/>
          <a:stretch>
            <a:fillRect/>
          </a:stretch>
        </p:blipFill>
        <p:spPr>
          <a:xfrm>
            <a:off x="6439927" y="505224"/>
            <a:ext cx="4584509" cy="3060160"/>
          </a:xfrm>
          <a:prstGeom prst="rect">
            <a:avLst/>
          </a:prstGeom>
        </p:spPr>
      </p:pic>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8D5ABCF-E034-42A4-907F-897C57A5D3E6}"/>
              </a:ext>
            </a:extLst>
          </p:cNvPr>
          <p:cNvSpPr txBox="1"/>
          <p:nvPr/>
        </p:nvSpPr>
        <p:spPr>
          <a:xfrm>
            <a:off x="1081269" y="4184886"/>
            <a:ext cx="3757061" cy="1767141"/>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cap="all"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EXPLORATORY DATA ANALYSIS</a:t>
            </a:r>
          </a:p>
        </p:txBody>
      </p:sp>
      <p:pic>
        <p:nvPicPr>
          <p:cNvPr id="7" name="Picture 6" descr="Chart, bar chart&#10;&#10;Description automatically generated">
            <a:extLst>
              <a:ext uri="{FF2B5EF4-FFF2-40B4-BE49-F238E27FC236}">
                <a16:creationId xmlns:a16="http://schemas.microsoft.com/office/drawing/2014/main" id="{31AAD53C-6BA0-4A23-842F-4BBFEA16C4DC}"/>
              </a:ext>
            </a:extLst>
          </p:cNvPr>
          <p:cNvPicPr>
            <a:picLocks noChangeAspect="1"/>
          </p:cNvPicPr>
          <p:nvPr/>
        </p:nvPicPr>
        <p:blipFill>
          <a:blip r:embed="rId8"/>
          <a:stretch>
            <a:fillRect/>
          </a:stretch>
        </p:blipFill>
        <p:spPr>
          <a:xfrm>
            <a:off x="984502" y="1131813"/>
            <a:ext cx="4950632" cy="1806980"/>
          </a:xfrm>
          <a:prstGeom prst="rect">
            <a:avLst/>
          </a:prstGeom>
        </p:spPr>
      </p:pic>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Rectangle: Rounded Corners 2">
            <a:extLst>
              <a:ext uri="{FF2B5EF4-FFF2-40B4-BE49-F238E27FC236}">
                <a16:creationId xmlns:a16="http://schemas.microsoft.com/office/drawing/2014/main" id="{6E4ECE67-6CC3-4B97-8A2A-D9E8545A7EF0}"/>
              </a:ext>
            </a:extLst>
          </p:cNvPr>
          <p:cNvSpPr/>
          <p:nvPr/>
        </p:nvSpPr>
        <p:spPr>
          <a:xfrm>
            <a:off x="4935095" y="4040254"/>
            <a:ext cx="6175636" cy="193897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We performed EDA on most of the attributes to understand the distribution and find any correlations with target variable.</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The two figures here shows the correlation of condition and make with the target variable, the price of the vehicle.</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We generated correlation matrix between all the numeric attributes to see the impact of individual variables into the target variable. </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400" dirty="0">
                <a:solidFill>
                  <a:schemeClr val="tx1"/>
                </a:solidFill>
              </a:rPr>
              <a:t>We analyzed values for categorical variables for anomalies and inconsistencies.</a:t>
            </a:r>
          </a:p>
        </p:txBody>
      </p:sp>
    </p:spTree>
    <p:extLst>
      <p:ext uri="{BB962C8B-B14F-4D97-AF65-F5344CB8AC3E}">
        <p14:creationId xmlns:p14="http://schemas.microsoft.com/office/powerpoint/2010/main" val="30735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5" name="Rectangle 1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a:extLst>
              <a:ext uri="{FF2B5EF4-FFF2-40B4-BE49-F238E27FC236}">
                <a16:creationId xmlns:a16="http://schemas.microsoft.com/office/drawing/2014/main" id="{3BBC3ED9-7E92-4A56-9A80-97BC14445B98}"/>
              </a:ext>
            </a:extLst>
          </p:cNvPr>
          <p:cNvPicPr>
            <a:picLocks noChangeAspect="1"/>
          </p:cNvPicPr>
          <p:nvPr/>
        </p:nvPicPr>
        <p:blipFill>
          <a:blip r:embed="rId4"/>
          <a:stretch>
            <a:fillRect/>
          </a:stretch>
        </p:blipFill>
        <p:spPr>
          <a:xfrm>
            <a:off x="1081982" y="869987"/>
            <a:ext cx="4950629" cy="2500068"/>
          </a:xfrm>
          <a:prstGeom prst="rect">
            <a:avLst/>
          </a:prstGeom>
        </p:spPr>
      </p:pic>
      <p:sp>
        <p:nvSpPr>
          <p:cNvPr id="17" name="Rectangle 1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8D5ABCF-E034-42A4-907F-897C57A5D3E6}"/>
              </a:ext>
            </a:extLst>
          </p:cNvPr>
          <p:cNvSpPr txBox="1"/>
          <p:nvPr/>
        </p:nvSpPr>
        <p:spPr>
          <a:xfrm>
            <a:off x="1285457" y="4162031"/>
            <a:ext cx="2866665" cy="1767141"/>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3800" cap="all"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Data cleaning and preparation</a:t>
            </a:r>
          </a:p>
        </p:txBody>
      </p:sp>
      <p:pic>
        <p:nvPicPr>
          <p:cNvPr id="5" name="Picture 4">
            <a:extLst>
              <a:ext uri="{FF2B5EF4-FFF2-40B4-BE49-F238E27FC236}">
                <a16:creationId xmlns:a16="http://schemas.microsoft.com/office/drawing/2014/main" id="{F8D3E6BA-DB18-484F-B769-BD28E46146F1}"/>
              </a:ext>
            </a:extLst>
          </p:cNvPr>
          <p:cNvPicPr>
            <a:picLocks noChangeAspect="1"/>
          </p:cNvPicPr>
          <p:nvPr/>
        </p:nvPicPr>
        <p:blipFill>
          <a:blip r:embed="rId8"/>
          <a:stretch>
            <a:fillRect/>
          </a:stretch>
        </p:blipFill>
        <p:spPr>
          <a:xfrm>
            <a:off x="6338878" y="888551"/>
            <a:ext cx="4950632" cy="2462939"/>
          </a:xfrm>
          <a:prstGeom prst="rect">
            <a:avLst/>
          </a:prstGeom>
        </p:spPr>
      </p:pic>
      <p:sp>
        <p:nvSpPr>
          <p:cNvPr id="6" name="Rectangle: Rounded Corners 5">
            <a:extLst>
              <a:ext uri="{FF2B5EF4-FFF2-40B4-BE49-F238E27FC236}">
                <a16:creationId xmlns:a16="http://schemas.microsoft.com/office/drawing/2014/main" id="{E3E87884-77CC-4DEE-964A-C460DFF98320}"/>
              </a:ext>
            </a:extLst>
          </p:cNvPr>
          <p:cNvSpPr/>
          <p:nvPr/>
        </p:nvSpPr>
        <p:spPr>
          <a:xfrm>
            <a:off x="4453076" y="4068147"/>
            <a:ext cx="6557046" cy="19013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500" dirty="0">
                <a:solidFill>
                  <a:schemeClr val="tx1"/>
                </a:solidFill>
              </a:rPr>
              <a:t>We removed the outliers from price, year and odometer.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500" dirty="0">
                <a:solidFill>
                  <a:schemeClr val="tx1"/>
                </a:solidFill>
              </a:rPr>
              <a:t>Above graphs show the distribution before and after outlier removal for price.</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500" dirty="0">
                <a:solidFill>
                  <a:schemeClr val="tx1"/>
                </a:solidFill>
              </a:rPr>
              <a:t>We identified and imputed missing values using iterative imputer with </a:t>
            </a:r>
            <a:r>
              <a:rPr lang="en-US" sz="1500" dirty="0" err="1">
                <a:solidFill>
                  <a:schemeClr val="tx1"/>
                </a:solidFill>
              </a:rPr>
              <a:t>ExtraTreesRegressor</a:t>
            </a:r>
            <a:r>
              <a:rPr lang="en-US" sz="1500" dirty="0">
                <a:solidFill>
                  <a:schemeClr val="tx1"/>
                </a:solidFill>
              </a:rPr>
              <a:t>.</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500" dirty="0">
                <a:solidFill>
                  <a:schemeClr val="tx1"/>
                </a:solidFill>
              </a:rPr>
              <a:t>We also removed the feature “size” because it has more than 50% missing values and may not be as helpful in price prediction.</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500" dirty="0">
              <a:solidFill>
                <a:schemeClr val="tx1"/>
              </a:solidFill>
            </a:endParaRPr>
          </a:p>
        </p:txBody>
      </p:sp>
      <p:sp>
        <p:nvSpPr>
          <p:cNvPr id="21" name="Rectangle 2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1384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8D5ABCF-E034-42A4-907F-897C57A5D3E6}"/>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Feature selection and engineering</a:t>
            </a:r>
          </a:p>
        </p:txBody>
      </p:sp>
      <p:sp>
        <p:nvSpPr>
          <p:cNvPr id="3" name="Rectangle: Rounded Corners 2">
            <a:extLst>
              <a:ext uri="{FF2B5EF4-FFF2-40B4-BE49-F238E27FC236}">
                <a16:creationId xmlns:a16="http://schemas.microsoft.com/office/drawing/2014/main" id="{18D652ED-3D11-4165-ACE7-B03A4D68E6C2}"/>
              </a:ext>
            </a:extLst>
          </p:cNvPr>
          <p:cNvSpPr/>
          <p:nvPr/>
        </p:nvSpPr>
        <p:spPr>
          <a:xfrm>
            <a:off x="1069848" y="2308194"/>
            <a:ext cx="10058400" cy="424352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285750" indent="-182880"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We removed following attributes from the dataset, considering they do not have any correlation with the target variable or highly correlated with other features and are duplicates :</a:t>
            </a:r>
          </a:p>
          <a:p>
            <a:pPr marL="742950" lvl="1"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URL</a:t>
            </a:r>
          </a:p>
          <a:p>
            <a:pPr marL="742950" lvl="1"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ID</a:t>
            </a:r>
          </a:p>
          <a:p>
            <a:pPr marL="742950" lvl="1" defTabSz="914400">
              <a:lnSpc>
                <a:spcPct val="110000"/>
              </a:lnSpc>
              <a:spcAft>
                <a:spcPts val="600"/>
              </a:spcAft>
              <a:buClr>
                <a:schemeClr val="accent1">
                  <a:lumMod val="75000"/>
                </a:schemeClr>
              </a:buClr>
              <a:buSzPct val="85000"/>
              <a:buFont typeface="Wingdings" pitchFamily="2" charset="2"/>
              <a:buChar char="§"/>
            </a:pPr>
            <a:r>
              <a:rPr lang="en-US" sz="1400" dirty="0" err="1">
                <a:solidFill>
                  <a:schemeClr val="tx1"/>
                </a:solidFill>
              </a:rPr>
              <a:t>Image_URL</a:t>
            </a:r>
            <a:endParaRPr lang="en-US" sz="1400" dirty="0">
              <a:solidFill>
                <a:schemeClr val="tx1"/>
              </a:solidFill>
            </a:endParaRPr>
          </a:p>
          <a:p>
            <a:pPr marL="742950" lvl="1"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Description</a:t>
            </a:r>
          </a:p>
          <a:p>
            <a:pPr marL="742950" lvl="1" defTabSz="914400">
              <a:lnSpc>
                <a:spcPct val="110000"/>
              </a:lnSpc>
              <a:spcAft>
                <a:spcPts val="600"/>
              </a:spcAft>
              <a:buClr>
                <a:schemeClr val="accent1">
                  <a:lumMod val="75000"/>
                </a:schemeClr>
              </a:buClr>
              <a:buSzPct val="85000"/>
              <a:buFont typeface="Wingdings" pitchFamily="2" charset="2"/>
              <a:buChar char="§"/>
            </a:pPr>
            <a:r>
              <a:rPr lang="en-US" sz="1400" dirty="0" err="1">
                <a:solidFill>
                  <a:schemeClr val="tx1"/>
                </a:solidFill>
              </a:rPr>
              <a:t>Region_URL</a:t>
            </a:r>
            <a:endParaRPr lang="en-US" sz="1400" dirty="0">
              <a:solidFill>
                <a:schemeClr val="tx1"/>
              </a:solidFill>
            </a:endParaRPr>
          </a:p>
          <a:p>
            <a:pPr marL="742950" lvl="1"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 VIN </a:t>
            </a: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These features do not have any correlation with the price of the car and may not contribute towards making price prediction</a:t>
            </a:r>
          </a:p>
          <a:p>
            <a:pPr marL="285750" indent="-182880" defTabSz="914400">
              <a:lnSpc>
                <a:spcPct val="110000"/>
              </a:lnSpc>
              <a:spcAft>
                <a:spcPts val="600"/>
              </a:spcAft>
              <a:buClr>
                <a:schemeClr val="accent1">
                  <a:lumMod val="75000"/>
                </a:schemeClr>
              </a:buClr>
              <a:buSzPct val="85000"/>
              <a:buFont typeface="Wingdings" pitchFamily="2" charset="2"/>
              <a:buChar char="§"/>
            </a:pPr>
            <a:r>
              <a:rPr lang="en-US" sz="1400" dirty="0">
                <a:solidFill>
                  <a:schemeClr val="tx1"/>
                </a:solidFill>
              </a:rPr>
              <a:t>We used model year and listing date to derive the age of the car at the time of listing. Age has an important role to play in price prediction.</a:t>
            </a:r>
          </a:p>
          <a:p>
            <a:pPr marL="285750" indent="-182880" defTabSz="914400">
              <a:lnSpc>
                <a:spcPct val="110000"/>
              </a:lnSpc>
              <a:spcAft>
                <a:spcPts val="600"/>
              </a:spcAft>
              <a:buClr>
                <a:schemeClr val="accent1">
                  <a:lumMod val="75000"/>
                </a:schemeClr>
              </a:buClr>
              <a:buSzPct val="85000"/>
              <a:buFont typeface="Wingdings" pitchFamily="2" charset="2"/>
              <a:buChar char="§"/>
            </a:pPr>
            <a:endParaRPr lang="en-US" sz="1400" dirty="0">
              <a:solidFill>
                <a:schemeClr val="tx1"/>
              </a:solidFill>
            </a:endParaRP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0884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2295C0F-C207-4A7B-ACDC-67B5CB60E232}"/>
              </a:ext>
            </a:extLst>
          </p:cNvPr>
          <p:cNvSpPr txBox="1"/>
          <p:nvPr/>
        </p:nvSpPr>
        <p:spPr>
          <a:xfrm>
            <a:off x="3834458" y="565821"/>
            <a:ext cx="4523084"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Training models</a:t>
            </a:r>
          </a:p>
        </p:txBody>
      </p:sp>
      <p:sp>
        <p:nvSpPr>
          <p:cNvPr id="3" name="Rectangle: Rounded Corners 2">
            <a:extLst>
              <a:ext uri="{FF2B5EF4-FFF2-40B4-BE49-F238E27FC236}">
                <a16:creationId xmlns:a16="http://schemas.microsoft.com/office/drawing/2014/main" id="{DF07DE3F-C60D-450A-B369-B16DFBA40541}"/>
              </a:ext>
            </a:extLst>
          </p:cNvPr>
          <p:cNvSpPr/>
          <p:nvPr/>
        </p:nvSpPr>
        <p:spPr>
          <a:xfrm>
            <a:off x="1069848" y="2320412"/>
            <a:ext cx="10058400" cy="407346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285750" indent="-182880" defTabSz="914400">
              <a:lnSpc>
                <a:spcPct val="150000"/>
              </a:lnSpc>
              <a:spcAft>
                <a:spcPts val="600"/>
              </a:spcAft>
              <a:buClr>
                <a:schemeClr val="accent1">
                  <a:lumMod val="75000"/>
                </a:schemeClr>
              </a:buClr>
              <a:buSzPct val="85000"/>
              <a:buFont typeface="Wingdings" pitchFamily="2" charset="2"/>
              <a:buChar char="§"/>
            </a:pPr>
            <a:r>
              <a:rPr lang="en-US" dirty="0">
                <a:solidFill>
                  <a:schemeClr val="tx1"/>
                </a:solidFill>
              </a:rPr>
              <a:t>Training is the process of applying available data to the chosen algorithm(s).</a:t>
            </a:r>
          </a:p>
          <a:p>
            <a:pPr marL="285750" indent="-182880" defTabSz="914400">
              <a:lnSpc>
                <a:spcPct val="150000"/>
              </a:lnSpc>
              <a:spcAft>
                <a:spcPts val="600"/>
              </a:spcAft>
              <a:buClr>
                <a:schemeClr val="accent1">
                  <a:lumMod val="75000"/>
                </a:schemeClr>
              </a:buClr>
              <a:buSzPct val="85000"/>
              <a:buFont typeface="Wingdings" pitchFamily="2" charset="2"/>
              <a:buChar char="§"/>
            </a:pPr>
            <a:r>
              <a:rPr lang="en-US" dirty="0">
                <a:solidFill>
                  <a:schemeClr val="tx1"/>
                </a:solidFill>
              </a:rPr>
              <a:t> We chose to train Linear regressor, </a:t>
            </a:r>
            <a:r>
              <a:rPr lang="en-US" dirty="0" err="1">
                <a:solidFill>
                  <a:schemeClr val="tx1"/>
                </a:solidFill>
              </a:rPr>
              <a:t>DecisionTreeRegressor</a:t>
            </a:r>
            <a:r>
              <a:rPr lang="en-US" dirty="0">
                <a:solidFill>
                  <a:schemeClr val="tx1"/>
                </a:solidFill>
              </a:rPr>
              <a:t>, </a:t>
            </a:r>
            <a:r>
              <a:rPr lang="en-US" dirty="0" err="1">
                <a:solidFill>
                  <a:schemeClr val="tx1"/>
                </a:solidFill>
              </a:rPr>
              <a:t>XGBRegressor</a:t>
            </a:r>
            <a:r>
              <a:rPr lang="en-US" dirty="0">
                <a:solidFill>
                  <a:schemeClr val="tx1"/>
                </a:solidFill>
              </a:rPr>
              <a:t> and </a:t>
            </a:r>
            <a:r>
              <a:rPr lang="en-US" dirty="0" err="1">
                <a:solidFill>
                  <a:schemeClr val="tx1"/>
                </a:solidFill>
              </a:rPr>
              <a:t>RandomForestRegressor</a:t>
            </a:r>
            <a:r>
              <a:rPr lang="en-US" dirty="0">
                <a:solidFill>
                  <a:schemeClr val="tx1"/>
                </a:solidFill>
              </a:rPr>
              <a:t> models.</a:t>
            </a:r>
          </a:p>
          <a:p>
            <a:pPr marL="285750" indent="-182880" defTabSz="914400">
              <a:lnSpc>
                <a:spcPct val="150000"/>
              </a:lnSpc>
              <a:spcAft>
                <a:spcPts val="600"/>
              </a:spcAft>
              <a:buClr>
                <a:schemeClr val="accent1">
                  <a:lumMod val="75000"/>
                </a:schemeClr>
              </a:buClr>
              <a:buSzPct val="85000"/>
              <a:buFont typeface="Wingdings" pitchFamily="2" charset="2"/>
              <a:buChar char="§"/>
            </a:pPr>
            <a:r>
              <a:rPr lang="en-US" dirty="0">
                <a:solidFill>
                  <a:schemeClr val="tx1"/>
                </a:solidFill>
              </a:rPr>
              <a:t>Training multiple models allows comparing and choosing the best performing model.</a:t>
            </a:r>
          </a:p>
          <a:p>
            <a:pPr marL="285750" indent="-182880" defTabSz="914400">
              <a:lnSpc>
                <a:spcPct val="150000"/>
              </a:lnSpc>
              <a:spcAft>
                <a:spcPts val="600"/>
              </a:spcAft>
              <a:buClr>
                <a:schemeClr val="accent1">
                  <a:lumMod val="75000"/>
                </a:schemeClr>
              </a:buClr>
              <a:buSzPct val="85000"/>
              <a:buFont typeface="Wingdings" pitchFamily="2" charset="2"/>
              <a:buChar char="§"/>
            </a:pPr>
            <a:r>
              <a:rPr lang="en-US" dirty="0">
                <a:solidFill>
                  <a:schemeClr val="tx1"/>
                </a:solidFill>
              </a:rPr>
              <a:t>We employed exhaustive search technique to train multiple models for the same algorithm and tune the hyperparameters to come up with the best model.</a:t>
            </a:r>
          </a:p>
          <a:p>
            <a:pPr marL="285750" indent="-182880" defTabSz="914400">
              <a:lnSpc>
                <a:spcPct val="150000"/>
              </a:lnSpc>
              <a:spcAft>
                <a:spcPts val="600"/>
              </a:spcAft>
              <a:buClr>
                <a:schemeClr val="accent1">
                  <a:lumMod val="75000"/>
                </a:schemeClr>
              </a:buClr>
              <a:buSzPct val="85000"/>
              <a:buFont typeface="Wingdings" pitchFamily="2" charset="2"/>
              <a:buChar char="§"/>
            </a:pPr>
            <a:r>
              <a:rPr lang="en-US" dirty="0">
                <a:solidFill>
                  <a:schemeClr val="tx1"/>
                </a:solidFill>
              </a:rPr>
              <a:t>We ended up training 85 models in total with cross validation.</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2838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2295C0F-C207-4A7B-ACDC-67B5CB60E232}"/>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Model selection and scoring metrics</a:t>
            </a:r>
          </a:p>
        </p:txBody>
      </p:sp>
      <p:sp>
        <p:nvSpPr>
          <p:cNvPr id="3" name="Rectangle: Rounded Corners 2">
            <a:extLst>
              <a:ext uri="{FF2B5EF4-FFF2-40B4-BE49-F238E27FC236}">
                <a16:creationId xmlns:a16="http://schemas.microsoft.com/office/drawing/2014/main" id="{13795687-6EB5-4426-B952-BAFDEAAA5FEB}"/>
              </a:ext>
            </a:extLst>
          </p:cNvPr>
          <p:cNvSpPr/>
          <p:nvPr/>
        </p:nvSpPr>
        <p:spPr>
          <a:xfrm>
            <a:off x="1069848" y="2320412"/>
            <a:ext cx="10058400" cy="385178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Model selection is the process of selecting the best performing model with the best hyperparameters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 Scoring metrics allow comparing assorted models.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There are many scoring metrics to choose from including Max error, r-square, explained variance, accuracy, F1 score etc.</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We chose accuracy be the scoring metrics for our model evaluation and selection process.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K-fold cross validation splits data into K-folds and uses K-1 folds to train a model and remaining one-fold to validate the performance using the metric provided.</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dirty="0">
                <a:solidFill>
                  <a:schemeClr val="tx1"/>
                </a:solidFill>
              </a:rPr>
              <a:t>We used 5-fold cross validation.</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dirty="0">
              <a:solidFill>
                <a:schemeClr val="tx1"/>
              </a:solidFill>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olidFill>
                <a:schemeClr val="tx1"/>
              </a:solidFill>
            </a:endParaRP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38340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115</TotalTime>
  <Words>879</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Rockwell</vt:lpstr>
      <vt:lpstr>Rockwell Condensed</vt:lpstr>
      <vt:lpstr>Rockwell Extra Bold</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Agrawal</dc:creator>
  <cp:lastModifiedBy>Satish Agrawal</cp:lastModifiedBy>
  <cp:revision>10</cp:revision>
  <dcterms:created xsi:type="dcterms:W3CDTF">2021-02-13T04:30:21Z</dcterms:created>
  <dcterms:modified xsi:type="dcterms:W3CDTF">2021-02-13T19:01:06Z</dcterms:modified>
</cp:coreProperties>
</file>