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CEFF"/>
    <a:srgbClr val="FF3399"/>
    <a:srgbClr val="CC3399"/>
    <a:srgbClr val="70AC2E"/>
    <a:srgbClr val="C19FFF"/>
    <a:srgbClr val="CAB4EA"/>
    <a:srgbClr val="D3B5E9"/>
    <a:srgbClr val="D68B1C"/>
    <a:srgbClr val="FFE0A3"/>
    <a:srgbClr val="D00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4345230"/>
            <a:ext cx="7772400" cy="9162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261460"/>
            <a:ext cx="6400800" cy="610820"/>
          </a:xfrm>
        </p:spPr>
        <p:txBody>
          <a:bodyPr>
            <a:normAutofit/>
          </a:bodyPr>
          <a:lstStyle>
            <a:lvl1pPr marL="0" indent="0" algn="l">
              <a:buNone/>
              <a:defRPr sz="2600">
                <a:solidFill>
                  <a:srgbClr val="43CE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43C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901950"/>
            <a:ext cx="8229600" cy="3766098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605" y="52760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43C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605" y="1291130"/>
            <a:ext cx="7016195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138425"/>
            <a:ext cx="82296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43C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670" y="173020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0" y="236006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73020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36006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viation-safety.net/database/" TargetMode="External"/><Relationship Id="rId7" Type="http://schemas.openxmlformats.org/officeDocument/2006/relationships/hyperlink" Target="https://cdan.dot.gov/" TargetMode="External"/><Relationship Id="rId2" Type="http://schemas.openxmlformats.org/officeDocument/2006/relationships/hyperlink" Target="https://github.com/fivethirtyeight/data/tree/master/airline-safety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iata.org/en/iata-repository/publications/economic-reports/" TargetMode="External"/><Relationship Id="rId5" Type="http://schemas.openxmlformats.org/officeDocument/2006/relationships/hyperlink" Target="https://www.airlines.org/dataset/safety-record-of-u-s-air-carriers/" TargetMode="External"/><Relationship Id="rId4" Type="http://schemas.openxmlformats.org/officeDocument/2006/relationships/hyperlink" Target="https://www.baaa-acro.com/statistics/death-rate-per-year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Airline Safety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261459"/>
            <a:ext cx="6400800" cy="106893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Current airline safety and airline travel analytics</a:t>
            </a:r>
          </a:p>
          <a:p>
            <a:r>
              <a:rPr lang="en-US" dirty="0"/>
              <a:t>DSC640 – Data Presentation &amp; Visualization</a:t>
            </a:r>
            <a:br>
              <a:rPr lang="en-US" dirty="0"/>
            </a:br>
            <a:r>
              <a:rPr lang="en-US" dirty="0"/>
              <a:t>Executive Summary</a:t>
            </a:r>
            <a:br>
              <a:rPr lang="en-US" dirty="0"/>
            </a:br>
            <a:r>
              <a:rPr lang="en-US" dirty="0"/>
              <a:t>Sanjay </a:t>
            </a:r>
            <a:r>
              <a:rPr lang="en-US" dirty="0" err="1"/>
              <a:t>Jaras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9149" y="820900"/>
            <a:ext cx="8840420" cy="916230"/>
          </a:xfrm>
        </p:spPr>
        <p:txBody>
          <a:bodyPr>
            <a:normAutofit/>
          </a:bodyPr>
          <a:lstStyle/>
          <a:p>
            <a:r>
              <a:rPr lang="en-US" sz="2200" dirty="0"/>
              <a:t>Worldwide Airline Operators Profit/Loss (2004-2020)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DCC7E-E5C6-421D-AEAB-3DC61DAD44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22DA2DC-0E56-4CCC-96DD-BF218F55E2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FF9071-09D6-4F7F-AC4D-C7F5A8D773E3}"/>
              </a:ext>
            </a:extLst>
          </p:cNvPr>
          <p:cNvSpPr txBox="1"/>
          <p:nvPr/>
        </p:nvSpPr>
        <p:spPr>
          <a:xfrm>
            <a:off x="7253100" y="6442536"/>
            <a:ext cx="1811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Industry Statistics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BB8F930B-1C29-43B9-B0FD-50D453A97880}"/>
              </a:ext>
            </a:extLst>
          </p:cNvPr>
          <p:cNvSpPr txBox="1">
            <a:spLocks/>
          </p:cNvSpPr>
          <p:nvPr/>
        </p:nvSpPr>
        <p:spPr>
          <a:xfrm>
            <a:off x="7230218" y="1778187"/>
            <a:ext cx="1964362" cy="34906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From the year 2010 through 2019 global operators saw consistent growth and profit around $30 billion.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In the year 2020 global airline industry saw loss of $89 billions due to covid.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2FDBF7-A7B0-42D5-93CB-2E7F149C5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9" y="1481982"/>
            <a:ext cx="7237780" cy="537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23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58" y="1138425"/>
            <a:ext cx="8229600" cy="610820"/>
          </a:xfrm>
        </p:spPr>
        <p:txBody>
          <a:bodyPr>
            <a:normAutofit fontScale="90000"/>
          </a:bodyPr>
          <a:lstStyle/>
          <a:p>
            <a:r>
              <a:rPr lang="en-US" dirty="0"/>
              <a:t>Sources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21965" y="1765605"/>
            <a:ext cx="8478480" cy="3495855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Airline Safety: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https://github.com/fivethirtyeight/data/tree/master/airline-safety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Aviation Safety: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https://aviation-safety.net/database/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Bureau of Aircraft Accident Archives: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https://www.baaa-acro.com/statistics/death-rate-per-year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Airline of America: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https://www.airlines.org/dataset/safety-record-of-u-s-air-carriers/#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Industry Statistics: </a:t>
            </a:r>
            <a:r>
              <a:rPr lang="en-US" sz="1800" u="sng" dirty="0">
                <a:solidFill>
                  <a:srgbClr val="0563C1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https://www.iata.org/en/iata-repository/publications/economic-reports/</a:t>
            </a:r>
            <a:endParaRPr lang="en-US" sz="1800" u="sng" dirty="0">
              <a:solidFill>
                <a:srgbClr val="0563C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National Highway Traffic Safety Administration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Industry Statistics: </a:t>
            </a:r>
            <a:r>
              <a:rPr lang="en-US" sz="1800" u="sng" dirty="0">
                <a:solidFill>
                  <a:srgbClr val="0563C1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https://cdan.dot.gov/</a:t>
            </a:r>
            <a:endParaRPr lang="en-US" sz="1800" u="sng" dirty="0">
              <a:solidFill>
                <a:srgbClr val="0563C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u="sng" dirty="0">
              <a:solidFill>
                <a:srgbClr val="0563C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588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2818180"/>
            <a:ext cx="8229600" cy="137434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altLang="en-US" sz="2800" b="1" dirty="0">
                <a:latin typeface="Times New Roman" panose="02020603050405020304" pitchFamily="18" charset="0"/>
              </a:rPr>
              <a:t>Due to recent unfortunate airline crashes, the media has been promoting statistics stating air is no longer a safe way to travel. </a:t>
            </a:r>
          </a:p>
          <a:p>
            <a:pPr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altLang="en-US" sz="2800" b="1" dirty="0">
                <a:latin typeface="Times New Roman" panose="02020603050405020304" pitchFamily="18" charset="0"/>
              </a:rPr>
              <a:t>The news and media outlets have been bombarding the public with reports and figures about the trends of airline safety and that things are not looking good. </a:t>
            </a:r>
          </a:p>
          <a:p>
            <a:pPr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altLang="en-US" sz="2800" b="1" dirty="0">
                <a:latin typeface="Times New Roman" panose="02020603050405020304" pitchFamily="18" charset="0"/>
              </a:rPr>
              <a:t>Air travel was previously thought as the safest way to travel, especially when compared to automobiles, is now being presented as one of the most dangerous to the public. </a:t>
            </a:r>
          </a:p>
          <a:p>
            <a:pPr marL="0" indent="0">
              <a:lnSpc>
                <a:spcPct val="106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altLang="en-US" sz="1400" b="1" dirty="0">
              <a:latin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altLang="en-US" sz="2800" b="1" dirty="0">
                <a:latin typeface="Times New Roman" panose="02020603050405020304" pitchFamily="18" charset="0"/>
              </a:rPr>
              <a:t>Based on data we tried to answer safety questions, and analytics about covid impact on profit/loss.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861957"/>
            <a:ext cx="8229600" cy="916230"/>
          </a:xfrm>
        </p:spPr>
        <p:txBody>
          <a:bodyPr>
            <a:normAutofit/>
          </a:bodyPr>
          <a:lstStyle/>
          <a:p>
            <a:r>
              <a:rPr lang="en-US" sz="2400" dirty="0"/>
              <a:t>Air Travel Fatalities – U.S. &amp; International Operators(2000-2020)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DCC7E-E5C6-421D-AEAB-3DC61DAD44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22DA2DC-0E56-4CCC-96DD-BF218F55E2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17C0BC9-43E4-43D2-BA78-F5AA798F8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32342" y="2360065"/>
            <a:ext cx="1811657" cy="3035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In the period 2000-2020, there are up-downs in fatalities with air travel.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However, overall it is showing a downward trend.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51AD4A2-4A0F-4C57-A46E-2AF7C8041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6540"/>
            <a:ext cx="7332343" cy="52724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8B8AB0B-BE67-497B-B0D6-71B575736D1B}"/>
              </a:ext>
            </a:extLst>
          </p:cNvPr>
          <p:cNvSpPr txBox="1"/>
          <p:nvPr/>
        </p:nvSpPr>
        <p:spPr>
          <a:xfrm>
            <a:off x="7332343" y="6468896"/>
            <a:ext cx="1811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Bureau of Aircraft Accident Archives</a:t>
            </a:r>
          </a:p>
        </p:txBody>
      </p:sp>
    </p:spTree>
    <p:extLst>
      <p:ext uri="{BB962C8B-B14F-4D97-AF65-F5344CB8AC3E}">
        <p14:creationId xmlns:p14="http://schemas.microsoft.com/office/powerpoint/2010/main" val="100299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0041" y="833491"/>
            <a:ext cx="8840420" cy="916230"/>
          </a:xfrm>
        </p:spPr>
        <p:txBody>
          <a:bodyPr>
            <a:normAutofit/>
          </a:bodyPr>
          <a:lstStyle/>
          <a:p>
            <a:r>
              <a:rPr lang="en-US" sz="2200" dirty="0"/>
              <a:t>Fatalities and Fatal Accidents U.S. &amp; International Operators (2000-2014)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DCC7E-E5C6-421D-AEAB-3DC61DAD44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22DA2DC-0E56-4CCC-96DD-BF218F55E2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9B4C43-12E7-486A-8EBD-801BE8690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36" y="1481982"/>
            <a:ext cx="8229599" cy="53760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DFF9071-09D6-4F7F-AC4D-C7F5A8D773E3}"/>
              </a:ext>
            </a:extLst>
          </p:cNvPr>
          <p:cNvSpPr txBox="1"/>
          <p:nvPr/>
        </p:nvSpPr>
        <p:spPr>
          <a:xfrm>
            <a:off x="6898140" y="6483100"/>
            <a:ext cx="1964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Aviation Safety Network</a:t>
            </a:r>
          </a:p>
        </p:txBody>
      </p:sp>
    </p:spTree>
    <p:extLst>
      <p:ext uri="{BB962C8B-B14F-4D97-AF65-F5344CB8AC3E}">
        <p14:creationId xmlns:p14="http://schemas.microsoft.com/office/powerpoint/2010/main" val="260236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9150" y="861957"/>
            <a:ext cx="8840420" cy="916230"/>
          </a:xfrm>
        </p:spPr>
        <p:txBody>
          <a:bodyPr>
            <a:normAutofit/>
          </a:bodyPr>
          <a:lstStyle/>
          <a:p>
            <a:r>
              <a:rPr lang="en-US" sz="2200" dirty="0"/>
              <a:t>Accidents &amp; Fatal Accidents by U.S. Operators(2000-2019)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DCC7E-E5C6-421D-AEAB-3DC61DAD44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22DA2DC-0E56-4CCC-96DD-BF218F55E2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FF9071-09D6-4F7F-AC4D-C7F5A8D773E3}"/>
              </a:ext>
            </a:extLst>
          </p:cNvPr>
          <p:cNvSpPr txBox="1"/>
          <p:nvPr/>
        </p:nvSpPr>
        <p:spPr>
          <a:xfrm>
            <a:off x="7253100" y="6442536"/>
            <a:ext cx="1811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Airlines for America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BB8F930B-1C29-43B9-B0FD-50D453A97880}"/>
              </a:ext>
            </a:extLst>
          </p:cNvPr>
          <p:cNvSpPr txBox="1">
            <a:spLocks/>
          </p:cNvSpPr>
          <p:nvPr/>
        </p:nvSpPr>
        <p:spPr>
          <a:xfrm>
            <a:off x="7332342" y="2360065"/>
            <a:ext cx="1811657" cy="3035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The year 2003 has the most number of accidents 51.</a:t>
            </a:r>
          </a:p>
          <a:p>
            <a:pPr marL="0" indent="0">
              <a:buFont typeface="Arial" pitchFamily="34" charset="0"/>
              <a:buNone/>
            </a:pPr>
            <a:endParaRPr lang="en-US" sz="1600" dirty="0"/>
          </a:p>
          <a:p>
            <a:pPr marL="0" indent="0">
              <a:buFont typeface="Arial" pitchFamily="34" charset="0"/>
              <a:buNone/>
            </a:pPr>
            <a:r>
              <a:rPr lang="en-US" sz="1600" dirty="0"/>
              <a:t>The year 2001 has more fatal accidents(6).</a:t>
            </a:r>
          </a:p>
          <a:p>
            <a:pPr marL="0" indent="0">
              <a:buFont typeface="Arial" pitchFamily="34" charset="0"/>
              <a:buNone/>
            </a:pPr>
            <a:endParaRPr lang="en-US" sz="1600" dirty="0"/>
          </a:p>
          <a:p>
            <a:pPr marL="0" indent="0">
              <a:buFont typeface="Arial" pitchFamily="34" charset="0"/>
              <a:buNone/>
            </a:pPr>
            <a:r>
              <a:rPr lang="en-US" sz="1600" dirty="0"/>
              <a:t>The year 2019 shows a slight increase in the number of accidents but the overall trend is downward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82701-54E8-4CA3-A2B3-05E764863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" y="1481982"/>
            <a:ext cx="7322351" cy="537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1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9150" y="861957"/>
            <a:ext cx="8840420" cy="916230"/>
          </a:xfrm>
        </p:spPr>
        <p:txBody>
          <a:bodyPr>
            <a:normAutofit/>
          </a:bodyPr>
          <a:lstStyle/>
          <a:p>
            <a:r>
              <a:rPr lang="en-US" sz="2200" dirty="0"/>
              <a:t>Fatal Road Accidents in U.S.(2005-2019)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DCC7E-E5C6-421D-AEAB-3DC61DAD44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22DA2DC-0E56-4CCC-96DD-BF218F55E2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FF9071-09D6-4F7F-AC4D-C7F5A8D773E3}"/>
              </a:ext>
            </a:extLst>
          </p:cNvPr>
          <p:cNvSpPr txBox="1"/>
          <p:nvPr/>
        </p:nvSpPr>
        <p:spPr>
          <a:xfrm>
            <a:off x="7253100" y="6442536"/>
            <a:ext cx="1811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Airlines for America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BB8F930B-1C29-43B9-B0FD-50D453A97880}"/>
              </a:ext>
            </a:extLst>
          </p:cNvPr>
          <p:cNvSpPr txBox="1">
            <a:spLocks/>
          </p:cNvSpPr>
          <p:nvPr/>
        </p:nvSpPr>
        <p:spPr>
          <a:xfrm>
            <a:off x="7332342" y="2360065"/>
            <a:ext cx="1811657" cy="30350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On an average 33,387 fatal road accidents happened in U.S. in the period 2005-2019 per year.</a:t>
            </a:r>
          </a:p>
          <a:p>
            <a:pPr marL="0" indent="0">
              <a:buFont typeface="Arial" pitchFamily="34" charset="0"/>
              <a:buNone/>
            </a:pPr>
            <a:endParaRPr lang="en-US" sz="1600" dirty="0"/>
          </a:p>
          <a:p>
            <a:pPr marL="0" indent="0">
              <a:buFont typeface="Arial" pitchFamily="34" charset="0"/>
              <a:buNone/>
            </a:pPr>
            <a:r>
              <a:rPr lang="en-US" sz="1600" dirty="0"/>
              <a:t>While Air-travel has only 0.95 fatal accidents per year with U.S. operators.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BE86D-D73F-49FB-BFDE-BB53E8241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1981"/>
            <a:ext cx="7253100" cy="529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0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59" y="1730202"/>
            <a:ext cx="8229600" cy="610820"/>
          </a:xfrm>
        </p:spPr>
        <p:txBody>
          <a:bodyPr>
            <a:normAutofit fontScale="90000"/>
          </a:bodyPr>
          <a:lstStyle/>
          <a:p>
            <a:r>
              <a:rPr lang="en-US" dirty="0"/>
              <a:t>Passengers and Profit/Loss Analysis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96601" y="2389006"/>
            <a:ext cx="7929257" cy="40940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4.543 billion passengers used air travel in the year 2019.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 number of passengers increased from 1.77 billion to 4.72 billion with a growth of 166% since the year 2000.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U.S. operators’ revenue increased to $247.6 billion in the year 2019 compared to $155.1 billion in 2009.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Before covid disaster the net profit for global operators was $26.3 billion in the year 2019.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There is a loss of $89 billion due to covid crises in year the 2020.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3923D97-DE86-45BB-8DF8-8BA50373E4C0}"/>
              </a:ext>
            </a:extLst>
          </p:cNvPr>
          <p:cNvSpPr txBox="1">
            <a:spLocks/>
          </p:cNvSpPr>
          <p:nvPr/>
        </p:nvSpPr>
        <p:spPr>
          <a:xfrm>
            <a:off x="296260" y="1096274"/>
            <a:ext cx="8229599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Air travel is still a reliable travel medium involved in very few fatalities compared to road travel and. The trust is also shown with the increasing number of passengers.</a:t>
            </a:r>
          </a:p>
        </p:txBody>
      </p:sp>
    </p:spTree>
    <p:extLst>
      <p:ext uri="{BB962C8B-B14F-4D97-AF65-F5344CB8AC3E}">
        <p14:creationId xmlns:p14="http://schemas.microsoft.com/office/powerpoint/2010/main" val="4001136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9149" y="820900"/>
            <a:ext cx="8840420" cy="916230"/>
          </a:xfrm>
        </p:spPr>
        <p:txBody>
          <a:bodyPr>
            <a:normAutofit/>
          </a:bodyPr>
          <a:lstStyle/>
          <a:p>
            <a:r>
              <a:rPr lang="en-US" sz="2200" dirty="0"/>
              <a:t>Worldwide Air passengers(2000-2020)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DCC7E-E5C6-421D-AEAB-3DC61DAD44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22DA2DC-0E56-4CCC-96DD-BF218F55E2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FF9071-09D6-4F7F-AC4D-C7F5A8D773E3}"/>
              </a:ext>
            </a:extLst>
          </p:cNvPr>
          <p:cNvSpPr txBox="1"/>
          <p:nvPr/>
        </p:nvSpPr>
        <p:spPr>
          <a:xfrm>
            <a:off x="7253100" y="6442536"/>
            <a:ext cx="1811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Industry Statistics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BB8F930B-1C29-43B9-B0FD-50D453A97880}"/>
              </a:ext>
            </a:extLst>
          </p:cNvPr>
          <p:cNvSpPr txBox="1">
            <a:spLocks/>
          </p:cNvSpPr>
          <p:nvPr/>
        </p:nvSpPr>
        <p:spPr>
          <a:xfrm>
            <a:off x="7230218" y="1778187"/>
            <a:ext cx="1964362" cy="34906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The number of passengers increased from 1.77 billion to 4.723 billion with a growth of 166% since the year 2000.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Covid reduced number of passengers to 1.8 billion as opposed to scheduled 4.7 billion in the year 2020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854EEA6-569A-4259-93B0-79DD018A4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9" y="1481982"/>
            <a:ext cx="7239368" cy="541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2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9149" y="820900"/>
            <a:ext cx="8840420" cy="916230"/>
          </a:xfrm>
        </p:spPr>
        <p:txBody>
          <a:bodyPr>
            <a:normAutofit/>
          </a:bodyPr>
          <a:lstStyle/>
          <a:p>
            <a:r>
              <a:rPr lang="en-US" sz="2200" dirty="0"/>
              <a:t>U.S. Airline operators Revenue(2004-2019)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DCC7E-E5C6-421D-AEAB-3DC61DAD44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22DA2DC-0E56-4CCC-96DD-BF218F55E2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FF9071-09D6-4F7F-AC4D-C7F5A8D773E3}"/>
              </a:ext>
            </a:extLst>
          </p:cNvPr>
          <p:cNvSpPr txBox="1"/>
          <p:nvPr/>
        </p:nvSpPr>
        <p:spPr>
          <a:xfrm>
            <a:off x="7253100" y="6442536"/>
            <a:ext cx="1811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Bureau of Transportation Statistics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BB8F930B-1C29-43B9-B0FD-50D453A97880}"/>
              </a:ext>
            </a:extLst>
          </p:cNvPr>
          <p:cNvSpPr txBox="1">
            <a:spLocks/>
          </p:cNvSpPr>
          <p:nvPr/>
        </p:nvSpPr>
        <p:spPr>
          <a:xfrm>
            <a:off x="7230218" y="1778187"/>
            <a:ext cx="1964362" cy="34906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The operating revenue of U.S. operators increasing with study pace.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It was $134 billion in the year 2004 and increased to $247 billion in the year 2019.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4CCF8C-A20A-497A-ABF3-60998AEBD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35" y="1481982"/>
            <a:ext cx="7240954" cy="537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47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676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Airline Safety</vt:lpstr>
      <vt:lpstr>Overview</vt:lpstr>
      <vt:lpstr>Air Travel Fatalities – U.S. &amp; International Operators(2000-2020)</vt:lpstr>
      <vt:lpstr>Fatalities and Fatal Accidents U.S. &amp; International Operators (2000-2014)</vt:lpstr>
      <vt:lpstr>Accidents &amp; Fatal Accidents by U.S. Operators(2000-2019)</vt:lpstr>
      <vt:lpstr>Fatal Road Accidents in U.S.(2005-2019)</vt:lpstr>
      <vt:lpstr>Passengers and Profit/Loss Analysis</vt:lpstr>
      <vt:lpstr>Worldwide Air passengers(2000-2020)</vt:lpstr>
      <vt:lpstr>U.S. Airline operators Revenue(2004-2019)</vt:lpstr>
      <vt:lpstr>Worldwide Airline Operators Profit/Loss (2004-2020)</vt:lpstr>
      <vt:lpstr>Sources</vt:lpstr>
      <vt:lpstr>Thank You 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Sanjay Sanjay</cp:lastModifiedBy>
  <cp:revision>82</cp:revision>
  <dcterms:created xsi:type="dcterms:W3CDTF">2013-08-21T19:17:07Z</dcterms:created>
  <dcterms:modified xsi:type="dcterms:W3CDTF">2021-04-25T19:58:45Z</dcterms:modified>
</cp:coreProperties>
</file>