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sldIdLst>
    <p:sldId id="256" r:id="rId2"/>
    <p:sldId id="259" r:id="rId3"/>
    <p:sldId id="260" r:id="rId4"/>
    <p:sldId id="261" r:id="rId5"/>
    <p:sldId id="262" r:id="rId6"/>
    <p:sldId id="263" r:id="rId7"/>
    <p:sldId id="264" r:id="rId8"/>
    <p:sldId id="265" r:id="rId9"/>
    <p:sldId id="266" r:id="rId10"/>
    <p:sldId id="267" r:id="rId11"/>
    <p:sldId id="268" r:id="rId12"/>
    <p:sldId id="270" r:id="rId13"/>
    <p:sldId id="269" r:id="rId14"/>
    <p:sldId id="2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N21\Desktop\HARITHA%20PRO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manualLayout>
          <c:layoutTarget val="inner"/>
          <c:xMode val="edge"/>
          <c:yMode val="edge"/>
          <c:x val="0.10874873722181755"/>
          <c:y val="1.8593588118371602E-2"/>
          <c:w val="0.8909494254661452"/>
          <c:h val="0.91880355537637182"/>
        </c:manualLayout>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2C8E-40D8-A3D0-349DF2849FB6}"/>
            </c:ext>
          </c:extLst>
        </c:ser>
        <c:dLbls>
          <c:showLegendKey val="0"/>
          <c:showVal val="0"/>
          <c:showCatName val="0"/>
          <c:showSerName val="0"/>
          <c:showPercent val="0"/>
          <c:showBubbleSize val="0"/>
        </c:dLbls>
        <c:gapWidth val="219"/>
        <c:overlap val="-27"/>
        <c:axId val="141206656"/>
        <c:axId val="141208192"/>
      </c:barChart>
      <c:catAx>
        <c:axId val="141206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208192"/>
        <c:crosses val="autoZero"/>
        <c:auto val="1"/>
        <c:lblAlgn val="ctr"/>
        <c:lblOffset val="100"/>
        <c:noMultiLvlLbl val="0"/>
      </c:catAx>
      <c:valAx>
        <c:axId val="141208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2066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800" b="0" i="0" baseline="0" dirty="0">
                <a:solidFill>
                  <a:schemeClr val="tx2"/>
                </a:solidFill>
                <a:effectLst/>
                <a:latin typeface="Arial Black" panose="020B0A04020102020204" pitchFamily="34" charset="0"/>
              </a:rPr>
              <a:t>MEDIUM PERFORMING EMPLOYEE</a:t>
            </a:r>
            <a:endParaRPr lang="en-IN" sz="1800" dirty="0">
              <a:solidFill>
                <a:schemeClr val="tx2"/>
              </a:solidFill>
              <a:effectLst/>
              <a:latin typeface="Arial Black" panose="020B0A040201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dirty="0">
              <a:solidFill>
                <a:schemeClr val="tx1"/>
              </a:solidFill>
            </a:endParaRPr>
          </a:p>
        </c:rich>
      </c:tx>
      <c:layout>
        <c:manualLayout>
          <c:xMode val="edge"/>
          <c:yMode val="edge"/>
          <c:x val="0.31460149633629725"/>
          <c:y val="7.7777777777777779E-2"/>
        </c:manualLayout>
      </c:layout>
      <c:overlay val="0"/>
      <c:spPr>
        <a:noFill/>
        <a:ln>
          <a:noFill/>
        </a:ln>
        <a:effectLst/>
      </c:sp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B2F-4580-B854-A0AC50E7DEC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B2F-4580-B854-A0AC50E7DEC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B2F-4580-B854-A0AC50E7DEC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B2F-4580-B854-A0AC50E7DEC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B2F-4580-B854-A0AC50E7DEC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B2F-4580-B854-A0AC50E7DEC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6B2F-4580-B854-A0AC50E7DEC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6B2F-4580-B854-A0AC50E7DEC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6B2F-4580-B854-A0AC50E7DEC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6B2F-4580-B854-A0AC50E7DEC5}"/>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6B2F-4580-B854-A0AC50E7DEC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6-6B2F-4580-B854-A0AC50E7DEC5}"/>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layout>
        <c:manualLayout>
          <c:xMode val="edge"/>
          <c:yMode val="edge"/>
          <c:x val="0.91273762564029837"/>
          <c:y val="0.26653915135608042"/>
          <c:w val="7.8302135946806753E-2"/>
          <c:h val="0.536463254593175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autoTitleDeleted val="1"/>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3AF-46B9-89FF-525BBCE77C4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3AF-46B9-89FF-525BBCE77C4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3AF-46B9-89FF-525BBCE77C4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3AF-46B9-89FF-525BBCE77C4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3AF-46B9-89FF-525BBCE77C4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3AF-46B9-89FF-525BBCE77C4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3AF-46B9-89FF-525BBCE77C4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73AF-46B9-89FF-525BBCE77C4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73AF-46B9-89FF-525BBCE77C4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73AF-46B9-89FF-525BBCE77C4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4-73AF-46B9-89FF-525BBCE77C4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4188082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44510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76934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46707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61079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441CCA-5950-40D1-84AE-F4095BC365E0}" type="datetimeFigureOut">
              <a:rPr lang="en-IN" smtClean="0"/>
              <a:t>20-09-2024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638240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441CCA-5950-40D1-84AE-F4095BC365E0}" type="datetimeFigureOut">
              <a:rPr lang="en-IN" smtClean="0"/>
              <a:t>20-09-2024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463077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085842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5304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07469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441CCA-5950-40D1-84AE-F4095BC365E0}"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967773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441CCA-5950-40D1-84AE-F4095BC365E0}"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4080628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441CCA-5950-40D1-84AE-F4095BC365E0}" type="datetimeFigureOut">
              <a:rPr lang="en-IN" smtClean="0"/>
              <a:t>20-09-2024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79006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441CCA-5950-40D1-84AE-F4095BC365E0}" type="datetimeFigureOut">
              <a:rPr lang="en-IN" smtClean="0"/>
              <a:t>20-09-2024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377760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441CCA-5950-40D1-84AE-F4095BC365E0}" type="datetimeFigureOut">
              <a:rPr lang="en-IN" smtClean="0"/>
              <a:t>20-09-2024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638614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416124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52550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4441CCA-5950-40D1-84AE-F4095BC365E0}" type="datetimeFigureOut">
              <a:rPr lang="en-IN" smtClean="0"/>
              <a:t>20-09-2024</a:t>
            </a:fld>
            <a:endParaRPr lang="en-IN"/>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B1802A6-EA55-4E5F-8B6B-78863BB594B9}" type="slidenum">
              <a:rPr lang="en-IN" smtClean="0"/>
              <a:t>‹#›</a:t>
            </a:fld>
            <a:endParaRPr lang="en-IN"/>
          </a:p>
        </p:txBody>
      </p:sp>
    </p:spTree>
    <p:extLst>
      <p:ext uri="{BB962C8B-B14F-4D97-AF65-F5344CB8AC3E}">
        <p14:creationId xmlns:p14="http://schemas.microsoft.com/office/powerpoint/2010/main" val="4079121606"/>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04664"/>
            <a:ext cx="7315200" cy="1825096"/>
          </a:xfrm>
        </p:spPr>
        <p:txBody>
          <a:bodyPr>
            <a:normAutofit/>
          </a:bodyPr>
          <a:lstStyle/>
          <a:p>
            <a:r>
              <a:rPr lang="en-US" sz="4400" b="1" u="sng" dirty="0">
                <a:solidFill>
                  <a:schemeClr val="accent2">
                    <a:lumMod val="75000"/>
                  </a:schemeClr>
                </a:solidFill>
                <a:latin typeface="Times New Roman" panose="02020603050405020304" pitchFamily="18" charset="0"/>
                <a:cs typeface="Times New Roman" panose="02020603050405020304" pitchFamily="18" charset="0"/>
              </a:rPr>
              <a:t>Employee Data Analysis using Excel </a:t>
            </a:r>
            <a:endParaRPr lang="en-IN" u="sng" dirty="0">
              <a:solidFill>
                <a:schemeClr val="accent2">
                  <a:lumMod val="75000"/>
                </a:schemeClr>
              </a:solidFill>
            </a:endParaRPr>
          </a:p>
        </p:txBody>
      </p:sp>
      <p:sp>
        <p:nvSpPr>
          <p:cNvPr id="3" name="Subtitle 2"/>
          <p:cNvSpPr>
            <a:spLocks noGrp="1"/>
          </p:cNvSpPr>
          <p:nvPr>
            <p:ph type="subTitle" idx="1"/>
          </p:nvPr>
        </p:nvSpPr>
        <p:spPr>
          <a:xfrm>
            <a:off x="496622" y="2612017"/>
            <a:ext cx="8150755" cy="2016224"/>
          </a:xfrm>
        </p:spPr>
        <p:txBody>
          <a:bodyPr>
            <a:normAutofit fontScale="85000" lnSpcReduction="10000"/>
          </a:bodyPr>
          <a:lstStyle/>
          <a:p>
            <a:r>
              <a:rPr lang="en-US" b="1" dirty="0">
                <a:latin typeface="Arial Black" panose="020B0A04020102020204" pitchFamily="34" charset="0"/>
              </a:rPr>
              <a:t>STUDENT NAME : </a:t>
            </a:r>
            <a:r>
              <a:rPr lang="en-US" dirty="0">
                <a:latin typeface="Arial Black" panose="020B0A04020102020204" pitchFamily="34" charset="0"/>
              </a:rPr>
              <a:t>SANJAY .K</a:t>
            </a:r>
            <a:endParaRPr lang="en-US" b="1" dirty="0">
              <a:latin typeface="Arial Black" panose="020B0A04020102020204" pitchFamily="34" charset="0"/>
            </a:endParaRPr>
          </a:p>
          <a:p>
            <a:r>
              <a:rPr lang="en-US" b="1" dirty="0">
                <a:latin typeface="Arial Black" panose="020B0A04020102020204" pitchFamily="34" charset="0"/>
              </a:rPr>
              <a:t>REGISTER NO:312207429</a:t>
            </a:r>
          </a:p>
          <a:p>
            <a:r>
              <a:rPr lang="en-US" b="1" dirty="0">
                <a:latin typeface="Arial Black" panose="020B0A04020102020204" pitchFamily="34" charset="0"/>
              </a:rPr>
              <a:t>DEPARTMENT:B.COM (GENERAL)</a:t>
            </a:r>
          </a:p>
          <a:p>
            <a:r>
              <a:rPr lang="en-US" b="1" dirty="0">
                <a:latin typeface="Arial Black" panose="020B0A04020102020204" pitchFamily="34" charset="0"/>
              </a:rPr>
              <a:t>COLLEGE: C.KANDASWAMI NAIDU COLLEGE FOR MEN</a:t>
            </a:r>
          </a:p>
        </p:txBody>
      </p:sp>
    </p:spTree>
    <p:extLst>
      <p:ext uri="{BB962C8B-B14F-4D97-AF65-F5344CB8AC3E}">
        <p14:creationId xmlns:p14="http://schemas.microsoft.com/office/powerpoint/2010/main" val="3515295861"/>
      </p:ext>
    </p:extLst>
  </p:cSld>
  <p:clrMapOvr>
    <a:masterClrMapping/>
  </p:clrMapOvr>
  <p:transition spd="slow" advClick="0" advTm="2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99789"/>
            <a:ext cx="8534400" cy="758952"/>
          </a:xfrm>
        </p:spPr>
        <p:txBody>
          <a:bodyPr>
            <a:normAutofit fontScale="90000"/>
          </a:bodyPr>
          <a:lstStyle/>
          <a:p>
            <a:r>
              <a:rPr lang="en-IN" sz="5300" b="1" u="sng" spc="15" dirty="0">
                <a:solidFill>
                  <a:schemeClr val="accent2">
                    <a:lumMod val="75000"/>
                  </a:schemeClr>
                </a:solidFill>
                <a:latin typeface="Times New Roman" panose="02020603050405020304" pitchFamily="18" charset="0"/>
                <a:cs typeface="Times New Roman" panose="02020603050405020304" pitchFamily="18" charset="0"/>
              </a:rPr>
              <a:t>M</a:t>
            </a:r>
            <a:r>
              <a:rPr lang="en-IN" sz="5300" b="1" u="sng" dirty="0">
                <a:solidFill>
                  <a:schemeClr val="accent2">
                    <a:lumMod val="75000"/>
                  </a:schemeClr>
                </a:solidFill>
                <a:latin typeface="Times New Roman" panose="02020603050405020304" pitchFamily="18" charset="0"/>
                <a:cs typeface="Times New Roman" panose="02020603050405020304" pitchFamily="18" charset="0"/>
              </a:rPr>
              <a:t>O</a:t>
            </a:r>
            <a:r>
              <a:rPr lang="en-IN" sz="5300" b="1" u="sng" spc="-15" dirty="0">
                <a:solidFill>
                  <a:schemeClr val="accent2">
                    <a:lumMod val="75000"/>
                  </a:schemeClr>
                </a:solidFill>
                <a:latin typeface="Times New Roman" panose="02020603050405020304" pitchFamily="18" charset="0"/>
                <a:cs typeface="Times New Roman" panose="02020603050405020304" pitchFamily="18" charset="0"/>
              </a:rPr>
              <a:t>D</a:t>
            </a:r>
            <a:r>
              <a:rPr lang="en-IN" sz="5300" b="1" u="sng" spc="-35" dirty="0">
                <a:solidFill>
                  <a:schemeClr val="accent2">
                    <a:lumMod val="75000"/>
                  </a:schemeClr>
                </a:solidFill>
                <a:latin typeface="Times New Roman" panose="02020603050405020304" pitchFamily="18" charset="0"/>
                <a:cs typeface="Times New Roman" panose="02020603050405020304" pitchFamily="18" charset="0"/>
              </a:rPr>
              <a:t>E</a:t>
            </a:r>
            <a:r>
              <a:rPr lang="en-IN" sz="5300" b="1" u="sng" spc="-30" dirty="0">
                <a:solidFill>
                  <a:schemeClr val="accent2">
                    <a:lumMod val="75000"/>
                  </a:schemeClr>
                </a:solidFill>
                <a:latin typeface="Times New Roman" panose="02020603050405020304" pitchFamily="18" charset="0"/>
                <a:cs typeface="Times New Roman" panose="02020603050405020304" pitchFamily="18" charset="0"/>
              </a:rPr>
              <a:t>LL</a:t>
            </a:r>
            <a:r>
              <a:rPr lang="en-IN" sz="5300" b="1" u="sng" spc="-5" dirty="0">
                <a:solidFill>
                  <a:schemeClr val="accent2">
                    <a:lumMod val="75000"/>
                  </a:schemeClr>
                </a:solidFill>
                <a:latin typeface="Times New Roman" panose="02020603050405020304" pitchFamily="18" charset="0"/>
                <a:cs typeface="Times New Roman" panose="02020603050405020304" pitchFamily="18" charset="0"/>
              </a:rPr>
              <a:t>I</a:t>
            </a:r>
            <a:r>
              <a:rPr lang="en-IN" sz="5300" b="1" u="sng" spc="30" dirty="0">
                <a:solidFill>
                  <a:schemeClr val="accent2">
                    <a:lumMod val="75000"/>
                  </a:schemeClr>
                </a:solidFill>
                <a:latin typeface="Times New Roman" panose="02020603050405020304" pitchFamily="18" charset="0"/>
                <a:cs typeface="Times New Roman" panose="02020603050405020304" pitchFamily="18" charset="0"/>
              </a:rPr>
              <a:t>N</a:t>
            </a:r>
            <a:r>
              <a:rPr lang="en-IN" sz="5300" b="1" u="sng" spc="5" dirty="0">
                <a:solidFill>
                  <a:schemeClr val="accent2">
                    <a:lumMod val="75000"/>
                  </a:schemeClr>
                </a:solidFill>
                <a:latin typeface="Times New Roman" panose="02020603050405020304" pitchFamily="18" charset="0"/>
                <a:cs typeface="Times New Roman" panose="02020603050405020304" pitchFamily="18" charset="0"/>
              </a:rPr>
              <a:t>G</a:t>
            </a:r>
            <a:br>
              <a:rPr lang="en-IN" sz="3600" u="sng" dirty="0">
                <a:solidFill>
                  <a:schemeClr val="accent2">
                    <a:lumMod val="75000"/>
                  </a:schemeClr>
                </a:solidFill>
                <a:latin typeface="Trebuchet MS"/>
                <a:cs typeface="Trebuchet MS"/>
              </a:rPr>
            </a:br>
            <a:endParaRPr lang="en-IN" u="sng" dirty="0">
              <a:solidFill>
                <a:schemeClr val="accent2">
                  <a:lumMod val="75000"/>
                </a:schemeClr>
              </a:solidFill>
            </a:endParaRPr>
          </a:p>
        </p:txBody>
      </p:sp>
      <p:sp>
        <p:nvSpPr>
          <p:cNvPr id="3" name="Content Placeholder 2"/>
          <p:cNvSpPr>
            <a:spLocks noGrp="1"/>
          </p:cNvSpPr>
          <p:nvPr>
            <p:ph idx="1"/>
          </p:nvPr>
        </p:nvSpPr>
        <p:spPr>
          <a:xfrm>
            <a:off x="594360" y="188641"/>
            <a:ext cx="7955280" cy="6669360"/>
          </a:xfrm>
        </p:spPr>
        <p:txBody>
          <a:bodyPr>
            <a:noAutofit/>
          </a:bodyPr>
          <a:lstStyle/>
          <a:p>
            <a:pPr algn="ctr">
              <a:lnSpc>
                <a:spcPct val="100000"/>
              </a:lnSpc>
            </a:pPr>
            <a:endParaRPr lang="en-US" sz="1600" b="1" dirty="0"/>
          </a:p>
          <a:p>
            <a:pPr algn="ctr">
              <a:lnSpc>
                <a:spcPct val="100000"/>
              </a:lnSpc>
            </a:pPr>
            <a:endParaRPr lang="en-US" sz="1600" b="1" dirty="0"/>
          </a:p>
          <a:p>
            <a:pPr algn="ctr">
              <a:lnSpc>
                <a:spcPct val="100000"/>
              </a:lnSpc>
            </a:pPr>
            <a:endParaRPr lang="en-US" sz="1600" b="1" dirty="0"/>
          </a:p>
          <a:p>
            <a:pPr marL="342900" indent="-342900" algn="ctr">
              <a:lnSpc>
                <a:spcPct val="100000"/>
              </a:lnSpc>
              <a:buFont typeface="Wingdings" panose="05000000000000000000" pitchFamily="2" charset="2"/>
              <a:buChar char="q"/>
            </a:pPr>
            <a:r>
              <a:rPr lang="en-US" sz="1600" b="1" dirty="0">
                <a:solidFill>
                  <a:schemeClr val="tx2"/>
                </a:solidFill>
                <a:latin typeface="Arial Black" panose="020B0A04020102020204" pitchFamily="34" charset="0"/>
              </a:rPr>
              <a:t>DATA COLLECTION</a:t>
            </a:r>
          </a:p>
          <a:p>
            <a:pPr algn="ctr">
              <a:lnSpc>
                <a:spcPct val="100000"/>
              </a:lnSpc>
            </a:pPr>
            <a:r>
              <a:rPr lang="en-US" sz="1600" dirty="0">
                <a:solidFill>
                  <a:schemeClr val="tx2"/>
                </a:solidFill>
                <a:latin typeface="Arial Black" panose="020B0A04020102020204" pitchFamily="34" charset="0"/>
              </a:rPr>
              <a:t>GAGGLE TO DOWNLOAD THE DATA</a:t>
            </a:r>
          </a:p>
          <a:p>
            <a:pPr marL="342900" indent="-342900" algn="ctr">
              <a:lnSpc>
                <a:spcPct val="100000"/>
              </a:lnSpc>
              <a:buFont typeface="Wingdings" panose="05000000000000000000" pitchFamily="2" charset="2"/>
              <a:buChar char="q"/>
            </a:pPr>
            <a:r>
              <a:rPr lang="en-US" sz="1600" b="1" dirty="0">
                <a:solidFill>
                  <a:schemeClr val="tx2"/>
                </a:solidFill>
                <a:latin typeface="Arial Black" panose="020B0A04020102020204" pitchFamily="34" charset="0"/>
              </a:rPr>
              <a:t>FETURE COLLECTION</a:t>
            </a:r>
          </a:p>
          <a:p>
            <a:pPr algn="ctr">
              <a:lnSpc>
                <a:spcPct val="100000"/>
              </a:lnSpc>
            </a:pPr>
            <a:r>
              <a:rPr lang="en-IN" sz="1600" dirty="0">
                <a:solidFill>
                  <a:schemeClr val="tx2"/>
                </a:solidFill>
                <a:latin typeface="Arial Black" panose="020B0A04020102020204" pitchFamily="34" charset="0"/>
              </a:rPr>
              <a:t>Employee Status </a:t>
            </a:r>
          </a:p>
          <a:p>
            <a:pPr algn="ctr">
              <a:lnSpc>
                <a:spcPct val="100000"/>
              </a:lnSpc>
            </a:pPr>
            <a:r>
              <a:rPr lang="en-IN" sz="1600" dirty="0">
                <a:solidFill>
                  <a:schemeClr val="tx2"/>
                </a:solidFill>
                <a:latin typeface="Arial Black" panose="020B0A04020102020204" pitchFamily="34" charset="0"/>
              </a:rPr>
              <a:t>Employee Type </a:t>
            </a:r>
          </a:p>
          <a:p>
            <a:pPr algn="ctr">
              <a:lnSpc>
                <a:spcPct val="100000"/>
              </a:lnSpc>
            </a:pPr>
            <a:r>
              <a:rPr lang="en-IN" sz="1600" dirty="0">
                <a:solidFill>
                  <a:schemeClr val="tx2"/>
                </a:solidFill>
                <a:latin typeface="Arial Black" panose="020B0A04020102020204" pitchFamily="34" charset="0"/>
              </a:rPr>
              <a:t>Gender Code </a:t>
            </a:r>
          </a:p>
          <a:p>
            <a:pPr algn="ctr">
              <a:lnSpc>
                <a:spcPct val="100000"/>
              </a:lnSpc>
            </a:pPr>
            <a:r>
              <a:rPr lang="en-IN" sz="1600" dirty="0">
                <a:solidFill>
                  <a:schemeClr val="tx2"/>
                </a:solidFill>
                <a:latin typeface="Arial Black" panose="020B0A04020102020204" pitchFamily="34" charset="0"/>
              </a:rPr>
              <a:t>Performance Score </a:t>
            </a:r>
          </a:p>
          <a:p>
            <a:pPr algn="ctr">
              <a:lnSpc>
                <a:spcPct val="100000"/>
              </a:lnSpc>
            </a:pPr>
            <a:r>
              <a:rPr lang="en-IN" sz="1600" dirty="0">
                <a:solidFill>
                  <a:schemeClr val="tx2"/>
                </a:solidFill>
                <a:latin typeface="Arial Black" panose="020B0A04020102020204" pitchFamily="34" charset="0"/>
              </a:rPr>
              <a:t>Current Employee Rating </a:t>
            </a:r>
          </a:p>
          <a:p>
            <a:pPr marL="342900" indent="-342900" algn="ctr">
              <a:lnSpc>
                <a:spcPct val="100000"/>
              </a:lnSpc>
              <a:buFont typeface="Wingdings" panose="05000000000000000000" pitchFamily="2" charset="2"/>
              <a:buChar char="q"/>
            </a:pPr>
            <a:r>
              <a:rPr lang="en-US" sz="1600" b="1" dirty="0">
                <a:solidFill>
                  <a:schemeClr val="tx2"/>
                </a:solidFill>
                <a:latin typeface="Arial Black" panose="020B0A04020102020204" pitchFamily="34" charset="0"/>
              </a:rPr>
              <a:t>DATA CLEANING</a:t>
            </a:r>
          </a:p>
          <a:p>
            <a:pPr algn="ctr">
              <a:lnSpc>
                <a:spcPct val="100000"/>
              </a:lnSpc>
            </a:pPr>
            <a:r>
              <a:rPr lang="en-US" sz="1600" dirty="0">
                <a:solidFill>
                  <a:schemeClr val="tx2"/>
                </a:solidFill>
                <a:latin typeface="Arial Black" panose="020B0A04020102020204" pitchFamily="34" charset="0"/>
              </a:rPr>
              <a:t>MIISSING VALUE IDENTIFY</a:t>
            </a:r>
          </a:p>
          <a:p>
            <a:pPr algn="ctr">
              <a:lnSpc>
                <a:spcPct val="100000"/>
              </a:lnSpc>
            </a:pPr>
            <a:r>
              <a:rPr lang="en-US" sz="1600" dirty="0">
                <a:solidFill>
                  <a:schemeClr val="tx2"/>
                </a:solidFill>
                <a:latin typeface="Arial Black" panose="020B0A04020102020204" pitchFamily="34" charset="0"/>
              </a:rPr>
              <a:t>MISSING VALUE FILTER</a:t>
            </a:r>
          </a:p>
          <a:p>
            <a:pPr marL="342900" indent="-342900" algn="ctr">
              <a:lnSpc>
                <a:spcPct val="100000"/>
              </a:lnSpc>
              <a:buFont typeface="Wingdings" panose="05000000000000000000" pitchFamily="2" charset="2"/>
              <a:buChar char="q"/>
            </a:pPr>
            <a:r>
              <a:rPr lang="en-US" sz="1600" b="1" dirty="0">
                <a:solidFill>
                  <a:schemeClr val="tx2"/>
                </a:solidFill>
                <a:latin typeface="Arial Black" panose="020B0A04020102020204" pitchFamily="34" charset="0"/>
              </a:rPr>
              <a:t>PERFORMANCE LEVEL</a:t>
            </a:r>
          </a:p>
          <a:p>
            <a:pPr marL="342900" indent="-342900" algn="ctr">
              <a:lnSpc>
                <a:spcPct val="100000"/>
              </a:lnSpc>
              <a:buFont typeface="Wingdings" panose="05000000000000000000" pitchFamily="2" charset="2"/>
              <a:buChar char="q"/>
            </a:pPr>
            <a:r>
              <a:rPr lang="en-US" sz="1600" b="1" dirty="0">
                <a:solidFill>
                  <a:schemeClr val="tx2"/>
                </a:solidFill>
                <a:latin typeface="Arial Black" panose="020B0A04020102020204" pitchFamily="34" charset="0"/>
              </a:rPr>
              <a:t>SUMMARY</a:t>
            </a:r>
          </a:p>
          <a:p>
            <a:pPr algn="ctr">
              <a:lnSpc>
                <a:spcPct val="100000"/>
              </a:lnSpc>
            </a:pPr>
            <a:r>
              <a:rPr lang="en-US" sz="1600" dirty="0">
                <a:solidFill>
                  <a:schemeClr val="tx2"/>
                </a:solidFill>
                <a:latin typeface="Arial Black" panose="020B0A04020102020204" pitchFamily="34" charset="0"/>
              </a:rPr>
              <a:t>CREATE A PIVOT TABLE</a:t>
            </a:r>
          </a:p>
          <a:p>
            <a:pPr algn="ctr">
              <a:lnSpc>
                <a:spcPct val="100000"/>
              </a:lnSpc>
            </a:pPr>
            <a:r>
              <a:rPr lang="en-US" sz="1600" dirty="0">
                <a:solidFill>
                  <a:schemeClr val="tx2"/>
                </a:solidFill>
                <a:latin typeface="Arial Black" panose="020B0A04020102020204" pitchFamily="34" charset="0"/>
              </a:rPr>
              <a:t>CREATING GRAPH</a:t>
            </a:r>
          </a:p>
          <a:p>
            <a:pPr algn="ctr">
              <a:lnSpc>
                <a:spcPct val="100000"/>
              </a:lnSpc>
            </a:pPr>
            <a:endParaRPr lang="en-IN" sz="1600" dirty="0">
              <a:solidFill>
                <a:schemeClr val="tx2"/>
              </a:solidFill>
              <a:latin typeface="Arial Black" panose="020B0A04020102020204" pitchFamily="34" charset="0"/>
            </a:endParaRPr>
          </a:p>
          <a:p>
            <a:pPr algn="ctr">
              <a:lnSpc>
                <a:spcPct val="100000"/>
              </a:lnSpc>
            </a:pPr>
            <a:endParaRPr lang="en-IN" sz="1600" dirty="0">
              <a:solidFill>
                <a:schemeClr val="tx2"/>
              </a:solidFill>
            </a:endParaRPr>
          </a:p>
          <a:p>
            <a:pPr algn="ctr">
              <a:lnSpc>
                <a:spcPct val="100000"/>
              </a:lnSpc>
            </a:pPr>
            <a:endParaRPr lang="en-US" sz="1600" dirty="0">
              <a:solidFill>
                <a:schemeClr val="tx2"/>
              </a:solidFill>
            </a:endParaRPr>
          </a:p>
          <a:p>
            <a:pPr>
              <a:lnSpc>
                <a:spcPct val="100000"/>
              </a:lnSpc>
            </a:pPr>
            <a:endParaRPr lang="en-IN" sz="1600" dirty="0"/>
          </a:p>
        </p:txBody>
      </p:sp>
    </p:spTree>
    <p:extLst>
      <p:ext uri="{BB962C8B-B14F-4D97-AF65-F5344CB8AC3E}">
        <p14:creationId xmlns:p14="http://schemas.microsoft.com/office/powerpoint/2010/main" val="4273961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fallOve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17" presetClass="entr" presetSubtype="10" fill="hold" grpId="0"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p:cTn id="1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par>
                          <p:cTn id="15" fill="hold">
                            <p:stCondLst>
                              <p:cond delay="1250"/>
                            </p:stCondLst>
                            <p:childTnLst>
                              <p:par>
                                <p:cTn id="16" presetID="17" presetClass="entr" presetSubtype="10" fill="hold" grpId="0" nodeType="after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par>
                          <p:cTn id="20" fill="hold">
                            <p:stCondLst>
                              <p:cond delay="1750"/>
                            </p:stCondLst>
                            <p:childTnLst>
                              <p:par>
                                <p:cTn id="21" presetID="17" presetClass="entr" presetSubtype="1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p:cTn id="2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par>
                          <p:cTn id="25" fill="hold">
                            <p:stCondLst>
                              <p:cond delay="2250"/>
                            </p:stCondLst>
                            <p:childTnLst>
                              <p:par>
                                <p:cTn id="26" presetID="17" presetClass="entr" presetSubtype="10"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par>
                          <p:cTn id="30" fill="hold">
                            <p:stCondLst>
                              <p:cond delay="2750"/>
                            </p:stCondLst>
                            <p:childTnLst>
                              <p:par>
                                <p:cTn id="31" presetID="17" presetClass="entr" presetSubtype="10" fill="hold" grpId="0" nodeType="after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p:cTn id="3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par>
                          <p:cTn id="35" fill="hold">
                            <p:stCondLst>
                              <p:cond delay="3250"/>
                            </p:stCondLst>
                            <p:childTnLst>
                              <p:par>
                                <p:cTn id="36" presetID="17" presetClass="entr" presetSubtype="10" fill="hold" grpId="0" nodeType="after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 calcmode="lin" valueType="num">
                                      <p:cBhvr>
                                        <p:cTn id="38"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8" end="8"/>
                                            </p:txEl>
                                          </p:spTgt>
                                        </p:tgtEl>
                                        <p:attrNameLst>
                                          <p:attrName>ppt_h</p:attrName>
                                        </p:attrNameLst>
                                      </p:cBhvr>
                                      <p:tavLst>
                                        <p:tav tm="0">
                                          <p:val>
                                            <p:strVal val="#ppt_h"/>
                                          </p:val>
                                        </p:tav>
                                        <p:tav tm="100000">
                                          <p:val>
                                            <p:strVal val="#ppt_h"/>
                                          </p:val>
                                        </p:tav>
                                      </p:tavLst>
                                    </p:anim>
                                  </p:childTnLst>
                                </p:cTn>
                              </p:par>
                            </p:childTnLst>
                          </p:cTn>
                        </p:par>
                        <p:par>
                          <p:cTn id="40" fill="hold">
                            <p:stCondLst>
                              <p:cond delay="3750"/>
                            </p:stCondLst>
                            <p:childTnLst>
                              <p:par>
                                <p:cTn id="41" presetID="17" presetClass="entr" presetSubtype="1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p:cTn id="43"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9" end="9"/>
                                            </p:txEl>
                                          </p:spTgt>
                                        </p:tgtEl>
                                        <p:attrNameLst>
                                          <p:attrName>ppt_h</p:attrName>
                                        </p:attrNameLst>
                                      </p:cBhvr>
                                      <p:tavLst>
                                        <p:tav tm="0">
                                          <p:val>
                                            <p:strVal val="#ppt_h"/>
                                          </p:val>
                                        </p:tav>
                                        <p:tav tm="100000">
                                          <p:val>
                                            <p:strVal val="#ppt_h"/>
                                          </p:val>
                                        </p:tav>
                                      </p:tavLst>
                                    </p:anim>
                                  </p:childTnLst>
                                </p:cTn>
                              </p:par>
                            </p:childTnLst>
                          </p:cTn>
                        </p:par>
                        <p:par>
                          <p:cTn id="45" fill="hold">
                            <p:stCondLst>
                              <p:cond delay="4250"/>
                            </p:stCondLst>
                            <p:childTnLst>
                              <p:par>
                                <p:cTn id="46" presetID="17" presetClass="entr" presetSubtype="10" fill="hold" grpId="0" nodeType="after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 calcmode="lin" valueType="num">
                                      <p:cBhvr>
                                        <p:cTn id="48"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10" end="10"/>
                                            </p:txEl>
                                          </p:spTgt>
                                        </p:tgtEl>
                                        <p:attrNameLst>
                                          <p:attrName>ppt_h</p:attrName>
                                        </p:attrNameLst>
                                      </p:cBhvr>
                                      <p:tavLst>
                                        <p:tav tm="0">
                                          <p:val>
                                            <p:strVal val="#ppt_h"/>
                                          </p:val>
                                        </p:tav>
                                        <p:tav tm="100000">
                                          <p:val>
                                            <p:strVal val="#ppt_h"/>
                                          </p:val>
                                        </p:tav>
                                      </p:tavLst>
                                    </p:anim>
                                  </p:childTnLst>
                                </p:cTn>
                              </p:par>
                            </p:childTnLst>
                          </p:cTn>
                        </p:par>
                        <p:par>
                          <p:cTn id="50" fill="hold">
                            <p:stCondLst>
                              <p:cond delay="4750"/>
                            </p:stCondLst>
                            <p:childTnLst>
                              <p:par>
                                <p:cTn id="51" presetID="17" presetClass="entr" presetSubtype="10" fill="hold" grpId="0" nodeType="after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p:cTn id="53"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11" end="11"/>
                                            </p:txEl>
                                          </p:spTgt>
                                        </p:tgtEl>
                                        <p:attrNameLst>
                                          <p:attrName>ppt_h</p:attrName>
                                        </p:attrNameLst>
                                      </p:cBhvr>
                                      <p:tavLst>
                                        <p:tav tm="0">
                                          <p:val>
                                            <p:strVal val="#ppt_h"/>
                                          </p:val>
                                        </p:tav>
                                        <p:tav tm="100000">
                                          <p:val>
                                            <p:strVal val="#ppt_h"/>
                                          </p:val>
                                        </p:tav>
                                      </p:tavLst>
                                    </p:anim>
                                  </p:childTnLst>
                                </p:cTn>
                              </p:par>
                            </p:childTnLst>
                          </p:cTn>
                        </p:par>
                        <p:par>
                          <p:cTn id="55" fill="hold">
                            <p:stCondLst>
                              <p:cond delay="5250"/>
                            </p:stCondLst>
                            <p:childTnLst>
                              <p:par>
                                <p:cTn id="56" presetID="17" presetClass="entr" presetSubtype="10" fill="hold" grpId="0" nodeType="after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 calcmode="lin" valueType="num">
                                      <p:cBhvr>
                                        <p:cTn id="58"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59" dur="500" fill="hold"/>
                                        <p:tgtEl>
                                          <p:spTgt spid="3">
                                            <p:txEl>
                                              <p:pRg st="12" end="12"/>
                                            </p:txEl>
                                          </p:spTgt>
                                        </p:tgtEl>
                                        <p:attrNameLst>
                                          <p:attrName>ppt_h</p:attrName>
                                        </p:attrNameLst>
                                      </p:cBhvr>
                                      <p:tavLst>
                                        <p:tav tm="0">
                                          <p:val>
                                            <p:strVal val="#ppt_h"/>
                                          </p:val>
                                        </p:tav>
                                        <p:tav tm="100000">
                                          <p:val>
                                            <p:strVal val="#ppt_h"/>
                                          </p:val>
                                        </p:tav>
                                      </p:tavLst>
                                    </p:anim>
                                  </p:childTnLst>
                                </p:cTn>
                              </p:par>
                            </p:childTnLst>
                          </p:cTn>
                        </p:par>
                        <p:par>
                          <p:cTn id="60" fill="hold">
                            <p:stCondLst>
                              <p:cond delay="5750"/>
                            </p:stCondLst>
                            <p:childTnLst>
                              <p:par>
                                <p:cTn id="61" presetID="17" presetClass="entr" presetSubtype="10" fill="hold" grpId="0" nodeType="after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p:cTn id="63"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13" end="13"/>
                                            </p:txEl>
                                          </p:spTgt>
                                        </p:tgtEl>
                                        <p:attrNameLst>
                                          <p:attrName>ppt_h</p:attrName>
                                        </p:attrNameLst>
                                      </p:cBhvr>
                                      <p:tavLst>
                                        <p:tav tm="0">
                                          <p:val>
                                            <p:strVal val="#ppt_h"/>
                                          </p:val>
                                        </p:tav>
                                        <p:tav tm="100000">
                                          <p:val>
                                            <p:strVal val="#ppt_h"/>
                                          </p:val>
                                        </p:tav>
                                      </p:tavLst>
                                    </p:anim>
                                  </p:childTnLst>
                                </p:cTn>
                              </p:par>
                            </p:childTnLst>
                          </p:cTn>
                        </p:par>
                        <p:par>
                          <p:cTn id="65" fill="hold">
                            <p:stCondLst>
                              <p:cond delay="6250"/>
                            </p:stCondLst>
                            <p:childTnLst>
                              <p:par>
                                <p:cTn id="66" presetID="17" presetClass="entr" presetSubtype="10" fill="hold" grpId="0" nodeType="afterEffect">
                                  <p:stCondLst>
                                    <p:cond delay="0"/>
                                  </p:stCondLst>
                                  <p:childTnLst>
                                    <p:set>
                                      <p:cBhvr>
                                        <p:cTn id="67" dur="1" fill="hold">
                                          <p:stCondLst>
                                            <p:cond delay="0"/>
                                          </p:stCondLst>
                                        </p:cTn>
                                        <p:tgtEl>
                                          <p:spTgt spid="3">
                                            <p:txEl>
                                              <p:pRg st="14" end="14"/>
                                            </p:txEl>
                                          </p:spTgt>
                                        </p:tgtEl>
                                        <p:attrNameLst>
                                          <p:attrName>style.visibility</p:attrName>
                                        </p:attrNameLst>
                                      </p:cBhvr>
                                      <p:to>
                                        <p:strVal val="visible"/>
                                      </p:to>
                                    </p:set>
                                    <p:anim calcmode="lin" valueType="num">
                                      <p:cBhvr>
                                        <p:cTn id="68" dur="5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69" dur="500" fill="hold"/>
                                        <p:tgtEl>
                                          <p:spTgt spid="3">
                                            <p:txEl>
                                              <p:pRg st="14" end="14"/>
                                            </p:txEl>
                                          </p:spTgt>
                                        </p:tgtEl>
                                        <p:attrNameLst>
                                          <p:attrName>ppt_h</p:attrName>
                                        </p:attrNameLst>
                                      </p:cBhvr>
                                      <p:tavLst>
                                        <p:tav tm="0">
                                          <p:val>
                                            <p:strVal val="#ppt_h"/>
                                          </p:val>
                                        </p:tav>
                                        <p:tav tm="100000">
                                          <p:val>
                                            <p:strVal val="#ppt_h"/>
                                          </p:val>
                                        </p:tav>
                                      </p:tavLst>
                                    </p:anim>
                                  </p:childTnLst>
                                </p:cTn>
                              </p:par>
                            </p:childTnLst>
                          </p:cTn>
                        </p:par>
                        <p:par>
                          <p:cTn id="70" fill="hold">
                            <p:stCondLst>
                              <p:cond delay="6750"/>
                            </p:stCondLst>
                            <p:childTnLst>
                              <p:par>
                                <p:cTn id="71" presetID="17" presetClass="entr" presetSubtype="10" fill="hold" grpId="0" nodeType="afterEffect">
                                  <p:stCondLst>
                                    <p:cond delay="0"/>
                                  </p:stCondLst>
                                  <p:childTnLst>
                                    <p:set>
                                      <p:cBhvr>
                                        <p:cTn id="72" dur="1" fill="hold">
                                          <p:stCondLst>
                                            <p:cond delay="0"/>
                                          </p:stCondLst>
                                        </p:cTn>
                                        <p:tgtEl>
                                          <p:spTgt spid="3">
                                            <p:txEl>
                                              <p:pRg st="15" end="15"/>
                                            </p:txEl>
                                          </p:spTgt>
                                        </p:tgtEl>
                                        <p:attrNameLst>
                                          <p:attrName>style.visibility</p:attrName>
                                        </p:attrNameLst>
                                      </p:cBhvr>
                                      <p:to>
                                        <p:strVal val="visible"/>
                                      </p:to>
                                    </p:set>
                                    <p:anim calcmode="lin" valueType="num">
                                      <p:cBhvr>
                                        <p:cTn id="73" dur="500" fill="hold"/>
                                        <p:tgtEl>
                                          <p:spTgt spid="3">
                                            <p:txEl>
                                              <p:pRg st="15" end="15"/>
                                            </p:txEl>
                                          </p:spTgt>
                                        </p:tgtEl>
                                        <p:attrNameLst>
                                          <p:attrName>ppt_w</p:attrName>
                                        </p:attrNameLst>
                                      </p:cBhvr>
                                      <p:tavLst>
                                        <p:tav tm="0">
                                          <p:val>
                                            <p:fltVal val="0"/>
                                          </p:val>
                                        </p:tav>
                                        <p:tav tm="100000">
                                          <p:val>
                                            <p:strVal val="#ppt_w"/>
                                          </p:val>
                                        </p:tav>
                                      </p:tavLst>
                                    </p:anim>
                                    <p:anim calcmode="lin" valueType="num">
                                      <p:cBhvr>
                                        <p:cTn id="74" dur="500" fill="hold"/>
                                        <p:tgtEl>
                                          <p:spTgt spid="3">
                                            <p:txEl>
                                              <p:pRg st="15" end="15"/>
                                            </p:txEl>
                                          </p:spTgt>
                                        </p:tgtEl>
                                        <p:attrNameLst>
                                          <p:attrName>ppt_h</p:attrName>
                                        </p:attrNameLst>
                                      </p:cBhvr>
                                      <p:tavLst>
                                        <p:tav tm="0">
                                          <p:val>
                                            <p:strVal val="#ppt_h"/>
                                          </p:val>
                                        </p:tav>
                                        <p:tav tm="100000">
                                          <p:val>
                                            <p:strVal val="#ppt_h"/>
                                          </p:val>
                                        </p:tav>
                                      </p:tavLst>
                                    </p:anim>
                                  </p:childTnLst>
                                </p:cTn>
                              </p:par>
                            </p:childTnLst>
                          </p:cTn>
                        </p:par>
                        <p:par>
                          <p:cTn id="75" fill="hold">
                            <p:stCondLst>
                              <p:cond delay="7250"/>
                            </p:stCondLst>
                            <p:childTnLst>
                              <p:par>
                                <p:cTn id="76" presetID="17" presetClass="entr" presetSubtype="10" fill="hold" grpId="0" nodeType="afterEffect">
                                  <p:stCondLst>
                                    <p:cond delay="0"/>
                                  </p:stCondLst>
                                  <p:childTnLst>
                                    <p:set>
                                      <p:cBhvr>
                                        <p:cTn id="77" dur="1" fill="hold">
                                          <p:stCondLst>
                                            <p:cond delay="0"/>
                                          </p:stCondLst>
                                        </p:cTn>
                                        <p:tgtEl>
                                          <p:spTgt spid="3">
                                            <p:txEl>
                                              <p:pRg st="16" end="16"/>
                                            </p:txEl>
                                          </p:spTgt>
                                        </p:tgtEl>
                                        <p:attrNameLst>
                                          <p:attrName>style.visibility</p:attrName>
                                        </p:attrNameLst>
                                      </p:cBhvr>
                                      <p:to>
                                        <p:strVal val="visible"/>
                                      </p:to>
                                    </p:set>
                                    <p:anim calcmode="lin" valueType="num">
                                      <p:cBhvr>
                                        <p:cTn id="78" dur="500" fill="hold"/>
                                        <p:tgtEl>
                                          <p:spTgt spid="3">
                                            <p:txEl>
                                              <p:pRg st="16" end="16"/>
                                            </p:txEl>
                                          </p:spTgt>
                                        </p:tgtEl>
                                        <p:attrNameLst>
                                          <p:attrName>ppt_w</p:attrName>
                                        </p:attrNameLst>
                                      </p:cBhvr>
                                      <p:tavLst>
                                        <p:tav tm="0">
                                          <p:val>
                                            <p:fltVal val="0"/>
                                          </p:val>
                                        </p:tav>
                                        <p:tav tm="100000">
                                          <p:val>
                                            <p:strVal val="#ppt_w"/>
                                          </p:val>
                                        </p:tav>
                                      </p:tavLst>
                                    </p:anim>
                                    <p:anim calcmode="lin" valueType="num">
                                      <p:cBhvr>
                                        <p:cTn id="79" dur="500" fill="hold"/>
                                        <p:tgtEl>
                                          <p:spTgt spid="3">
                                            <p:txEl>
                                              <p:pRg st="16" end="16"/>
                                            </p:txEl>
                                          </p:spTgt>
                                        </p:tgtEl>
                                        <p:attrNameLst>
                                          <p:attrName>ppt_h</p:attrName>
                                        </p:attrNameLst>
                                      </p:cBhvr>
                                      <p:tavLst>
                                        <p:tav tm="0">
                                          <p:val>
                                            <p:strVal val="#ppt_h"/>
                                          </p:val>
                                        </p:tav>
                                        <p:tav tm="100000">
                                          <p:val>
                                            <p:strVal val="#ppt_h"/>
                                          </p:val>
                                        </p:tav>
                                      </p:tavLst>
                                    </p:anim>
                                  </p:childTnLst>
                                </p:cTn>
                              </p:par>
                            </p:childTnLst>
                          </p:cTn>
                        </p:par>
                        <p:par>
                          <p:cTn id="80" fill="hold">
                            <p:stCondLst>
                              <p:cond delay="7750"/>
                            </p:stCondLst>
                            <p:childTnLst>
                              <p:par>
                                <p:cTn id="81" presetID="17" presetClass="entr" presetSubtype="10" fill="hold" grpId="0" nodeType="afterEffect">
                                  <p:stCondLst>
                                    <p:cond delay="0"/>
                                  </p:stCondLst>
                                  <p:childTnLst>
                                    <p:set>
                                      <p:cBhvr>
                                        <p:cTn id="82" dur="1" fill="hold">
                                          <p:stCondLst>
                                            <p:cond delay="0"/>
                                          </p:stCondLst>
                                        </p:cTn>
                                        <p:tgtEl>
                                          <p:spTgt spid="3">
                                            <p:txEl>
                                              <p:pRg st="17" end="17"/>
                                            </p:txEl>
                                          </p:spTgt>
                                        </p:tgtEl>
                                        <p:attrNameLst>
                                          <p:attrName>style.visibility</p:attrName>
                                        </p:attrNameLst>
                                      </p:cBhvr>
                                      <p:to>
                                        <p:strVal val="visible"/>
                                      </p:to>
                                    </p:set>
                                    <p:anim calcmode="lin" valueType="num">
                                      <p:cBhvr>
                                        <p:cTn id="83" dur="500" fill="hold"/>
                                        <p:tgtEl>
                                          <p:spTgt spid="3">
                                            <p:txEl>
                                              <p:pRg st="17" end="17"/>
                                            </p:txEl>
                                          </p:spTgt>
                                        </p:tgtEl>
                                        <p:attrNameLst>
                                          <p:attrName>ppt_w</p:attrName>
                                        </p:attrNameLst>
                                      </p:cBhvr>
                                      <p:tavLst>
                                        <p:tav tm="0">
                                          <p:val>
                                            <p:fltVal val="0"/>
                                          </p:val>
                                        </p:tav>
                                        <p:tav tm="100000">
                                          <p:val>
                                            <p:strVal val="#ppt_w"/>
                                          </p:val>
                                        </p:tav>
                                      </p:tavLst>
                                    </p:anim>
                                    <p:anim calcmode="lin" valueType="num">
                                      <p:cBhvr>
                                        <p:cTn id="84" dur="500" fill="hold"/>
                                        <p:tgtEl>
                                          <p:spTgt spid="3">
                                            <p:txEl>
                                              <p:pRg st="17" end="1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407780"/>
            <a:ext cx="6377940" cy="1293028"/>
          </a:xfrm>
        </p:spPr>
        <p:txBody>
          <a:bodyPr>
            <a:normAutofit/>
          </a:bodyPr>
          <a:lstStyle/>
          <a:p>
            <a:r>
              <a:rPr lang="en-IN" sz="6000" u="sng" dirty="0">
                <a:solidFill>
                  <a:schemeClr val="accent2">
                    <a:lumMod val="75000"/>
                  </a:schemeClr>
                </a:solidFill>
                <a:latin typeface="Times New Roman" panose="02020603050405020304" pitchFamily="18" charset="0"/>
                <a:cs typeface="Times New Roman" panose="02020603050405020304" pitchFamily="18" charset="0"/>
              </a:rPr>
              <a:t>R</a:t>
            </a:r>
            <a:r>
              <a:rPr lang="en-IN" sz="6000" u="sng" spc="-40" dirty="0">
                <a:solidFill>
                  <a:schemeClr val="accent2">
                    <a:lumMod val="75000"/>
                  </a:schemeClr>
                </a:solidFill>
                <a:latin typeface="Times New Roman" panose="02020603050405020304" pitchFamily="18" charset="0"/>
                <a:cs typeface="Times New Roman" panose="02020603050405020304" pitchFamily="18" charset="0"/>
              </a:rPr>
              <a:t>E</a:t>
            </a:r>
            <a:r>
              <a:rPr lang="en-IN" sz="6000" u="sng" spc="15" dirty="0">
                <a:solidFill>
                  <a:schemeClr val="accent2">
                    <a:lumMod val="75000"/>
                  </a:schemeClr>
                </a:solidFill>
                <a:latin typeface="Times New Roman" panose="02020603050405020304" pitchFamily="18" charset="0"/>
                <a:cs typeface="Times New Roman" panose="02020603050405020304" pitchFamily="18" charset="0"/>
              </a:rPr>
              <a:t>S</a:t>
            </a:r>
            <a:r>
              <a:rPr lang="en-IN" sz="6000" u="sng" spc="-30" dirty="0">
                <a:solidFill>
                  <a:schemeClr val="accent2">
                    <a:lumMod val="75000"/>
                  </a:schemeClr>
                </a:solidFill>
                <a:latin typeface="Times New Roman" panose="02020603050405020304" pitchFamily="18" charset="0"/>
                <a:cs typeface="Times New Roman" panose="02020603050405020304" pitchFamily="18" charset="0"/>
              </a:rPr>
              <a:t>U</a:t>
            </a:r>
            <a:r>
              <a:rPr lang="en-IN" sz="6000" u="sng" spc="-405" dirty="0">
                <a:solidFill>
                  <a:schemeClr val="accent2">
                    <a:lumMod val="75000"/>
                  </a:schemeClr>
                </a:solidFill>
                <a:latin typeface="Times New Roman" panose="02020603050405020304" pitchFamily="18" charset="0"/>
                <a:cs typeface="Times New Roman" panose="02020603050405020304" pitchFamily="18" charset="0"/>
              </a:rPr>
              <a:t>L</a:t>
            </a:r>
            <a:r>
              <a:rPr lang="en-IN" sz="6000" u="sng" dirty="0">
                <a:solidFill>
                  <a:schemeClr val="accent2">
                    <a:lumMod val="75000"/>
                  </a:schemeClr>
                </a:solidFill>
                <a:latin typeface="Times New Roman" panose="02020603050405020304" pitchFamily="18" charset="0"/>
                <a:cs typeface="Times New Roman" panose="02020603050405020304" pitchFamily="18" charset="0"/>
              </a:rPr>
              <a:t>TS</a:t>
            </a:r>
          </a:p>
        </p:txBody>
      </p:sp>
      <p:sp>
        <p:nvSpPr>
          <p:cNvPr id="3" name="Content Placeholder 2"/>
          <p:cNvSpPr>
            <a:spLocks noGrp="1"/>
          </p:cNvSpPr>
          <p:nvPr>
            <p:ph idx="1"/>
          </p:nvPr>
        </p:nvSpPr>
        <p:spPr>
          <a:xfrm>
            <a:off x="251520" y="1700808"/>
            <a:ext cx="7955280" cy="936104"/>
          </a:xfrm>
        </p:spPr>
        <p:txBody>
          <a:bodyPr/>
          <a:lstStyle/>
          <a:p>
            <a:r>
              <a:rPr lang="en-US" dirty="0">
                <a:solidFill>
                  <a:schemeClr val="tx2"/>
                </a:solidFill>
                <a:latin typeface="Arial Black" panose="020B0A04020102020204" pitchFamily="34" charset="0"/>
              </a:rPr>
              <a:t>EMPLOYEE PERFORMANCE ANALYIS</a:t>
            </a:r>
          </a:p>
          <a:p>
            <a:endParaRPr lang="en-IN" dirty="0"/>
          </a:p>
        </p:txBody>
      </p:sp>
      <p:graphicFrame>
        <p:nvGraphicFramePr>
          <p:cNvPr id="5" name="Chart 4"/>
          <p:cNvGraphicFramePr>
            <a:graphicFrameLocks/>
          </p:cNvGraphicFramePr>
          <p:nvPr>
            <p:extLst>
              <p:ext uri="{D42A27DB-BD31-4B8C-83A1-F6EECF244321}">
                <p14:modId xmlns:p14="http://schemas.microsoft.com/office/powerpoint/2010/main" val="4009445196"/>
              </p:ext>
            </p:extLst>
          </p:nvPr>
        </p:nvGraphicFramePr>
        <p:xfrm>
          <a:off x="827584" y="2420888"/>
          <a:ext cx="7238999" cy="42371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4465948"/>
      </p:ext>
    </p:extLst>
  </p:cSld>
  <p:clrMapOvr>
    <a:masterClrMapping/>
  </p:clrMapOvr>
  <mc:AlternateContent xmlns:mc="http://schemas.openxmlformats.org/markup-compatibility/2006" xmlns:p14="http://schemas.microsoft.com/office/powerpoint/2010/main">
    <mc:Choice Requires="p14">
      <p:transition spd="slow" p14:dur="1600" advClick="0" advTm="2000">
        <p14:gallery dir="l"/>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47"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28" y="548680"/>
            <a:ext cx="6377940" cy="1293028"/>
          </a:xfrm>
        </p:spPr>
        <p:txBody>
          <a:bodyPr>
            <a:normAutofit/>
          </a:bodyPr>
          <a:lstStyle/>
          <a:p>
            <a:r>
              <a:rPr lang="en-IN" sz="6000" u="sng" dirty="0">
                <a:solidFill>
                  <a:schemeClr val="accent2">
                    <a:lumMod val="75000"/>
                  </a:schemeClr>
                </a:solidFill>
                <a:latin typeface="Times New Roman" panose="02020603050405020304" pitchFamily="18" charset="0"/>
                <a:cs typeface="Times New Roman" panose="02020603050405020304" pitchFamily="18" charset="0"/>
              </a:rPr>
              <a:t>R</a:t>
            </a:r>
            <a:r>
              <a:rPr lang="en-IN" sz="6000" u="sng" spc="-40" dirty="0">
                <a:solidFill>
                  <a:schemeClr val="accent2">
                    <a:lumMod val="75000"/>
                  </a:schemeClr>
                </a:solidFill>
                <a:latin typeface="Times New Roman" panose="02020603050405020304" pitchFamily="18" charset="0"/>
                <a:cs typeface="Times New Roman" panose="02020603050405020304" pitchFamily="18" charset="0"/>
              </a:rPr>
              <a:t>E</a:t>
            </a:r>
            <a:r>
              <a:rPr lang="en-IN" sz="6000" u="sng" spc="15" dirty="0">
                <a:solidFill>
                  <a:schemeClr val="accent2">
                    <a:lumMod val="75000"/>
                  </a:schemeClr>
                </a:solidFill>
                <a:latin typeface="Times New Roman" panose="02020603050405020304" pitchFamily="18" charset="0"/>
                <a:cs typeface="Times New Roman" panose="02020603050405020304" pitchFamily="18" charset="0"/>
              </a:rPr>
              <a:t>S</a:t>
            </a:r>
            <a:r>
              <a:rPr lang="en-IN" sz="6000" u="sng" spc="-30" dirty="0">
                <a:solidFill>
                  <a:schemeClr val="accent2">
                    <a:lumMod val="75000"/>
                  </a:schemeClr>
                </a:solidFill>
                <a:latin typeface="Times New Roman" panose="02020603050405020304" pitchFamily="18" charset="0"/>
                <a:cs typeface="Times New Roman" panose="02020603050405020304" pitchFamily="18" charset="0"/>
              </a:rPr>
              <a:t>U</a:t>
            </a:r>
            <a:r>
              <a:rPr lang="en-IN" sz="6000" u="sng" spc="-405" dirty="0">
                <a:solidFill>
                  <a:schemeClr val="accent2">
                    <a:lumMod val="75000"/>
                  </a:schemeClr>
                </a:solidFill>
                <a:latin typeface="Times New Roman" panose="02020603050405020304" pitchFamily="18" charset="0"/>
                <a:cs typeface="Times New Roman" panose="02020603050405020304" pitchFamily="18" charset="0"/>
              </a:rPr>
              <a:t>L</a:t>
            </a:r>
            <a:r>
              <a:rPr lang="en-IN" sz="6000" u="sng" dirty="0">
                <a:solidFill>
                  <a:schemeClr val="accent2">
                    <a:lumMod val="75000"/>
                  </a:schemeClr>
                </a:solidFill>
                <a:latin typeface="Times New Roman" panose="02020603050405020304" pitchFamily="18" charset="0"/>
                <a:cs typeface="Times New Roman" panose="02020603050405020304" pitchFamily="18" charset="0"/>
              </a:rPr>
              <a:t>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35023772"/>
              </p:ext>
            </p:extLst>
          </p:nvPr>
        </p:nvGraphicFramePr>
        <p:xfrm>
          <a:off x="395536" y="1484784"/>
          <a:ext cx="8504238"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6269462"/>
      </p:ext>
    </p:extLst>
  </p:cSld>
  <p:clrMapOvr>
    <a:masterClrMapping/>
  </p:clrMapOvr>
  <mc:AlternateContent xmlns:mc="http://schemas.openxmlformats.org/markup-compatibility/2006" xmlns:p14="http://schemas.microsoft.com/office/powerpoint/2010/main">
    <mc:Choice Requires="p14">
      <p:transition spd="slow" p14:dur="2500" advClick="0" advTm="2000">
        <p:checker/>
      </p:transition>
    </mc:Choice>
    <mc:Fallback xmlns="">
      <p:transition spd="slow" advClick="0" advTm="2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u="sng" dirty="0">
                <a:solidFill>
                  <a:schemeClr val="accent2">
                    <a:lumMod val="75000"/>
                  </a:schemeClr>
                </a:solidFill>
                <a:latin typeface="Times New Roman" panose="02020603050405020304" pitchFamily="18" charset="0"/>
                <a:cs typeface="Times New Roman" panose="02020603050405020304" pitchFamily="18" charset="0"/>
              </a:rPr>
              <a:t>R</a:t>
            </a:r>
            <a:r>
              <a:rPr lang="en-IN" sz="6000" u="sng" spc="-40" dirty="0">
                <a:solidFill>
                  <a:schemeClr val="accent2">
                    <a:lumMod val="75000"/>
                  </a:schemeClr>
                </a:solidFill>
                <a:latin typeface="Times New Roman" panose="02020603050405020304" pitchFamily="18" charset="0"/>
                <a:cs typeface="Times New Roman" panose="02020603050405020304" pitchFamily="18" charset="0"/>
              </a:rPr>
              <a:t>E</a:t>
            </a:r>
            <a:r>
              <a:rPr lang="en-IN" sz="6000" u="sng" spc="15" dirty="0">
                <a:solidFill>
                  <a:schemeClr val="accent2">
                    <a:lumMod val="75000"/>
                  </a:schemeClr>
                </a:solidFill>
                <a:latin typeface="Times New Roman" panose="02020603050405020304" pitchFamily="18" charset="0"/>
                <a:cs typeface="Times New Roman" panose="02020603050405020304" pitchFamily="18" charset="0"/>
              </a:rPr>
              <a:t>S</a:t>
            </a:r>
            <a:r>
              <a:rPr lang="en-IN" sz="6000" u="sng" spc="-30" dirty="0">
                <a:solidFill>
                  <a:schemeClr val="accent2">
                    <a:lumMod val="75000"/>
                  </a:schemeClr>
                </a:solidFill>
                <a:latin typeface="Times New Roman" panose="02020603050405020304" pitchFamily="18" charset="0"/>
                <a:cs typeface="Times New Roman" panose="02020603050405020304" pitchFamily="18" charset="0"/>
              </a:rPr>
              <a:t>U</a:t>
            </a:r>
            <a:r>
              <a:rPr lang="en-IN" sz="6000" u="sng" spc="-405" dirty="0">
                <a:solidFill>
                  <a:schemeClr val="accent2">
                    <a:lumMod val="75000"/>
                  </a:schemeClr>
                </a:solidFill>
                <a:latin typeface="Times New Roman" panose="02020603050405020304" pitchFamily="18" charset="0"/>
                <a:cs typeface="Times New Roman" panose="02020603050405020304" pitchFamily="18" charset="0"/>
              </a:rPr>
              <a:t>L</a:t>
            </a:r>
            <a:r>
              <a:rPr lang="en-IN" sz="6000" u="sng" dirty="0">
                <a:solidFill>
                  <a:schemeClr val="accent2">
                    <a:lumMod val="75000"/>
                  </a:schemeClr>
                </a:solidFill>
                <a:latin typeface="Times New Roman" panose="02020603050405020304" pitchFamily="18" charset="0"/>
                <a:cs typeface="Times New Roman" panose="02020603050405020304" pitchFamily="18" charset="0"/>
              </a:rPr>
              <a:t>TS</a:t>
            </a:r>
          </a:p>
        </p:txBody>
      </p:sp>
      <p:sp>
        <p:nvSpPr>
          <p:cNvPr id="3" name="Content Placeholder 2"/>
          <p:cNvSpPr>
            <a:spLocks noGrp="1"/>
          </p:cNvSpPr>
          <p:nvPr>
            <p:ph idx="1"/>
          </p:nvPr>
        </p:nvSpPr>
        <p:spPr>
          <a:xfrm>
            <a:off x="392308" y="2045499"/>
            <a:ext cx="7955280" cy="758190"/>
          </a:xfrm>
        </p:spPr>
        <p:txBody>
          <a:bodyPr/>
          <a:lstStyle/>
          <a:p>
            <a:pPr marL="0" indent="0">
              <a:buNone/>
            </a:pPr>
            <a:r>
              <a:rPr lang="en-IN" dirty="0">
                <a:solidFill>
                  <a:schemeClr val="tx2"/>
                </a:solidFill>
                <a:latin typeface="Arial Black" panose="020B0A04020102020204" pitchFamily="34" charset="0"/>
              </a:rPr>
              <a:t>HIGH  PERFORMING EMPLOYEE</a:t>
            </a:r>
          </a:p>
          <a:p>
            <a:pPr marL="0" indent="0">
              <a:buNone/>
            </a:pPr>
            <a:endParaRPr lang="en-IN" dirty="0"/>
          </a:p>
        </p:txBody>
      </p:sp>
      <p:sp>
        <p:nvSpPr>
          <p:cNvPr id="4" name="Title 1"/>
          <p:cNvSpPr txBox="1">
            <a:spLocks/>
          </p:cNvSpPr>
          <p:nvPr/>
        </p:nvSpPr>
        <p:spPr>
          <a:xfrm>
            <a:off x="755333" y="385444"/>
            <a:ext cx="3207068" cy="758190"/>
          </a:xfrm>
          <a:prstGeom prst="rect">
            <a:avLst/>
          </a:prstGeom>
        </p:spPr>
        <p:txBody>
          <a:bodyPr vert="horz" anchor="b">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endParaRPr lang="en-IN" dirty="0"/>
          </a:p>
        </p:txBody>
      </p:sp>
      <p:graphicFrame>
        <p:nvGraphicFramePr>
          <p:cNvPr id="5" name="Chart 4"/>
          <p:cNvGraphicFramePr>
            <a:graphicFrameLocks/>
          </p:cNvGraphicFramePr>
          <p:nvPr>
            <p:extLst>
              <p:ext uri="{D42A27DB-BD31-4B8C-83A1-F6EECF244321}">
                <p14:modId xmlns:p14="http://schemas.microsoft.com/office/powerpoint/2010/main" val="2810665290"/>
              </p:ext>
            </p:extLst>
          </p:nvPr>
        </p:nvGraphicFramePr>
        <p:xfrm>
          <a:off x="-468560" y="2436330"/>
          <a:ext cx="8816148" cy="43313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3944156"/>
      </p:ext>
    </p:extLst>
  </p:cSld>
  <p:clrMapOvr>
    <a:masterClrMapping/>
  </p:clrMapOvr>
  <mc:AlternateContent xmlns:mc="http://schemas.openxmlformats.org/markup-compatibility/2006" xmlns:p14="http://schemas.microsoft.com/office/powerpoint/2010/main">
    <mc:Choice Requires="p14">
      <p:transition spd="slow" p14:dur="900" advClick="0" advTm="2000">
        <p14:warp dir="i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ppt_w</p:attrName>
                                        </p:attrNameLst>
                                      </p:cBhvr>
                                      <p:tavLst>
                                        <p:tav tm="0" fmla="#ppt_w*sin(2.5*pi*$)">
                                          <p:val>
                                            <p:fltVal val="0"/>
                                          </p:val>
                                        </p:tav>
                                        <p:tav tm="100000">
                                          <p:val>
                                            <p:fltVal val="1"/>
                                          </p:val>
                                        </p:tav>
                                      </p:tavLst>
                                    </p:anim>
                                    <p:anim calcmode="lin" valueType="num">
                                      <p:cBhvr>
                                        <p:cTn id="9" dur="75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750"/>
                            </p:stCondLst>
                            <p:childTnLst>
                              <p:par>
                                <p:cTn id="11" presetID="3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0" y="677118"/>
            <a:ext cx="6377940" cy="1293028"/>
          </a:xfrm>
        </p:spPr>
        <p:txBody>
          <a:bodyPr>
            <a:normAutofit/>
          </a:bodyPr>
          <a:lstStyle/>
          <a:p>
            <a:r>
              <a:rPr lang="en-US" sz="4800" u="sng" dirty="0">
                <a:solidFill>
                  <a:schemeClr val="accent2">
                    <a:lumMod val="75000"/>
                  </a:schemeClr>
                </a:solidFill>
                <a:latin typeface="Times New Roman" panose="02020603050405020304" pitchFamily="18" charset="0"/>
                <a:cs typeface="Times New Roman" panose="02020603050405020304" pitchFamily="18" charset="0"/>
              </a:rPr>
              <a:t>conclusion</a:t>
            </a:r>
            <a:endParaRPr lang="en-IN" sz="4800" u="sng" dirty="0">
              <a:solidFill>
                <a:schemeClr val="accent2">
                  <a:lumMod val="75000"/>
                </a:schemeClr>
              </a:solidFill>
            </a:endParaRPr>
          </a:p>
        </p:txBody>
      </p:sp>
      <p:sp>
        <p:nvSpPr>
          <p:cNvPr id="12" name="TextBox 11">
            <a:extLst>
              <a:ext uri="{FF2B5EF4-FFF2-40B4-BE49-F238E27FC236}">
                <a16:creationId xmlns:a16="http://schemas.microsoft.com/office/drawing/2014/main" id="{3865C054-928B-5344-8D8E-1693A518AFBA}"/>
              </a:ext>
            </a:extLst>
          </p:cNvPr>
          <p:cNvSpPr txBox="1"/>
          <p:nvPr/>
        </p:nvSpPr>
        <p:spPr>
          <a:xfrm>
            <a:off x="2411760" y="1988840"/>
            <a:ext cx="4572000" cy="4154984"/>
          </a:xfrm>
          <a:prstGeom prst="rect">
            <a:avLst/>
          </a:prstGeom>
          <a:noFill/>
        </p:spPr>
        <p:txBody>
          <a:bodyPr wrap="square">
            <a:spAutoFit/>
          </a:bodyPr>
          <a:lstStyle/>
          <a:p>
            <a:r>
              <a:rPr lang="en-IN" sz="2200" dirty="0">
                <a:solidFill>
                  <a:schemeClr val="tx2"/>
                </a:solidFill>
                <a:latin typeface="Arial Black" panose="020B0A04020102020204" pitchFamily="34" charset="0"/>
              </a:rPr>
              <a:t>By comparing the performance of the employees the number of employees are higher in number average performance by employee by giving them different levels of task based on their performance and the work……. we need to motivate them for the better outcome….</a:t>
            </a:r>
          </a:p>
        </p:txBody>
      </p:sp>
    </p:spTree>
    <p:extLst>
      <p:ext uri="{BB962C8B-B14F-4D97-AF65-F5344CB8AC3E}">
        <p14:creationId xmlns:p14="http://schemas.microsoft.com/office/powerpoint/2010/main" val="2399222367"/>
      </p:ext>
    </p:extLst>
  </p:cSld>
  <p:clrMapOvr>
    <a:masterClrMapping/>
  </p:clrMapOvr>
  <mc:AlternateContent xmlns:mc="http://schemas.openxmlformats.org/markup-compatibility/2006" xmlns:p14="http://schemas.microsoft.com/office/powerpoint/2010/main">
    <mc:Choice Requires="p14">
      <p:transition spd="slow" p14:dur="1250" advClick="0" advTm="2000">
        <p14:switch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000"/>
                                        <p:tgtEl>
                                          <p:spTgt spid="2"/>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u="sng" spc="5" dirty="0">
                <a:solidFill>
                  <a:schemeClr val="accent2">
                    <a:lumMod val="75000"/>
                  </a:schemeClr>
                </a:solidFill>
                <a:latin typeface="Times New Roman" panose="02020603050405020304" pitchFamily="18" charset="0"/>
                <a:cs typeface="Times New Roman" panose="02020603050405020304" pitchFamily="18" charset="0"/>
              </a:rPr>
              <a:t>PROJECT</a:t>
            </a:r>
            <a:r>
              <a:rPr lang="en-IN" sz="6000" u="sng" spc="-85" dirty="0">
                <a:solidFill>
                  <a:schemeClr val="accent2">
                    <a:lumMod val="75000"/>
                  </a:schemeClr>
                </a:solidFill>
                <a:latin typeface="Times New Roman" panose="02020603050405020304" pitchFamily="18" charset="0"/>
                <a:cs typeface="Times New Roman" panose="02020603050405020304" pitchFamily="18" charset="0"/>
              </a:rPr>
              <a:t> </a:t>
            </a:r>
            <a:r>
              <a:rPr lang="en-IN" sz="6000" u="sng" spc="25" dirty="0">
                <a:solidFill>
                  <a:schemeClr val="accent2">
                    <a:lumMod val="75000"/>
                  </a:schemeClr>
                </a:solidFill>
                <a:latin typeface="Times New Roman" panose="02020603050405020304" pitchFamily="18" charset="0"/>
                <a:cs typeface="Times New Roman" panose="02020603050405020304" pitchFamily="18" charset="0"/>
              </a:rPr>
              <a:t>TITLE</a:t>
            </a:r>
            <a:endParaRPr lang="en-IN" sz="6000" u="sng"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2132856"/>
            <a:ext cx="8568952" cy="4536504"/>
          </a:xfrm>
        </p:spPr>
        <p:txBody>
          <a:bodyPr>
            <a:normAutofit/>
          </a:bodyPr>
          <a:lstStyle/>
          <a:p>
            <a:r>
              <a:rPr lang="en-US" sz="4800" b="1" dirty="0">
                <a:solidFill>
                  <a:schemeClr val="tx2"/>
                </a:solidFill>
                <a:latin typeface="Arial Black" panose="020B0A04020102020204" pitchFamily="34" charset="0"/>
                <a:cs typeface="Times New Roman" panose="02020603050405020304" pitchFamily="18" charset="0"/>
              </a:rPr>
              <a:t>Employee Performance Analysis using Excel</a:t>
            </a:r>
          </a:p>
          <a:p>
            <a:endParaRPr lang="en-IN" sz="4800" dirty="0">
              <a:solidFill>
                <a:schemeClr val="tx2"/>
              </a:solidFill>
              <a:latin typeface="Arial Black" panose="020B0A04020102020204" pitchFamily="34" charset="0"/>
              <a:cs typeface="Times New Roman" panose="02020603050405020304" pitchFamily="18" charset="0"/>
            </a:endParaRPr>
          </a:p>
        </p:txBody>
      </p:sp>
      <p:pic>
        <p:nvPicPr>
          <p:cNvPr id="6" name="Picture 2" descr="Sales staff performance analysis table ...">
            <a:extLst>
              <a:ext uri="{FF2B5EF4-FFF2-40B4-BE49-F238E27FC236}">
                <a16:creationId xmlns:a16="http://schemas.microsoft.com/office/drawing/2014/main" id="{28E61974-C991-82A0-F637-025722651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077072"/>
            <a:ext cx="3104755" cy="181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29882"/>
      </p:ext>
    </p:extLst>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206" y="248152"/>
            <a:ext cx="6377940" cy="1293028"/>
          </a:xfrm>
        </p:spPr>
        <p:txBody>
          <a:bodyPr>
            <a:normAutofit/>
          </a:bodyPr>
          <a:lstStyle/>
          <a:p>
            <a:r>
              <a:rPr lang="en-IN" sz="6000" u="sng" spc="25" dirty="0">
                <a:solidFill>
                  <a:schemeClr val="accent2">
                    <a:lumMod val="75000"/>
                  </a:schemeClr>
                </a:solidFill>
                <a:latin typeface="Times New Roman" panose="02020603050405020304" pitchFamily="18" charset="0"/>
                <a:cs typeface="Times New Roman" panose="02020603050405020304" pitchFamily="18" charset="0"/>
              </a:rPr>
              <a:t>A</a:t>
            </a:r>
            <a:r>
              <a:rPr lang="en-IN" sz="6000" u="sng" spc="-5" dirty="0">
                <a:solidFill>
                  <a:schemeClr val="accent2">
                    <a:lumMod val="75000"/>
                  </a:schemeClr>
                </a:solidFill>
                <a:latin typeface="Times New Roman" panose="02020603050405020304" pitchFamily="18" charset="0"/>
                <a:cs typeface="Times New Roman" panose="02020603050405020304" pitchFamily="18" charset="0"/>
              </a:rPr>
              <a:t>G</a:t>
            </a:r>
            <a:r>
              <a:rPr lang="en-IN" sz="6000" u="sng" spc="-35" dirty="0">
                <a:solidFill>
                  <a:schemeClr val="accent2">
                    <a:lumMod val="75000"/>
                  </a:schemeClr>
                </a:solidFill>
                <a:latin typeface="Times New Roman" panose="02020603050405020304" pitchFamily="18" charset="0"/>
                <a:cs typeface="Times New Roman" panose="02020603050405020304" pitchFamily="18" charset="0"/>
              </a:rPr>
              <a:t>E</a:t>
            </a:r>
            <a:r>
              <a:rPr lang="en-IN" sz="6000" u="sng" spc="15" dirty="0">
                <a:solidFill>
                  <a:schemeClr val="accent2">
                    <a:lumMod val="75000"/>
                  </a:schemeClr>
                </a:solidFill>
                <a:latin typeface="Times New Roman" panose="02020603050405020304" pitchFamily="18" charset="0"/>
                <a:cs typeface="Times New Roman" panose="02020603050405020304" pitchFamily="18" charset="0"/>
              </a:rPr>
              <a:t>N</a:t>
            </a:r>
            <a:r>
              <a:rPr lang="en-IN" sz="6000" u="sng" dirty="0">
                <a:solidFill>
                  <a:schemeClr val="accent2">
                    <a:lumMod val="75000"/>
                  </a:schemeClr>
                </a:solidFill>
                <a:latin typeface="Times New Roman" panose="02020603050405020304" pitchFamily="18" charset="0"/>
                <a:cs typeface="Times New Roman" panose="02020603050405020304" pitchFamily="18" charset="0"/>
              </a:rPr>
              <a:t>DA</a:t>
            </a:r>
          </a:p>
        </p:txBody>
      </p:sp>
      <p:sp>
        <p:nvSpPr>
          <p:cNvPr id="3" name="Content Placeholder 2"/>
          <p:cNvSpPr>
            <a:spLocks noGrp="1"/>
          </p:cNvSpPr>
          <p:nvPr>
            <p:ph idx="1"/>
          </p:nvPr>
        </p:nvSpPr>
        <p:spPr>
          <a:xfrm>
            <a:off x="594360" y="974971"/>
            <a:ext cx="7955280" cy="5288669"/>
          </a:xfrm>
        </p:spPr>
        <p:txBody>
          <a:bodyPr/>
          <a:lstStyle/>
          <a:p>
            <a:pPr marL="0" indent="0">
              <a:buNone/>
            </a:pPr>
            <a:endParaRPr lang="en-US" sz="2400" dirty="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2974682" y="1310809"/>
            <a:ext cx="4572000" cy="4154984"/>
          </a:xfrm>
          <a:prstGeom prst="rect">
            <a:avLst/>
          </a:prstGeom>
        </p:spPr>
        <p:txBody>
          <a:bodyPr>
            <a:spAutoFit/>
          </a:bodyPr>
          <a:lstStyle/>
          <a:p>
            <a:endParaRPr lang="en-US" sz="24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2400" dirty="0">
                <a:solidFill>
                  <a:schemeClr val="tx2"/>
                </a:solidFill>
                <a:latin typeface="Arial Black" panose="020B0A04020102020204" pitchFamily="34" charset="0"/>
                <a:cs typeface="Times New Roman" panose="02020603050405020304" pitchFamily="18" charset="0"/>
              </a:rPr>
              <a:t>Problem Statement</a:t>
            </a:r>
          </a:p>
          <a:p>
            <a:pPr>
              <a:buFont typeface="+mj-lt"/>
              <a:buAutoNum type="arabicPeriod"/>
            </a:pPr>
            <a:r>
              <a:rPr lang="en-US" sz="2400" dirty="0">
                <a:solidFill>
                  <a:schemeClr val="tx2"/>
                </a:solidFill>
                <a:latin typeface="Arial Black" panose="020B0A04020102020204" pitchFamily="34" charset="0"/>
                <a:cs typeface="Times New Roman" panose="02020603050405020304" pitchFamily="18" charset="0"/>
              </a:rPr>
              <a:t>Project Overview</a:t>
            </a:r>
          </a:p>
          <a:p>
            <a:pPr>
              <a:buFont typeface="+mj-lt"/>
              <a:buAutoNum type="arabicPeriod"/>
            </a:pPr>
            <a:r>
              <a:rPr lang="en-US" sz="2400" dirty="0">
                <a:solidFill>
                  <a:schemeClr val="tx2"/>
                </a:solidFill>
                <a:latin typeface="Arial Black" panose="020B0A04020102020204" pitchFamily="34" charset="0"/>
                <a:cs typeface="Times New Roman" panose="02020603050405020304" pitchFamily="18" charset="0"/>
              </a:rPr>
              <a:t>End Users</a:t>
            </a:r>
          </a:p>
          <a:p>
            <a:pPr>
              <a:buFont typeface="+mj-lt"/>
              <a:buAutoNum type="arabicPeriod"/>
            </a:pPr>
            <a:r>
              <a:rPr lang="en-US" sz="2400" dirty="0">
                <a:solidFill>
                  <a:schemeClr val="tx2"/>
                </a:solidFill>
                <a:latin typeface="Arial Black" panose="020B0A04020102020204" pitchFamily="34" charset="0"/>
                <a:cs typeface="Times New Roman" panose="02020603050405020304" pitchFamily="18" charset="0"/>
              </a:rPr>
              <a:t>Our Solution and Proposition</a:t>
            </a:r>
          </a:p>
          <a:p>
            <a:pPr>
              <a:buFont typeface="+mj-lt"/>
              <a:buAutoNum type="arabicPeriod"/>
            </a:pPr>
            <a:r>
              <a:rPr lang="en-US" sz="2400" dirty="0">
                <a:solidFill>
                  <a:schemeClr val="tx2"/>
                </a:solidFill>
                <a:latin typeface="Arial Black" panose="020B0A04020102020204" pitchFamily="34" charset="0"/>
                <a:cs typeface="Times New Roman" panose="02020603050405020304" pitchFamily="18" charset="0"/>
              </a:rPr>
              <a:t>Dataset Description</a:t>
            </a:r>
          </a:p>
          <a:p>
            <a:pPr>
              <a:buFont typeface="+mj-lt"/>
              <a:buAutoNum type="arabicPeriod"/>
            </a:pPr>
            <a:r>
              <a:rPr lang="en-US" sz="2400" dirty="0">
                <a:solidFill>
                  <a:schemeClr val="tx2"/>
                </a:solidFill>
                <a:latin typeface="Arial Black" panose="020B0A04020102020204" pitchFamily="34" charset="0"/>
                <a:cs typeface="Times New Roman" panose="02020603050405020304" pitchFamily="18" charset="0"/>
              </a:rPr>
              <a:t>Modeling Approach</a:t>
            </a:r>
          </a:p>
          <a:p>
            <a:pPr>
              <a:buFont typeface="+mj-lt"/>
              <a:buAutoNum type="arabicPeriod"/>
            </a:pPr>
            <a:r>
              <a:rPr lang="en-US" sz="2400" dirty="0">
                <a:solidFill>
                  <a:schemeClr val="tx2"/>
                </a:solidFill>
                <a:latin typeface="Arial Black" panose="020B0A04020102020204" pitchFamily="34" charset="0"/>
                <a:cs typeface="Times New Roman" panose="02020603050405020304" pitchFamily="18" charset="0"/>
              </a:rPr>
              <a:t>Results and Discussion</a:t>
            </a:r>
          </a:p>
          <a:p>
            <a:pPr>
              <a:buFont typeface="+mj-lt"/>
              <a:buAutoNum type="arabicPeriod"/>
            </a:pPr>
            <a:r>
              <a:rPr lang="en-US" sz="2400" dirty="0">
                <a:solidFill>
                  <a:schemeClr val="tx2"/>
                </a:solidFill>
                <a:latin typeface="Arial Black" panose="020B0A04020102020204" pitchFamily="34" charset="0"/>
                <a:cs typeface="Times New Roman" panose="02020603050405020304" pitchFamily="18" charset="0"/>
              </a:rPr>
              <a:t>Conclusion</a:t>
            </a:r>
          </a:p>
          <a:p>
            <a:endParaRPr lang="en-IN" sz="2400" dirty="0">
              <a:latin typeface="Times New Roman" panose="02020603050405020304" pitchFamily="18" charset="0"/>
              <a:cs typeface="Times New Roman" panose="02020603050405020304" pitchFamily="18" charset="0"/>
            </a:endParaRPr>
          </a:p>
        </p:txBody>
      </p:sp>
      <p:pic>
        <p:nvPicPr>
          <p:cNvPr id="1026" name="Picture 2" descr="Agenda Stock Illustrations – 103,581 ...">
            <a:extLst>
              <a:ext uri="{FF2B5EF4-FFF2-40B4-BE49-F238E27FC236}">
                <a16:creationId xmlns:a16="http://schemas.microsoft.com/office/drawing/2014/main" id="{15A72F8C-4544-F18F-FFEC-9E3643A0B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232" y="1877018"/>
            <a:ext cx="2076450" cy="306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269047"/>
      </p:ext>
    </p:extLst>
  </p:cSld>
  <p:clrMapOvr>
    <a:masterClrMapping/>
  </p:clrMapOvr>
  <p:transition spd="slow" advClick="0"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750"/>
                                        <p:tgtEl>
                                          <p:spTgt spid="2"/>
                                        </p:tgtEl>
                                      </p:cBhvr>
                                    </p:animEffect>
                                  </p:childTnLst>
                                </p:cTn>
                              </p:par>
                            </p:childTnLst>
                          </p:cTn>
                        </p:par>
                        <p:par>
                          <p:cTn id="8" fill="hold">
                            <p:stCondLst>
                              <p:cond delay="750"/>
                            </p:stCondLst>
                            <p:childTnLst>
                              <p:par>
                                <p:cTn id="9" presetID="42"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000"/>
                                        <p:tgtEl>
                                          <p:spTgt spid="1026"/>
                                        </p:tgtEl>
                                      </p:cBhvr>
                                    </p:animEffect>
                                    <p:anim calcmode="lin" valueType="num">
                                      <p:cBhvr>
                                        <p:cTn id="12" dur="1000" fill="hold"/>
                                        <p:tgtEl>
                                          <p:spTgt spid="1026"/>
                                        </p:tgtEl>
                                        <p:attrNameLst>
                                          <p:attrName>ppt_x</p:attrName>
                                        </p:attrNameLst>
                                      </p:cBhvr>
                                      <p:tavLst>
                                        <p:tav tm="0">
                                          <p:val>
                                            <p:strVal val="#ppt_x"/>
                                          </p:val>
                                        </p:tav>
                                        <p:tav tm="100000">
                                          <p:val>
                                            <p:strVal val="#ppt_x"/>
                                          </p:val>
                                        </p:tav>
                                      </p:tavLst>
                                    </p:anim>
                                    <p:anim calcmode="lin" valueType="num">
                                      <p:cBhvr>
                                        <p:cTn id="13" dur="1000" fill="hold"/>
                                        <p:tgtEl>
                                          <p:spTgt spid="1026"/>
                                        </p:tgtEl>
                                        <p:attrNameLst>
                                          <p:attrName>ppt_y</p:attrName>
                                        </p:attrNameLst>
                                      </p:cBhvr>
                                      <p:tavLst>
                                        <p:tav tm="0">
                                          <p:val>
                                            <p:strVal val="#ppt_y+.1"/>
                                          </p:val>
                                        </p:tav>
                                        <p:tav tm="100000">
                                          <p:val>
                                            <p:strVal val="#ppt_y"/>
                                          </p:val>
                                        </p:tav>
                                      </p:tavLst>
                                    </p:anim>
                                  </p:childTnLst>
                                </p:cTn>
                              </p:par>
                            </p:childTnLst>
                          </p:cTn>
                        </p:par>
                        <p:par>
                          <p:cTn id="14" fill="hold">
                            <p:stCondLst>
                              <p:cond delay="1750"/>
                            </p:stCondLst>
                            <p:childTnLst>
                              <p:par>
                                <p:cTn id="15" presetID="37"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900" decel="100000" fill="hold"/>
                                        <p:tgtEl>
                                          <p:spTgt spid="7"/>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372"/>
            <a:ext cx="8082096" cy="1800531"/>
          </a:xfrm>
        </p:spPr>
        <p:txBody>
          <a:bodyPr>
            <a:noAutofit/>
          </a:bodyPr>
          <a:lstStyle/>
          <a:p>
            <a:r>
              <a:rPr lang="en-IN" sz="6000" u="sng" spc="-20" dirty="0" err="1">
                <a:solidFill>
                  <a:schemeClr val="accent2">
                    <a:lumMod val="75000"/>
                  </a:schemeClr>
                </a:solidFill>
                <a:latin typeface="Times New Roman" panose="02020603050405020304" pitchFamily="18" charset="0"/>
                <a:cs typeface="Times New Roman" panose="02020603050405020304" pitchFamily="18" charset="0"/>
              </a:rPr>
              <a:t>P</a:t>
            </a:r>
            <a:r>
              <a:rPr lang="en-IN" sz="6000" u="sng" spc="15" dirty="0" err="1">
                <a:solidFill>
                  <a:schemeClr val="accent2">
                    <a:lumMod val="75000"/>
                  </a:schemeClr>
                </a:solidFill>
                <a:latin typeface="Times New Roman" panose="02020603050405020304" pitchFamily="18" charset="0"/>
                <a:cs typeface="Times New Roman" panose="02020603050405020304" pitchFamily="18" charset="0"/>
              </a:rPr>
              <a:t>ROB</a:t>
            </a:r>
            <a:r>
              <a:rPr lang="en-IN" sz="6000" u="sng" spc="55" dirty="0" err="1">
                <a:solidFill>
                  <a:schemeClr val="accent2">
                    <a:lumMod val="75000"/>
                  </a:schemeClr>
                </a:solidFill>
                <a:latin typeface="Times New Roman" panose="02020603050405020304" pitchFamily="18" charset="0"/>
                <a:cs typeface="Times New Roman" panose="02020603050405020304" pitchFamily="18" charset="0"/>
              </a:rPr>
              <a:t>L</a:t>
            </a:r>
            <a:r>
              <a:rPr lang="en-IN" sz="6000" u="sng" spc="-20" dirty="0" err="1">
                <a:solidFill>
                  <a:schemeClr val="accent2">
                    <a:lumMod val="75000"/>
                  </a:schemeClr>
                </a:solidFill>
                <a:latin typeface="Times New Roman" panose="02020603050405020304" pitchFamily="18" charset="0"/>
                <a:cs typeface="Times New Roman" panose="02020603050405020304" pitchFamily="18" charset="0"/>
              </a:rPr>
              <a:t>E</a:t>
            </a:r>
            <a:r>
              <a:rPr lang="en-IN" sz="6000" u="sng" spc="20" dirty="0" err="1">
                <a:solidFill>
                  <a:schemeClr val="accent2">
                    <a:lumMod val="75000"/>
                  </a:schemeClr>
                </a:solidFill>
                <a:latin typeface="Times New Roman" panose="02020603050405020304" pitchFamily="18" charset="0"/>
                <a:cs typeface="Times New Roman" panose="02020603050405020304" pitchFamily="18" charset="0"/>
              </a:rPr>
              <a:t>m</a:t>
            </a:r>
            <a:r>
              <a:rPr lang="en-IN" sz="6000" u="sng" spc="20" dirty="0">
                <a:solidFill>
                  <a:schemeClr val="accent2">
                    <a:lumMod val="75000"/>
                  </a:schemeClr>
                </a:solidFill>
                <a:latin typeface="Times New Roman" panose="02020603050405020304" pitchFamily="18" charset="0"/>
                <a:cs typeface="Times New Roman" panose="02020603050405020304" pitchFamily="18" charset="0"/>
              </a:rPr>
              <a:t> </a:t>
            </a:r>
            <a:r>
              <a:rPr lang="en-IN" sz="6000" u="sng" spc="10" dirty="0">
                <a:solidFill>
                  <a:schemeClr val="accent2">
                    <a:lumMod val="75000"/>
                  </a:schemeClr>
                </a:solidFill>
                <a:latin typeface="Times New Roman" panose="02020603050405020304" pitchFamily="18" charset="0"/>
                <a:cs typeface="Times New Roman" panose="02020603050405020304" pitchFamily="18" charset="0"/>
              </a:rPr>
              <a:t>S</a:t>
            </a:r>
            <a:r>
              <a:rPr lang="en-IN" sz="6000" u="sng" spc="-370" dirty="0">
                <a:solidFill>
                  <a:schemeClr val="accent2">
                    <a:lumMod val="75000"/>
                  </a:schemeClr>
                </a:solidFill>
                <a:latin typeface="Times New Roman" panose="02020603050405020304" pitchFamily="18" charset="0"/>
                <a:cs typeface="Times New Roman" panose="02020603050405020304" pitchFamily="18" charset="0"/>
              </a:rPr>
              <a:t>T</a:t>
            </a:r>
            <a:r>
              <a:rPr lang="en-IN" sz="6000" u="sng" spc="-375" dirty="0">
                <a:solidFill>
                  <a:schemeClr val="accent2">
                    <a:lumMod val="75000"/>
                  </a:schemeClr>
                </a:solidFill>
                <a:latin typeface="Times New Roman" panose="02020603050405020304" pitchFamily="18" charset="0"/>
                <a:cs typeface="Times New Roman" panose="02020603050405020304" pitchFamily="18" charset="0"/>
              </a:rPr>
              <a:t>A</a:t>
            </a:r>
            <a:r>
              <a:rPr lang="en-IN" sz="6000" u="sng" spc="15" dirty="0">
                <a:solidFill>
                  <a:schemeClr val="accent2">
                    <a:lumMod val="75000"/>
                  </a:schemeClr>
                </a:solidFill>
                <a:latin typeface="Times New Roman" panose="02020603050405020304" pitchFamily="18" charset="0"/>
                <a:cs typeface="Times New Roman" panose="02020603050405020304" pitchFamily="18" charset="0"/>
              </a:rPr>
              <a:t>T</a:t>
            </a:r>
            <a:r>
              <a:rPr lang="en-IN" sz="6000" u="sng" spc="-10" dirty="0">
                <a:solidFill>
                  <a:schemeClr val="accent2">
                    <a:lumMod val="75000"/>
                  </a:schemeClr>
                </a:solidFill>
                <a:latin typeface="Times New Roman" panose="02020603050405020304" pitchFamily="18" charset="0"/>
                <a:cs typeface="Times New Roman" panose="02020603050405020304" pitchFamily="18" charset="0"/>
              </a:rPr>
              <a:t>E</a:t>
            </a:r>
            <a:r>
              <a:rPr lang="en-IN" sz="6000" u="sng" spc="-20" dirty="0">
                <a:solidFill>
                  <a:schemeClr val="accent2">
                    <a:lumMod val="75000"/>
                  </a:schemeClr>
                </a:solidFill>
                <a:latin typeface="Times New Roman" panose="02020603050405020304" pitchFamily="18" charset="0"/>
                <a:cs typeface="Times New Roman" panose="02020603050405020304" pitchFamily="18" charset="0"/>
              </a:rPr>
              <a:t>ME</a:t>
            </a:r>
            <a:r>
              <a:rPr lang="en-IN" sz="6000" u="sng" spc="10" dirty="0">
                <a:solidFill>
                  <a:schemeClr val="accent2">
                    <a:lumMod val="75000"/>
                  </a:schemeClr>
                </a:solidFill>
                <a:latin typeface="Times New Roman" panose="02020603050405020304" pitchFamily="18" charset="0"/>
                <a:cs typeface="Times New Roman" panose="02020603050405020304" pitchFamily="18" charset="0"/>
              </a:rPr>
              <a:t>NT</a:t>
            </a:r>
            <a:endParaRPr lang="en-IN" sz="6000" u="sng"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2852936"/>
            <a:ext cx="8503920" cy="4572000"/>
          </a:xfrm>
        </p:spPr>
        <p:txBody>
          <a:bodyPr/>
          <a:lstStyle/>
          <a:p>
            <a:pPr marL="285750" indent="-285750">
              <a:buFont typeface="Arial" panose="020B0604020202020204" pitchFamily="34" charset="0"/>
              <a:buChar char="•"/>
            </a:pPr>
            <a:r>
              <a:rPr lang="en-US" sz="2400" dirty="0">
                <a:solidFill>
                  <a:schemeClr val="tx2"/>
                </a:solidFill>
                <a:latin typeface="Arial Black" panose="020B0A04020102020204" pitchFamily="34" charset="0"/>
              </a:rPr>
              <a:t>FOR IS ACHIEVEMENT</a:t>
            </a:r>
          </a:p>
          <a:p>
            <a:pPr marL="285750" indent="-285750">
              <a:buFont typeface="Arial" panose="020B0604020202020204" pitchFamily="34" charset="0"/>
              <a:buChar char="•"/>
            </a:pPr>
            <a:r>
              <a:rPr lang="en-US" sz="2400" dirty="0">
                <a:solidFill>
                  <a:schemeClr val="tx2"/>
                </a:solidFill>
                <a:latin typeface="Arial Black" panose="020B0A04020102020204" pitchFamily="34" charset="0"/>
              </a:rPr>
              <a:t>FOR IS INCREMENT</a:t>
            </a:r>
          </a:p>
          <a:p>
            <a:pPr marL="285750" indent="-285750">
              <a:buFont typeface="Arial" panose="020B0604020202020204" pitchFamily="34" charset="0"/>
              <a:buChar char="•"/>
            </a:pPr>
            <a:r>
              <a:rPr lang="en-US" sz="2400" dirty="0">
                <a:solidFill>
                  <a:schemeClr val="tx2"/>
                </a:solidFill>
                <a:latin typeface="Arial Black" panose="020B0A04020102020204" pitchFamily="34" charset="0"/>
              </a:rPr>
              <a:t>Effectively considers multiple perspectives and approaches before making decisions</a:t>
            </a:r>
          </a:p>
          <a:p>
            <a:pPr marL="285750" indent="-285750">
              <a:buFont typeface="Arial" panose="020B0604020202020204" pitchFamily="34" charset="0"/>
              <a:buChar char="•"/>
            </a:pPr>
            <a:r>
              <a:rPr lang="en-US" sz="2400" dirty="0">
                <a:solidFill>
                  <a:schemeClr val="tx2"/>
                </a:solidFill>
                <a:latin typeface="Arial Black" panose="020B0A04020102020204" pitchFamily="34" charset="0"/>
              </a:rPr>
              <a:t>Displayed a consistently strong ability to tackle challenging problems efficiently</a:t>
            </a:r>
          </a:p>
          <a:p>
            <a:pPr algn="ctr"/>
            <a:endParaRPr lang="en-IN" dirty="0"/>
          </a:p>
          <a:p>
            <a:endParaRPr lang="en-IN" dirty="0"/>
          </a:p>
        </p:txBody>
      </p:sp>
    </p:spTree>
    <p:extLst>
      <p:ext uri="{BB962C8B-B14F-4D97-AF65-F5344CB8AC3E}">
        <p14:creationId xmlns:p14="http://schemas.microsoft.com/office/powerpoint/2010/main" val="2745353846"/>
      </p:ext>
    </p:extLst>
  </p:cSld>
  <p:clrMapOvr>
    <a:masterClrMapping/>
  </p:clrMapOvr>
  <mc:AlternateContent xmlns:mc="http://schemas.openxmlformats.org/markup-compatibility/2006" xmlns:p14="http://schemas.microsoft.com/office/powerpoint/2010/main">
    <mc:Choice Requires="p14">
      <p:transition spd="slow" p14:dur="1600" advClick="0" advTm="2000">
        <p:blinds dir="vert"/>
      </p:transition>
    </mc:Choice>
    <mc:Fallback xmlns="">
      <p:transition spd="slow" advClick="0"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par>
                          <p:cTn id="18" fill="hold">
                            <p:stCondLst>
                              <p:cond delay="2000"/>
                            </p:stCondLst>
                            <p:childTnLst>
                              <p:par>
                                <p:cTn id="19" presetID="14" presetClass="entr" presetSubtype="1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childTnLst>
                          </p:cTn>
                        </p:par>
                        <p:par>
                          <p:cTn id="22" fill="hold">
                            <p:stCondLst>
                              <p:cond delay="2500"/>
                            </p:stCondLst>
                            <p:childTnLst>
                              <p:par>
                                <p:cTn id="23" presetID="14" presetClass="entr" presetSubtype="1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u="sng" spc="5" dirty="0" err="1">
                <a:solidFill>
                  <a:schemeClr val="accent2">
                    <a:lumMod val="75000"/>
                  </a:schemeClr>
                </a:solidFill>
                <a:latin typeface="Times New Roman" panose="02020603050405020304" pitchFamily="18" charset="0"/>
                <a:cs typeface="Times New Roman" panose="02020603050405020304" pitchFamily="18" charset="0"/>
              </a:rPr>
              <a:t>PROJECt</a:t>
            </a:r>
            <a:r>
              <a:rPr lang="en-IN" sz="4800" u="sng" spc="5" dirty="0">
                <a:solidFill>
                  <a:schemeClr val="accent2">
                    <a:lumMod val="75000"/>
                  </a:schemeClr>
                </a:solidFill>
                <a:latin typeface="Times New Roman" panose="02020603050405020304" pitchFamily="18" charset="0"/>
                <a:cs typeface="Times New Roman" panose="02020603050405020304" pitchFamily="18" charset="0"/>
              </a:rPr>
              <a:t> </a:t>
            </a:r>
            <a:r>
              <a:rPr lang="en-IN" sz="4800" u="sng" spc="-20" dirty="0">
                <a:solidFill>
                  <a:schemeClr val="accent2">
                    <a:lumMod val="75000"/>
                  </a:schemeClr>
                </a:solidFill>
                <a:latin typeface="Times New Roman" panose="02020603050405020304" pitchFamily="18" charset="0"/>
                <a:cs typeface="Times New Roman" panose="02020603050405020304" pitchFamily="18" charset="0"/>
              </a:rPr>
              <a:t>OVERVIEW</a:t>
            </a:r>
            <a:endParaRPr lang="en-IN" sz="4800" u="sng"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2636912"/>
            <a:ext cx="8503920" cy="4572000"/>
          </a:xfrm>
        </p:spPr>
        <p:txBody>
          <a:bodyPr/>
          <a:lstStyle/>
          <a:p>
            <a:pPr algn="ctr"/>
            <a:r>
              <a:rPr lang="en-US" dirty="0">
                <a:latin typeface="Arial Black" panose="020B0A04020102020204" pitchFamily="34" charset="0"/>
              </a:rPr>
              <a:t>Analyzing the performance of the employee by considering various factors like gender performance score ratings performance analysis in order to identify the Trends and patterns of different categories of employees like high medium low</a:t>
            </a:r>
          </a:p>
          <a:p>
            <a:pPr algn="ctr"/>
            <a:r>
              <a:rPr lang="en-US" dirty="0">
                <a:latin typeface="Arial Black" panose="020B0A04020102020204" pitchFamily="34" charset="0"/>
              </a:rPr>
              <a:t>Compare strengths and weaknesses. ...</a:t>
            </a:r>
          </a:p>
          <a:p>
            <a:pPr algn="ctr"/>
            <a:r>
              <a:rPr lang="en-US" dirty="0">
                <a:latin typeface="Arial Black" panose="020B0A04020102020204" pitchFamily="34" charset="0"/>
              </a:rPr>
              <a:t>Recommend actionable goals. ...</a:t>
            </a:r>
            <a:endParaRPr lang="en-IN" dirty="0">
              <a:latin typeface="Arial Black" panose="020B0A04020102020204" pitchFamily="34" charset="0"/>
            </a:endParaRPr>
          </a:p>
          <a:p>
            <a:endParaRPr lang="en-IN" dirty="0"/>
          </a:p>
        </p:txBody>
      </p:sp>
    </p:spTree>
    <p:extLst>
      <p:ext uri="{BB962C8B-B14F-4D97-AF65-F5344CB8AC3E}">
        <p14:creationId xmlns:p14="http://schemas.microsoft.com/office/powerpoint/2010/main" val="1984422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eelOff"/>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37"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22" fill="hold">
                            <p:stCondLst>
                              <p:cond delay="2500"/>
                            </p:stCondLst>
                            <p:childTnLst>
                              <p:par>
                                <p:cTn id="23" presetID="37"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6487" y="1876173"/>
            <a:ext cx="5691856" cy="3830034"/>
          </a:xfrm>
          <a:prstGeom prst="rect">
            <a:avLst/>
          </a:prstGeom>
        </p:spPr>
      </p:pic>
      <p:sp>
        <p:nvSpPr>
          <p:cNvPr id="2" name="Title 1"/>
          <p:cNvSpPr>
            <a:spLocks noGrp="1"/>
          </p:cNvSpPr>
          <p:nvPr>
            <p:ph type="title"/>
          </p:nvPr>
        </p:nvSpPr>
        <p:spPr>
          <a:xfrm>
            <a:off x="2489422" y="560645"/>
            <a:ext cx="6377940" cy="1293028"/>
          </a:xfrm>
        </p:spPr>
        <p:txBody>
          <a:bodyPr/>
          <a:lstStyle/>
          <a:p>
            <a:r>
              <a:rPr lang="en-US" sz="4400" u="sng" spc="25" dirty="0">
                <a:solidFill>
                  <a:schemeClr val="accent2">
                    <a:lumMod val="75000"/>
                  </a:schemeClr>
                </a:solidFill>
                <a:latin typeface="Times New Roman" panose="02020603050405020304" pitchFamily="18" charset="0"/>
                <a:cs typeface="Times New Roman" panose="02020603050405020304" pitchFamily="18" charset="0"/>
              </a:rPr>
              <a:t>who</a:t>
            </a:r>
            <a:r>
              <a:rPr lang="en-US" sz="3600" u="sng" spc="-235" dirty="0">
                <a:solidFill>
                  <a:schemeClr val="accent2">
                    <a:lumMod val="75000"/>
                  </a:schemeClr>
                </a:solidFill>
                <a:latin typeface="Times New Roman" panose="02020603050405020304" pitchFamily="18" charset="0"/>
                <a:cs typeface="Times New Roman" panose="02020603050405020304" pitchFamily="18" charset="0"/>
              </a:rPr>
              <a:t> </a:t>
            </a:r>
            <a:r>
              <a:rPr lang="en-US" sz="3600" u="sng" spc="-10" dirty="0">
                <a:solidFill>
                  <a:schemeClr val="accent2">
                    <a:lumMod val="75000"/>
                  </a:schemeClr>
                </a:solidFill>
                <a:latin typeface="Times New Roman" panose="02020603050405020304" pitchFamily="18" charset="0"/>
                <a:cs typeface="Times New Roman" panose="02020603050405020304" pitchFamily="18" charset="0"/>
              </a:rPr>
              <a:t>are</a:t>
            </a:r>
            <a:r>
              <a:rPr lang="en-US" sz="3600" u="sng" spc="-35" dirty="0">
                <a:solidFill>
                  <a:schemeClr val="accent2">
                    <a:lumMod val="75000"/>
                  </a:schemeClr>
                </a:solidFill>
                <a:latin typeface="Times New Roman" panose="02020603050405020304" pitchFamily="18" charset="0"/>
                <a:cs typeface="Times New Roman" panose="02020603050405020304" pitchFamily="18" charset="0"/>
              </a:rPr>
              <a:t> </a:t>
            </a:r>
            <a:r>
              <a:rPr lang="en-US" sz="3600" u="sng" spc="-10" dirty="0">
                <a:solidFill>
                  <a:schemeClr val="accent2">
                    <a:lumMod val="75000"/>
                  </a:schemeClr>
                </a:solidFill>
                <a:latin typeface="Times New Roman" panose="02020603050405020304" pitchFamily="18" charset="0"/>
                <a:cs typeface="Times New Roman" panose="02020603050405020304" pitchFamily="18" charset="0"/>
              </a:rPr>
              <a:t>T</a:t>
            </a:r>
            <a:r>
              <a:rPr lang="en-US" sz="3600" u="sng" spc="-15" dirty="0">
                <a:solidFill>
                  <a:schemeClr val="accent2">
                    <a:lumMod val="75000"/>
                  </a:schemeClr>
                </a:solidFill>
                <a:latin typeface="Times New Roman" panose="02020603050405020304" pitchFamily="18" charset="0"/>
                <a:cs typeface="Times New Roman" panose="02020603050405020304" pitchFamily="18" charset="0"/>
              </a:rPr>
              <a:t>H</a:t>
            </a:r>
            <a:r>
              <a:rPr lang="en-US" sz="3600" u="sng" spc="15" dirty="0">
                <a:solidFill>
                  <a:schemeClr val="accent2">
                    <a:lumMod val="75000"/>
                  </a:schemeClr>
                </a:solidFill>
                <a:latin typeface="Times New Roman" panose="02020603050405020304" pitchFamily="18" charset="0"/>
                <a:cs typeface="Times New Roman" panose="02020603050405020304" pitchFamily="18" charset="0"/>
              </a:rPr>
              <a:t>E</a:t>
            </a:r>
            <a:r>
              <a:rPr lang="en-US" sz="3600" u="sng" spc="-35" dirty="0">
                <a:solidFill>
                  <a:schemeClr val="accent2">
                    <a:lumMod val="75000"/>
                  </a:schemeClr>
                </a:solidFill>
                <a:latin typeface="Times New Roman" panose="02020603050405020304" pitchFamily="18" charset="0"/>
                <a:cs typeface="Times New Roman" panose="02020603050405020304" pitchFamily="18" charset="0"/>
              </a:rPr>
              <a:t> </a:t>
            </a:r>
            <a:r>
              <a:rPr lang="en-US" sz="3600" u="sng" spc="-20" dirty="0">
                <a:solidFill>
                  <a:schemeClr val="accent2">
                    <a:lumMod val="75000"/>
                  </a:schemeClr>
                </a:solidFill>
                <a:latin typeface="Times New Roman" panose="02020603050405020304" pitchFamily="18" charset="0"/>
                <a:cs typeface="Times New Roman" panose="02020603050405020304" pitchFamily="18" charset="0"/>
              </a:rPr>
              <a:t>E</a:t>
            </a:r>
            <a:r>
              <a:rPr lang="en-US" sz="3600" u="sng" spc="30" dirty="0">
                <a:solidFill>
                  <a:schemeClr val="accent2">
                    <a:lumMod val="75000"/>
                  </a:schemeClr>
                </a:solidFill>
                <a:latin typeface="Times New Roman" panose="02020603050405020304" pitchFamily="18" charset="0"/>
                <a:cs typeface="Times New Roman" panose="02020603050405020304" pitchFamily="18" charset="0"/>
              </a:rPr>
              <a:t>N</a:t>
            </a:r>
            <a:r>
              <a:rPr lang="en-US" sz="3600" u="sng" spc="15" dirty="0">
                <a:solidFill>
                  <a:schemeClr val="accent2">
                    <a:lumMod val="75000"/>
                  </a:schemeClr>
                </a:solidFill>
                <a:latin typeface="Times New Roman" panose="02020603050405020304" pitchFamily="18" charset="0"/>
                <a:cs typeface="Times New Roman" panose="02020603050405020304" pitchFamily="18" charset="0"/>
              </a:rPr>
              <a:t>D</a:t>
            </a:r>
            <a:r>
              <a:rPr lang="en-US" sz="3600" u="sng" spc="-45" dirty="0">
                <a:solidFill>
                  <a:schemeClr val="accent2">
                    <a:lumMod val="75000"/>
                  </a:schemeClr>
                </a:solidFill>
                <a:latin typeface="Times New Roman" panose="02020603050405020304" pitchFamily="18" charset="0"/>
                <a:cs typeface="Times New Roman" panose="02020603050405020304" pitchFamily="18" charset="0"/>
              </a:rPr>
              <a:t> </a:t>
            </a:r>
            <a:r>
              <a:rPr lang="en-US" sz="3600" u="sng" dirty="0">
                <a:solidFill>
                  <a:schemeClr val="accent2">
                    <a:lumMod val="75000"/>
                  </a:schemeClr>
                </a:solidFill>
                <a:latin typeface="Times New Roman" panose="02020603050405020304" pitchFamily="18" charset="0"/>
                <a:cs typeface="Times New Roman" panose="02020603050405020304" pitchFamily="18" charset="0"/>
              </a:rPr>
              <a:t>U</a:t>
            </a:r>
            <a:r>
              <a:rPr lang="en-US" sz="3600" u="sng" spc="10" dirty="0">
                <a:solidFill>
                  <a:schemeClr val="accent2">
                    <a:lumMod val="75000"/>
                  </a:schemeClr>
                </a:solidFill>
                <a:latin typeface="Times New Roman" panose="02020603050405020304" pitchFamily="18" charset="0"/>
                <a:cs typeface="Times New Roman" panose="02020603050405020304" pitchFamily="18" charset="0"/>
              </a:rPr>
              <a:t>S</a:t>
            </a:r>
            <a:r>
              <a:rPr lang="en-US" sz="3600" u="sng" spc="-25" dirty="0">
                <a:solidFill>
                  <a:schemeClr val="accent2">
                    <a:lumMod val="75000"/>
                  </a:schemeClr>
                </a:solidFill>
                <a:latin typeface="Times New Roman" panose="02020603050405020304" pitchFamily="18" charset="0"/>
                <a:cs typeface="Times New Roman" panose="02020603050405020304" pitchFamily="18" charset="0"/>
              </a:rPr>
              <a:t>E</a:t>
            </a:r>
            <a:r>
              <a:rPr lang="en-US" sz="3600" u="sng" spc="-10" dirty="0">
                <a:solidFill>
                  <a:schemeClr val="accent2">
                    <a:lumMod val="75000"/>
                  </a:schemeClr>
                </a:solidFill>
                <a:latin typeface="Times New Roman" panose="02020603050405020304" pitchFamily="18" charset="0"/>
                <a:cs typeface="Times New Roman" panose="02020603050405020304" pitchFamily="18" charset="0"/>
              </a:rPr>
              <a:t>R</a:t>
            </a:r>
            <a:r>
              <a:rPr lang="en-US" sz="3600" u="sng" spc="5" dirty="0">
                <a:solidFill>
                  <a:schemeClr val="accent2">
                    <a:lumMod val="75000"/>
                  </a:schemeClr>
                </a:solidFill>
                <a:latin typeface="Times New Roman" panose="02020603050405020304" pitchFamily="18" charset="0"/>
                <a:cs typeface="Times New Roman" panose="02020603050405020304" pitchFamily="18" charset="0"/>
              </a:rPr>
              <a:t>S?</a:t>
            </a:r>
            <a:endParaRPr lang="en-IN" u="sng"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flipV="1">
            <a:off x="155797" y="6692705"/>
            <a:ext cx="120841" cy="45719"/>
          </a:xfrm>
        </p:spPr>
        <p:txBody>
          <a:bodyPr>
            <a:normAutofit fontScale="25000" lnSpcReduction="20000"/>
          </a:bodyPr>
          <a:lstStyle/>
          <a:p>
            <a:endParaRPr lang="en-IN" dirty="0"/>
          </a:p>
        </p:txBody>
      </p:sp>
      <p:sp>
        <p:nvSpPr>
          <p:cNvPr id="7" name="object 8"/>
          <p:cNvSpPr txBox="1">
            <a:spLocks noGrp="1"/>
          </p:cNvSpPr>
          <p:nvPr>
            <p:ph type="sldNum" sz="quarter" idx="12"/>
          </p:nvPr>
        </p:nvSpPr>
        <p:spPr>
          <a:xfrm>
            <a:off x="10686255" y="7099820"/>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4" name="object 2"/>
          <p:cNvSpPr/>
          <p:nvPr/>
        </p:nvSpPr>
        <p:spPr>
          <a:xfrm>
            <a:off x="8686387" y="59890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4"/>
          <p:cNvSpPr/>
          <p:nvPr/>
        </p:nvSpPr>
        <p:spPr>
          <a:xfrm>
            <a:off x="8686387" y="652245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8" name="object 6"/>
          <p:cNvPicPr/>
          <p:nvPr/>
        </p:nvPicPr>
        <p:blipFill>
          <a:blip r:embed="rId3" cstate="print"/>
          <a:stretch>
            <a:fillRect/>
          </a:stretch>
        </p:blipFill>
        <p:spPr>
          <a:xfrm>
            <a:off x="56737" y="6798683"/>
            <a:ext cx="2181225" cy="4857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2860" y="1887884"/>
            <a:ext cx="1105483" cy="1024053"/>
          </a:xfrm>
          <a:prstGeom prst="rect">
            <a:avLst/>
          </a:prstGeom>
        </p:spPr>
      </p:pic>
      <p:sp>
        <p:nvSpPr>
          <p:cNvPr id="9" name="AutoShape 2" descr="Free finance logo templates to customize | Canva"/>
          <p:cNvSpPr>
            <a:spLocks noChangeAspect="1" noChangeArrowheads="1"/>
          </p:cNvSpPr>
          <p:nvPr/>
        </p:nvSpPr>
        <p:spPr bwMode="auto">
          <a:xfrm>
            <a:off x="4133437" y="21572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10378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crush"/>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par>
                          <p:cTn id="17" fill="hold">
                            <p:stCondLst>
                              <p:cond delay="1500"/>
                            </p:stCondLst>
                            <p:childTnLst>
                              <p:par>
                                <p:cTn id="18" presetID="6" presetClass="entr" presetSubtype="16"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ircle(in)">
                                      <p:cBhvr>
                                        <p:cTn id="2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476672"/>
            <a:ext cx="6929968" cy="1584507"/>
          </a:xfrm>
        </p:spPr>
        <p:txBody>
          <a:bodyPr>
            <a:normAutofit/>
          </a:bodyPr>
          <a:lstStyle/>
          <a:p>
            <a:r>
              <a:rPr lang="en-US" u="sng" spc="10" dirty="0">
                <a:solidFill>
                  <a:schemeClr val="accent2">
                    <a:lumMod val="75000"/>
                  </a:schemeClr>
                </a:solidFill>
                <a:latin typeface="Times New Roman" panose="02020603050405020304" pitchFamily="18" charset="0"/>
                <a:cs typeface="Times New Roman" panose="02020603050405020304" pitchFamily="18" charset="0"/>
              </a:rPr>
              <a:t>O</a:t>
            </a:r>
            <a:r>
              <a:rPr lang="en-US" u="sng" spc="25" dirty="0">
                <a:solidFill>
                  <a:schemeClr val="accent2">
                    <a:lumMod val="75000"/>
                  </a:schemeClr>
                </a:solidFill>
                <a:latin typeface="Times New Roman" panose="02020603050405020304" pitchFamily="18" charset="0"/>
                <a:cs typeface="Times New Roman" panose="02020603050405020304" pitchFamily="18" charset="0"/>
              </a:rPr>
              <a:t>U</a:t>
            </a:r>
            <a:r>
              <a:rPr lang="en-US" u="sng" dirty="0">
                <a:solidFill>
                  <a:schemeClr val="accent2">
                    <a:lumMod val="75000"/>
                  </a:schemeClr>
                </a:solidFill>
                <a:latin typeface="Times New Roman" panose="02020603050405020304" pitchFamily="18" charset="0"/>
                <a:cs typeface="Times New Roman" panose="02020603050405020304" pitchFamily="18" charset="0"/>
              </a:rPr>
              <a:t>R</a:t>
            </a:r>
            <a:r>
              <a:rPr lang="en-US" u="sng" spc="5" dirty="0">
                <a:solidFill>
                  <a:schemeClr val="accent2">
                    <a:lumMod val="75000"/>
                  </a:schemeClr>
                </a:solidFill>
                <a:latin typeface="Times New Roman" panose="02020603050405020304" pitchFamily="18" charset="0"/>
                <a:cs typeface="Times New Roman" panose="02020603050405020304" pitchFamily="18" charset="0"/>
              </a:rPr>
              <a:t> </a:t>
            </a:r>
            <a:r>
              <a:rPr lang="en-US" u="sng" spc="25" dirty="0">
                <a:solidFill>
                  <a:schemeClr val="accent2">
                    <a:lumMod val="75000"/>
                  </a:schemeClr>
                </a:solidFill>
                <a:latin typeface="Times New Roman" panose="02020603050405020304" pitchFamily="18" charset="0"/>
                <a:cs typeface="Times New Roman" panose="02020603050405020304" pitchFamily="18" charset="0"/>
              </a:rPr>
              <a:t>S</a:t>
            </a:r>
            <a:r>
              <a:rPr lang="en-US" u="sng" spc="10" dirty="0">
                <a:solidFill>
                  <a:schemeClr val="accent2">
                    <a:lumMod val="75000"/>
                  </a:schemeClr>
                </a:solidFill>
                <a:latin typeface="Times New Roman" panose="02020603050405020304" pitchFamily="18" charset="0"/>
                <a:cs typeface="Times New Roman" panose="02020603050405020304" pitchFamily="18" charset="0"/>
              </a:rPr>
              <a:t>O</a:t>
            </a:r>
            <a:r>
              <a:rPr lang="en-US" u="sng" spc="25" dirty="0">
                <a:solidFill>
                  <a:schemeClr val="accent2">
                    <a:lumMod val="75000"/>
                  </a:schemeClr>
                </a:solidFill>
                <a:latin typeface="Times New Roman" panose="02020603050405020304" pitchFamily="18" charset="0"/>
                <a:cs typeface="Times New Roman" panose="02020603050405020304" pitchFamily="18" charset="0"/>
              </a:rPr>
              <a:t>LU</a:t>
            </a:r>
            <a:r>
              <a:rPr lang="en-US" u="sng" spc="-35" dirty="0">
                <a:solidFill>
                  <a:schemeClr val="accent2">
                    <a:lumMod val="75000"/>
                  </a:schemeClr>
                </a:solidFill>
                <a:latin typeface="Times New Roman" panose="02020603050405020304" pitchFamily="18" charset="0"/>
                <a:cs typeface="Times New Roman" panose="02020603050405020304" pitchFamily="18" charset="0"/>
              </a:rPr>
              <a:t>T</a:t>
            </a:r>
            <a:r>
              <a:rPr lang="en-US" u="sng" spc="-30" dirty="0">
                <a:solidFill>
                  <a:schemeClr val="accent2">
                    <a:lumMod val="75000"/>
                  </a:schemeClr>
                </a:solidFill>
                <a:latin typeface="Times New Roman" panose="02020603050405020304" pitchFamily="18" charset="0"/>
                <a:cs typeface="Times New Roman" panose="02020603050405020304" pitchFamily="18" charset="0"/>
              </a:rPr>
              <a:t>I</a:t>
            </a:r>
            <a:r>
              <a:rPr lang="en-US" u="sng" spc="10" dirty="0">
                <a:solidFill>
                  <a:schemeClr val="accent2">
                    <a:lumMod val="75000"/>
                  </a:schemeClr>
                </a:solidFill>
                <a:latin typeface="Times New Roman" panose="02020603050405020304" pitchFamily="18" charset="0"/>
                <a:cs typeface="Times New Roman" panose="02020603050405020304" pitchFamily="18" charset="0"/>
              </a:rPr>
              <a:t>O</a:t>
            </a:r>
            <a:r>
              <a:rPr lang="en-US" u="sng" dirty="0">
                <a:solidFill>
                  <a:schemeClr val="accent2">
                    <a:lumMod val="75000"/>
                  </a:schemeClr>
                </a:solidFill>
                <a:latin typeface="Times New Roman" panose="02020603050405020304" pitchFamily="18" charset="0"/>
                <a:cs typeface="Times New Roman" panose="02020603050405020304" pitchFamily="18" charset="0"/>
              </a:rPr>
              <a:t>N</a:t>
            </a:r>
            <a:r>
              <a:rPr lang="en-US" u="sng" spc="-345" dirty="0">
                <a:solidFill>
                  <a:schemeClr val="accent2">
                    <a:lumMod val="75000"/>
                  </a:schemeClr>
                </a:solidFill>
                <a:latin typeface="Times New Roman" panose="02020603050405020304" pitchFamily="18" charset="0"/>
                <a:cs typeface="Times New Roman" panose="02020603050405020304" pitchFamily="18" charset="0"/>
              </a:rPr>
              <a:t> </a:t>
            </a:r>
            <a:r>
              <a:rPr lang="en-US" u="sng" spc="-35" dirty="0">
                <a:solidFill>
                  <a:schemeClr val="accent2">
                    <a:lumMod val="75000"/>
                  </a:schemeClr>
                </a:solidFill>
                <a:latin typeface="Times New Roman" panose="02020603050405020304" pitchFamily="18" charset="0"/>
                <a:cs typeface="Times New Roman" panose="02020603050405020304" pitchFamily="18" charset="0"/>
              </a:rPr>
              <a:t>A</a:t>
            </a:r>
            <a:r>
              <a:rPr lang="en-US" u="sng" spc="-5" dirty="0">
                <a:solidFill>
                  <a:schemeClr val="accent2">
                    <a:lumMod val="75000"/>
                  </a:schemeClr>
                </a:solidFill>
                <a:latin typeface="Times New Roman" panose="02020603050405020304" pitchFamily="18" charset="0"/>
                <a:cs typeface="Times New Roman" panose="02020603050405020304" pitchFamily="18" charset="0"/>
              </a:rPr>
              <a:t>N</a:t>
            </a:r>
            <a:r>
              <a:rPr lang="en-US" u="sng" dirty="0">
                <a:solidFill>
                  <a:schemeClr val="accent2">
                    <a:lumMod val="75000"/>
                  </a:schemeClr>
                </a:solidFill>
                <a:latin typeface="Times New Roman" panose="02020603050405020304" pitchFamily="18" charset="0"/>
                <a:cs typeface="Times New Roman" panose="02020603050405020304" pitchFamily="18" charset="0"/>
              </a:rPr>
              <a:t>D</a:t>
            </a:r>
            <a:r>
              <a:rPr lang="en-US" u="sng" spc="35" dirty="0">
                <a:solidFill>
                  <a:schemeClr val="accent2">
                    <a:lumMod val="75000"/>
                  </a:schemeClr>
                </a:solidFill>
                <a:latin typeface="Times New Roman" panose="02020603050405020304" pitchFamily="18" charset="0"/>
                <a:cs typeface="Times New Roman" panose="02020603050405020304" pitchFamily="18" charset="0"/>
              </a:rPr>
              <a:t> </a:t>
            </a:r>
            <a:r>
              <a:rPr lang="en-US" u="sng" spc="-30" dirty="0">
                <a:solidFill>
                  <a:schemeClr val="accent2">
                    <a:lumMod val="75000"/>
                  </a:schemeClr>
                </a:solidFill>
                <a:latin typeface="Times New Roman" panose="02020603050405020304" pitchFamily="18" charset="0"/>
                <a:cs typeface="Times New Roman" panose="02020603050405020304" pitchFamily="18" charset="0"/>
              </a:rPr>
              <a:t>I</a:t>
            </a:r>
            <a:r>
              <a:rPr lang="en-US" u="sng" spc="-35" dirty="0">
                <a:solidFill>
                  <a:schemeClr val="accent2">
                    <a:lumMod val="75000"/>
                  </a:schemeClr>
                </a:solidFill>
                <a:latin typeface="Times New Roman" panose="02020603050405020304" pitchFamily="18" charset="0"/>
                <a:cs typeface="Times New Roman" panose="02020603050405020304" pitchFamily="18" charset="0"/>
              </a:rPr>
              <a:t>T</a:t>
            </a:r>
            <a:r>
              <a:rPr lang="en-US" u="sng" dirty="0">
                <a:solidFill>
                  <a:schemeClr val="accent2">
                    <a:lumMod val="75000"/>
                  </a:schemeClr>
                </a:solidFill>
                <a:latin typeface="Times New Roman" panose="02020603050405020304" pitchFamily="18" charset="0"/>
                <a:cs typeface="Times New Roman" panose="02020603050405020304" pitchFamily="18" charset="0"/>
              </a:rPr>
              <a:t>S</a:t>
            </a:r>
            <a:r>
              <a:rPr lang="en-US" u="sng" spc="60" dirty="0">
                <a:solidFill>
                  <a:schemeClr val="accent2">
                    <a:lumMod val="75000"/>
                  </a:schemeClr>
                </a:solidFill>
                <a:latin typeface="Times New Roman" panose="02020603050405020304" pitchFamily="18" charset="0"/>
                <a:cs typeface="Times New Roman" panose="02020603050405020304" pitchFamily="18" charset="0"/>
              </a:rPr>
              <a:t> </a:t>
            </a:r>
            <a:r>
              <a:rPr lang="en-US" u="sng" spc="-295" dirty="0">
                <a:solidFill>
                  <a:schemeClr val="accent2">
                    <a:lumMod val="75000"/>
                  </a:schemeClr>
                </a:solidFill>
                <a:latin typeface="Times New Roman" panose="02020603050405020304" pitchFamily="18" charset="0"/>
                <a:cs typeface="Times New Roman" panose="02020603050405020304" pitchFamily="18" charset="0"/>
              </a:rPr>
              <a:t>V</a:t>
            </a:r>
            <a:r>
              <a:rPr lang="en-US" u="sng" spc="-35" dirty="0">
                <a:solidFill>
                  <a:schemeClr val="accent2">
                    <a:lumMod val="75000"/>
                  </a:schemeClr>
                </a:solidFill>
                <a:latin typeface="Times New Roman" panose="02020603050405020304" pitchFamily="18" charset="0"/>
                <a:cs typeface="Times New Roman" panose="02020603050405020304" pitchFamily="18" charset="0"/>
              </a:rPr>
              <a:t>A</a:t>
            </a:r>
            <a:r>
              <a:rPr lang="en-US" u="sng" spc="25" dirty="0">
                <a:solidFill>
                  <a:schemeClr val="accent2">
                    <a:lumMod val="75000"/>
                  </a:schemeClr>
                </a:solidFill>
                <a:latin typeface="Times New Roman" panose="02020603050405020304" pitchFamily="18" charset="0"/>
                <a:cs typeface="Times New Roman" panose="02020603050405020304" pitchFamily="18" charset="0"/>
              </a:rPr>
              <a:t>LU</a:t>
            </a:r>
            <a:r>
              <a:rPr lang="en-US" u="sng" dirty="0">
                <a:solidFill>
                  <a:schemeClr val="accent2">
                    <a:lumMod val="75000"/>
                  </a:schemeClr>
                </a:solidFill>
                <a:latin typeface="Times New Roman" panose="02020603050405020304" pitchFamily="18" charset="0"/>
                <a:cs typeface="Times New Roman" panose="02020603050405020304" pitchFamily="18" charset="0"/>
              </a:rPr>
              <a:t>E</a:t>
            </a:r>
            <a:r>
              <a:rPr lang="en-US" u="sng" spc="-65" dirty="0">
                <a:solidFill>
                  <a:schemeClr val="accent2">
                    <a:lumMod val="75000"/>
                  </a:schemeClr>
                </a:solidFill>
                <a:latin typeface="Times New Roman" panose="02020603050405020304" pitchFamily="18" charset="0"/>
                <a:cs typeface="Times New Roman" panose="02020603050405020304" pitchFamily="18" charset="0"/>
              </a:rPr>
              <a:t> </a:t>
            </a:r>
            <a:r>
              <a:rPr lang="en-US" u="sng" spc="-15" dirty="0">
                <a:solidFill>
                  <a:schemeClr val="accent2">
                    <a:lumMod val="75000"/>
                  </a:schemeClr>
                </a:solidFill>
                <a:latin typeface="Times New Roman" panose="02020603050405020304" pitchFamily="18" charset="0"/>
                <a:cs typeface="Times New Roman" panose="02020603050405020304" pitchFamily="18" charset="0"/>
              </a:rPr>
              <a:t>P</a:t>
            </a:r>
            <a:r>
              <a:rPr lang="en-US" u="sng" spc="-30" dirty="0">
                <a:solidFill>
                  <a:schemeClr val="accent2">
                    <a:lumMod val="75000"/>
                  </a:schemeClr>
                </a:solidFill>
                <a:latin typeface="Times New Roman" panose="02020603050405020304" pitchFamily="18" charset="0"/>
                <a:cs typeface="Times New Roman" panose="02020603050405020304" pitchFamily="18" charset="0"/>
              </a:rPr>
              <a:t>R</a:t>
            </a:r>
            <a:r>
              <a:rPr lang="en-US" u="sng" spc="10" dirty="0">
                <a:solidFill>
                  <a:schemeClr val="accent2">
                    <a:lumMod val="75000"/>
                  </a:schemeClr>
                </a:solidFill>
                <a:latin typeface="Times New Roman" panose="02020603050405020304" pitchFamily="18" charset="0"/>
                <a:cs typeface="Times New Roman" panose="02020603050405020304" pitchFamily="18" charset="0"/>
              </a:rPr>
              <a:t>O</a:t>
            </a:r>
            <a:r>
              <a:rPr lang="en-US" u="sng" spc="-15" dirty="0">
                <a:solidFill>
                  <a:schemeClr val="accent2">
                    <a:lumMod val="75000"/>
                  </a:schemeClr>
                </a:solidFill>
                <a:latin typeface="Times New Roman" panose="02020603050405020304" pitchFamily="18" charset="0"/>
                <a:cs typeface="Times New Roman" panose="02020603050405020304" pitchFamily="18" charset="0"/>
              </a:rPr>
              <a:t>P</a:t>
            </a:r>
            <a:r>
              <a:rPr lang="en-US" u="sng" spc="10" dirty="0">
                <a:solidFill>
                  <a:schemeClr val="accent2">
                    <a:lumMod val="75000"/>
                  </a:schemeClr>
                </a:solidFill>
                <a:latin typeface="Times New Roman" panose="02020603050405020304" pitchFamily="18" charset="0"/>
                <a:cs typeface="Times New Roman" panose="02020603050405020304" pitchFamily="18" charset="0"/>
              </a:rPr>
              <a:t>O</a:t>
            </a:r>
            <a:r>
              <a:rPr lang="en-US" u="sng" spc="25" dirty="0">
                <a:solidFill>
                  <a:schemeClr val="accent2">
                    <a:lumMod val="75000"/>
                  </a:schemeClr>
                </a:solidFill>
                <a:latin typeface="Times New Roman" panose="02020603050405020304" pitchFamily="18" charset="0"/>
                <a:cs typeface="Times New Roman" panose="02020603050405020304" pitchFamily="18" charset="0"/>
              </a:rPr>
              <a:t>S</a:t>
            </a:r>
            <a:r>
              <a:rPr lang="en-US" u="sng" spc="-30" dirty="0">
                <a:solidFill>
                  <a:schemeClr val="accent2">
                    <a:lumMod val="75000"/>
                  </a:schemeClr>
                </a:solidFill>
                <a:latin typeface="Times New Roman" panose="02020603050405020304" pitchFamily="18" charset="0"/>
                <a:cs typeface="Times New Roman" panose="02020603050405020304" pitchFamily="18" charset="0"/>
              </a:rPr>
              <a:t>I</a:t>
            </a:r>
            <a:r>
              <a:rPr lang="en-US" u="sng" spc="-35" dirty="0">
                <a:solidFill>
                  <a:schemeClr val="accent2">
                    <a:lumMod val="75000"/>
                  </a:schemeClr>
                </a:solidFill>
                <a:latin typeface="Times New Roman" panose="02020603050405020304" pitchFamily="18" charset="0"/>
                <a:cs typeface="Times New Roman" panose="02020603050405020304" pitchFamily="18" charset="0"/>
              </a:rPr>
              <a:t>T</a:t>
            </a:r>
            <a:r>
              <a:rPr lang="en-US" u="sng" spc="-30" dirty="0">
                <a:solidFill>
                  <a:schemeClr val="accent2">
                    <a:lumMod val="75000"/>
                  </a:schemeClr>
                </a:solidFill>
                <a:latin typeface="Times New Roman" panose="02020603050405020304" pitchFamily="18" charset="0"/>
                <a:cs typeface="Times New Roman" panose="02020603050405020304" pitchFamily="18" charset="0"/>
              </a:rPr>
              <a:t>I</a:t>
            </a:r>
            <a:r>
              <a:rPr lang="en-US" u="sng" spc="10" dirty="0">
                <a:solidFill>
                  <a:schemeClr val="accent2">
                    <a:lumMod val="75000"/>
                  </a:schemeClr>
                </a:solidFill>
                <a:latin typeface="Times New Roman" panose="02020603050405020304" pitchFamily="18" charset="0"/>
                <a:cs typeface="Times New Roman" panose="02020603050405020304" pitchFamily="18" charset="0"/>
              </a:rPr>
              <a:t>O</a:t>
            </a:r>
            <a:r>
              <a:rPr lang="en-US" u="sng" dirty="0">
                <a:solidFill>
                  <a:schemeClr val="accent2">
                    <a:lumMod val="75000"/>
                  </a:schemeClr>
                </a:solidFill>
                <a:latin typeface="Times New Roman" panose="02020603050405020304" pitchFamily="18" charset="0"/>
                <a:cs typeface="Times New Roman" panose="02020603050405020304" pitchFamily="18" charset="0"/>
              </a:rPr>
              <a:t>N</a:t>
            </a:r>
            <a:endParaRPr lang="en-IN" u="sng"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323528" y="2852936"/>
            <a:ext cx="8503920" cy="4572000"/>
          </a:xfrm>
        </p:spPr>
        <p:txBody>
          <a:bodyPr/>
          <a:lstStyle/>
          <a:p>
            <a:pPr marL="342900" indent="-342900" algn="ctr">
              <a:buFont typeface="Wingdings" panose="05000000000000000000" pitchFamily="2" charset="2"/>
              <a:buChar char="v"/>
            </a:pPr>
            <a:r>
              <a:rPr lang="en-US" sz="2800" dirty="0">
                <a:solidFill>
                  <a:schemeClr val="tx2"/>
                </a:solidFill>
                <a:latin typeface="Arial Black" panose="020B0A04020102020204" pitchFamily="34" charset="0"/>
              </a:rPr>
              <a:t>CONDITIONAL FORMATTING-MISSING</a:t>
            </a:r>
          </a:p>
          <a:p>
            <a:pPr marL="342900" indent="-342900" algn="ctr">
              <a:buFont typeface="Wingdings" panose="05000000000000000000" pitchFamily="2" charset="2"/>
              <a:buChar char="v"/>
            </a:pPr>
            <a:r>
              <a:rPr lang="en-US" sz="2800" dirty="0">
                <a:solidFill>
                  <a:schemeClr val="tx2"/>
                </a:solidFill>
                <a:latin typeface="Arial Black" panose="020B0A04020102020204" pitchFamily="34" charset="0"/>
              </a:rPr>
              <a:t>FILTER-REMOVE</a:t>
            </a:r>
          </a:p>
          <a:p>
            <a:pPr marL="342900" indent="-342900" algn="ctr">
              <a:buFont typeface="Wingdings" panose="05000000000000000000" pitchFamily="2" charset="2"/>
              <a:buChar char="v"/>
            </a:pPr>
            <a:r>
              <a:rPr lang="en-US" sz="2800" dirty="0">
                <a:solidFill>
                  <a:schemeClr val="tx2"/>
                </a:solidFill>
                <a:latin typeface="Arial Black" panose="020B0A04020102020204" pitchFamily="34" charset="0"/>
              </a:rPr>
              <a:t>FORMULA-PERFORMANCE</a:t>
            </a:r>
          </a:p>
          <a:p>
            <a:pPr marL="342900" indent="-342900" algn="ctr">
              <a:buFont typeface="Wingdings" panose="05000000000000000000" pitchFamily="2" charset="2"/>
              <a:buChar char="v"/>
            </a:pPr>
            <a:r>
              <a:rPr lang="en-US" sz="2800" dirty="0">
                <a:solidFill>
                  <a:schemeClr val="tx2"/>
                </a:solidFill>
                <a:latin typeface="Arial Black" panose="020B0A04020102020204" pitchFamily="34" charset="0"/>
              </a:rPr>
              <a:t>PIVOT-SUMMARY</a:t>
            </a:r>
          </a:p>
          <a:p>
            <a:pPr marL="342900" indent="-342900" algn="ctr">
              <a:buFont typeface="Wingdings" panose="05000000000000000000" pitchFamily="2" charset="2"/>
              <a:buChar char="v"/>
            </a:pPr>
            <a:r>
              <a:rPr lang="en-US" sz="2800" dirty="0">
                <a:solidFill>
                  <a:schemeClr val="tx2"/>
                </a:solidFill>
                <a:latin typeface="Arial Black" panose="020B0A04020102020204" pitchFamily="34" charset="0"/>
              </a:rPr>
              <a:t>GRAPH-DATA VISUALIZTION</a:t>
            </a:r>
          </a:p>
          <a:p>
            <a:pPr marL="342900" indent="-342900" algn="ctr">
              <a:buFont typeface="Wingdings" panose="05000000000000000000" pitchFamily="2" charset="2"/>
              <a:buChar char="v"/>
            </a:pPr>
            <a:endParaRPr lang="en-IN" sz="2800" dirty="0"/>
          </a:p>
          <a:p>
            <a:endParaRPr lang="en-IN" dirty="0"/>
          </a:p>
        </p:txBody>
      </p:sp>
    </p:spTree>
    <p:extLst>
      <p:ext uri="{BB962C8B-B14F-4D97-AF65-F5344CB8AC3E}">
        <p14:creationId xmlns:p14="http://schemas.microsoft.com/office/powerpoint/2010/main" val="2237891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fractur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45"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750"/>
                                        <p:tgtEl>
                                          <p:spTgt spid="7">
                                            <p:txEl>
                                              <p:pRg st="0" end="0"/>
                                            </p:txEl>
                                          </p:spTgt>
                                        </p:tgtEl>
                                      </p:cBhvr>
                                    </p:animEffect>
                                    <p:anim calcmode="lin" valueType="num">
                                      <p:cBhvr>
                                        <p:cTn id="14" dur="75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15" dur="750" fill="hold"/>
                                        <p:tgtEl>
                                          <p:spTgt spid="7">
                                            <p:txEl>
                                              <p:pRg st="0" end="0"/>
                                            </p:txEl>
                                          </p:spTgt>
                                        </p:tgtEl>
                                        <p:attrNameLst>
                                          <p:attrName>ppt_h</p:attrName>
                                        </p:attrNameLst>
                                      </p:cBhvr>
                                      <p:tavLst>
                                        <p:tav tm="0">
                                          <p:val>
                                            <p:strVal val="#ppt_h"/>
                                          </p:val>
                                        </p:tav>
                                        <p:tav tm="100000">
                                          <p:val>
                                            <p:strVal val="#ppt_h"/>
                                          </p:val>
                                        </p:tav>
                                      </p:tavLst>
                                    </p:anim>
                                  </p:childTnLst>
                                </p:cTn>
                              </p:par>
                            </p:childTnLst>
                          </p:cTn>
                        </p:par>
                        <p:par>
                          <p:cTn id="16" fill="hold">
                            <p:stCondLst>
                              <p:cond delay="1750"/>
                            </p:stCondLst>
                            <p:childTnLst>
                              <p:par>
                                <p:cTn id="17" presetID="45" presetClass="entr" presetSubtype="0" fill="hold" grpId="0"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750"/>
                                        <p:tgtEl>
                                          <p:spTgt spid="7">
                                            <p:txEl>
                                              <p:pRg st="1" end="1"/>
                                            </p:txEl>
                                          </p:spTgt>
                                        </p:tgtEl>
                                      </p:cBhvr>
                                    </p:animEffect>
                                    <p:anim calcmode="lin" valueType="num">
                                      <p:cBhvr>
                                        <p:cTn id="20" dur="750" fill="hold"/>
                                        <p:tgtEl>
                                          <p:spTgt spid="7">
                                            <p:txEl>
                                              <p:pRg st="1" end="1"/>
                                            </p:txEl>
                                          </p:spTgt>
                                        </p:tgtEl>
                                        <p:attrNameLst>
                                          <p:attrName>ppt_w</p:attrName>
                                        </p:attrNameLst>
                                      </p:cBhvr>
                                      <p:tavLst>
                                        <p:tav tm="0" fmla="#ppt_w*sin(2.5*pi*$)">
                                          <p:val>
                                            <p:fltVal val="0"/>
                                          </p:val>
                                        </p:tav>
                                        <p:tav tm="100000">
                                          <p:val>
                                            <p:fltVal val="1"/>
                                          </p:val>
                                        </p:tav>
                                      </p:tavLst>
                                    </p:anim>
                                    <p:anim calcmode="lin" valueType="num">
                                      <p:cBhvr>
                                        <p:cTn id="21" dur="750" fill="hold"/>
                                        <p:tgtEl>
                                          <p:spTgt spid="7">
                                            <p:txEl>
                                              <p:pRg st="1" end="1"/>
                                            </p:txEl>
                                          </p:spTgt>
                                        </p:tgtEl>
                                        <p:attrNameLst>
                                          <p:attrName>ppt_h</p:attrName>
                                        </p:attrNameLst>
                                      </p:cBhvr>
                                      <p:tavLst>
                                        <p:tav tm="0">
                                          <p:val>
                                            <p:strVal val="#ppt_h"/>
                                          </p:val>
                                        </p:tav>
                                        <p:tav tm="100000">
                                          <p:val>
                                            <p:strVal val="#ppt_h"/>
                                          </p:val>
                                        </p:tav>
                                      </p:tavLst>
                                    </p:anim>
                                  </p:childTnLst>
                                </p:cTn>
                              </p:par>
                            </p:childTnLst>
                          </p:cTn>
                        </p:par>
                        <p:par>
                          <p:cTn id="22" fill="hold">
                            <p:stCondLst>
                              <p:cond delay="2500"/>
                            </p:stCondLst>
                            <p:childTnLst>
                              <p:par>
                                <p:cTn id="23" presetID="45" presetClass="entr" presetSubtype="0" fill="hold" grpId="0" nodeType="after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750"/>
                                        <p:tgtEl>
                                          <p:spTgt spid="7">
                                            <p:txEl>
                                              <p:pRg st="2" end="2"/>
                                            </p:txEl>
                                          </p:spTgt>
                                        </p:tgtEl>
                                      </p:cBhvr>
                                    </p:animEffect>
                                    <p:anim calcmode="lin" valueType="num">
                                      <p:cBhvr>
                                        <p:cTn id="26" dur="750" fill="hold"/>
                                        <p:tgtEl>
                                          <p:spTgt spid="7">
                                            <p:txEl>
                                              <p:pRg st="2" end="2"/>
                                            </p:txEl>
                                          </p:spTgt>
                                        </p:tgtEl>
                                        <p:attrNameLst>
                                          <p:attrName>ppt_w</p:attrName>
                                        </p:attrNameLst>
                                      </p:cBhvr>
                                      <p:tavLst>
                                        <p:tav tm="0" fmla="#ppt_w*sin(2.5*pi*$)">
                                          <p:val>
                                            <p:fltVal val="0"/>
                                          </p:val>
                                        </p:tav>
                                        <p:tav tm="100000">
                                          <p:val>
                                            <p:fltVal val="1"/>
                                          </p:val>
                                        </p:tav>
                                      </p:tavLst>
                                    </p:anim>
                                    <p:anim calcmode="lin" valueType="num">
                                      <p:cBhvr>
                                        <p:cTn id="27" dur="750" fill="hold"/>
                                        <p:tgtEl>
                                          <p:spTgt spid="7">
                                            <p:txEl>
                                              <p:pRg st="2" end="2"/>
                                            </p:txEl>
                                          </p:spTgt>
                                        </p:tgtEl>
                                        <p:attrNameLst>
                                          <p:attrName>ppt_h</p:attrName>
                                        </p:attrNameLst>
                                      </p:cBhvr>
                                      <p:tavLst>
                                        <p:tav tm="0">
                                          <p:val>
                                            <p:strVal val="#ppt_h"/>
                                          </p:val>
                                        </p:tav>
                                        <p:tav tm="100000">
                                          <p:val>
                                            <p:strVal val="#ppt_h"/>
                                          </p:val>
                                        </p:tav>
                                      </p:tavLst>
                                    </p:anim>
                                  </p:childTnLst>
                                </p:cTn>
                              </p:par>
                            </p:childTnLst>
                          </p:cTn>
                        </p:par>
                        <p:par>
                          <p:cTn id="28" fill="hold">
                            <p:stCondLst>
                              <p:cond delay="3250"/>
                            </p:stCondLst>
                            <p:childTnLst>
                              <p:par>
                                <p:cTn id="29" presetID="45" presetClass="entr" presetSubtype="0" fill="hold" grpId="0" nodeType="after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750"/>
                                        <p:tgtEl>
                                          <p:spTgt spid="7">
                                            <p:txEl>
                                              <p:pRg st="3" end="3"/>
                                            </p:txEl>
                                          </p:spTgt>
                                        </p:tgtEl>
                                      </p:cBhvr>
                                    </p:animEffect>
                                    <p:anim calcmode="lin" valueType="num">
                                      <p:cBhvr>
                                        <p:cTn id="32" dur="750" fill="hold"/>
                                        <p:tgtEl>
                                          <p:spTgt spid="7">
                                            <p:txEl>
                                              <p:pRg st="3" end="3"/>
                                            </p:txEl>
                                          </p:spTgt>
                                        </p:tgtEl>
                                        <p:attrNameLst>
                                          <p:attrName>ppt_w</p:attrName>
                                        </p:attrNameLst>
                                      </p:cBhvr>
                                      <p:tavLst>
                                        <p:tav tm="0" fmla="#ppt_w*sin(2.5*pi*$)">
                                          <p:val>
                                            <p:fltVal val="0"/>
                                          </p:val>
                                        </p:tav>
                                        <p:tav tm="100000">
                                          <p:val>
                                            <p:fltVal val="1"/>
                                          </p:val>
                                        </p:tav>
                                      </p:tavLst>
                                    </p:anim>
                                    <p:anim calcmode="lin" valueType="num">
                                      <p:cBhvr>
                                        <p:cTn id="33" dur="750" fill="hold"/>
                                        <p:tgtEl>
                                          <p:spTgt spid="7">
                                            <p:txEl>
                                              <p:pRg st="3" end="3"/>
                                            </p:txEl>
                                          </p:spTgt>
                                        </p:tgtEl>
                                        <p:attrNameLst>
                                          <p:attrName>ppt_h</p:attrName>
                                        </p:attrNameLst>
                                      </p:cBhvr>
                                      <p:tavLst>
                                        <p:tav tm="0">
                                          <p:val>
                                            <p:strVal val="#ppt_h"/>
                                          </p:val>
                                        </p:tav>
                                        <p:tav tm="100000">
                                          <p:val>
                                            <p:strVal val="#ppt_h"/>
                                          </p:val>
                                        </p:tav>
                                      </p:tavLst>
                                    </p:anim>
                                  </p:childTnLst>
                                </p:cTn>
                              </p:par>
                            </p:childTnLst>
                          </p:cTn>
                        </p:par>
                        <p:par>
                          <p:cTn id="34" fill="hold">
                            <p:stCondLst>
                              <p:cond delay="4000"/>
                            </p:stCondLst>
                            <p:childTnLst>
                              <p:par>
                                <p:cTn id="35" presetID="45" presetClass="entr" presetSubtype="0" fill="hold" grpId="0" nodeType="after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fade">
                                      <p:cBhvr>
                                        <p:cTn id="37" dur="750"/>
                                        <p:tgtEl>
                                          <p:spTgt spid="7">
                                            <p:txEl>
                                              <p:pRg st="4" end="4"/>
                                            </p:txEl>
                                          </p:spTgt>
                                        </p:tgtEl>
                                      </p:cBhvr>
                                    </p:animEffect>
                                    <p:anim calcmode="lin" valueType="num">
                                      <p:cBhvr>
                                        <p:cTn id="38" dur="750" fill="hold"/>
                                        <p:tgtEl>
                                          <p:spTgt spid="7">
                                            <p:txEl>
                                              <p:pRg st="4" end="4"/>
                                            </p:txEl>
                                          </p:spTgt>
                                        </p:tgtEl>
                                        <p:attrNameLst>
                                          <p:attrName>ppt_w</p:attrName>
                                        </p:attrNameLst>
                                      </p:cBhvr>
                                      <p:tavLst>
                                        <p:tav tm="0" fmla="#ppt_w*sin(2.5*pi*$)">
                                          <p:val>
                                            <p:fltVal val="0"/>
                                          </p:val>
                                        </p:tav>
                                        <p:tav tm="100000">
                                          <p:val>
                                            <p:fltVal val="1"/>
                                          </p:val>
                                        </p:tav>
                                      </p:tavLst>
                                    </p:anim>
                                    <p:anim calcmode="lin" valueType="num">
                                      <p:cBhvr>
                                        <p:cTn id="39" dur="750" fill="hold"/>
                                        <p:tgtEl>
                                          <p:spTgt spid="7">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332656"/>
            <a:ext cx="7290008" cy="1728523"/>
          </a:xfrm>
        </p:spPr>
        <p:txBody>
          <a:bodyPr>
            <a:normAutofit/>
          </a:bodyPr>
          <a:lstStyle/>
          <a:p>
            <a:r>
              <a:rPr lang="en-IN" u="sng" dirty="0">
                <a:solidFill>
                  <a:schemeClr val="accent2">
                    <a:lumMod val="75000"/>
                  </a:schemeClr>
                </a:solidFill>
                <a:latin typeface="Times New Roman" panose="02020603050405020304" pitchFamily="18" charset="0"/>
                <a:cs typeface="Times New Roman" panose="02020603050405020304" pitchFamily="18" charset="0"/>
              </a:rPr>
              <a:t>Dataset Description</a:t>
            </a:r>
          </a:p>
        </p:txBody>
      </p:sp>
      <p:sp>
        <p:nvSpPr>
          <p:cNvPr id="3" name="Content Placeholder 2"/>
          <p:cNvSpPr>
            <a:spLocks noGrp="1"/>
          </p:cNvSpPr>
          <p:nvPr>
            <p:ph idx="1"/>
          </p:nvPr>
        </p:nvSpPr>
        <p:spPr>
          <a:xfrm>
            <a:off x="251520" y="2286000"/>
            <a:ext cx="8503920" cy="4572000"/>
          </a:xfrm>
        </p:spPr>
        <p:txBody>
          <a:bodyPr/>
          <a:lstStyle/>
          <a:p>
            <a:pPr algn="ctr"/>
            <a:r>
              <a:rPr lang="en-US" sz="2400" dirty="0">
                <a:solidFill>
                  <a:schemeClr val="tx2"/>
                </a:solidFill>
                <a:latin typeface="Arial Black" panose="020B0A04020102020204" pitchFamily="34" charset="0"/>
              </a:rPr>
              <a:t>EMPLOYEE=-KAGGLE</a:t>
            </a:r>
          </a:p>
          <a:p>
            <a:pPr algn="ctr"/>
            <a:r>
              <a:rPr lang="en-US" sz="2400" dirty="0">
                <a:solidFill>
                  <a:schemeClr val="tx2"/>
                </a:solidFill>
                <a:latin typeface="Arial Black" panose="020B0A04020102020204" pitchFamily="34" charset="0"/>
              </a:rPr>
              <a:t>26-FEATURES</a:t>
            </a:r>
          </a:p>
          <a:p>
            <a:pPr algn="ctr"/>
            <a:r>
              <a:rPr lang="en-US" sz="2400" dirty="0">
                <a:solidFill>
                  <a:schemeClr val="tx2"/>
                </a:solidFill>
                <a:latin typeface="Arial Black" panose="020B0A04020102020204" pitchFamily="34" charset="0"/>
              </a:rPr>
              <a:t>9 FEATURES</a:t>
            </a:r>
          </a:p>
          <a:p>
            <a:pPr algn="ctr"/>
            <a:r>
              <a:rPr lang="en-US" sz="2400" dirty="0">
                <a:solidFill>
                  <a:schemeClr val="tx2"/>
                </a:solidFill>
                <a:latin typeface="Arial Black" panose="020B0A04020102020204" pitchFamily="34" charset="0"/>
              </a:rPr>
              <a:t>EMP TYPE</a:t>
            </a:r>
          </a:p>
          <a:p>
            <a:pPr algn="ctr"/>
            <a:r>
              <a:rPr lang="en-US" sz="2400" dirty="0">
                <a:solidFill>
                  <a:schemeClr val="tx2"/>
                </a:solidFill>
                <a:latin typeface="Arial Black" panose="020B0A04020102020204" pitchFamily="34" charset="0"/>
              </a:rPr>
              <a:t>PERFORMANCE LEVEL</a:t>
            </a:r>
          </a:p>
          <a:p>
            <a:pPr algn="ctr"/>
            <a:r>
              <a:rPr lang="en-US" sz="2400" dirty="0">
                <a:solidFill>
                  <a:schemeClr val="tx2"/>
                </a:solidFill>
                <a:latin typeface="Arial Black" panose="020B0A04020102020204" pitchFamily="34" charset="0"/>
              </a:rPr>
              <a:t>GENDER-MALE FEMALE</a:t>
            </a:r>
          </a:p>
          <a:p>
            <a:pPr algn="ctr"/>
            <a:r>
              <a:rPr lang="en-US" sz="2400" dirty="0">
                <a:solidFill>
                  <a:schemeClr val="tx2"/>
                </a:solidFill>
                <a:latin typeface="Arial Black" panose="020B0A04020102020204" pitchFamily="34" charset="0"/>
              </a:rPr>
              <a:t>EMPLOYEE RATING-NUM</a:t>
            </a:r>
          </a:p>
          <a:p>
            <a:endParaRPr lang="en-IN" dirty="0"/>
          </a:p>
        </p:txBody>
      </p:sp>
    </p:spTree>
    <p:extLst>
      <p:ext uri="{BB962C8B-B14F-4D97-AF65-F5344CB8AC3E}">
        <p14:creationId xmlns:p14="http://schemas.microsoft.com/office/powerpoint/2010/main" val="1030263338"/>
      </p:ext>
    </p:extLst>
  </p:cSld>
  <p:clrMapOvr>
    <a:masterClrMapping/>
  </p:clrMapOvr>
  <mc:AlternateContent xmlns:mc="http://schemas.openxmlformats.org/markup-compatibility/2006" xmlns:p14="http://schemas.microsoft.com/office/powerpoint/2010/main">
    <mc:Choice Requires="p14">
      <p:transition spd="slow" p14:dur="4000" advClick="0" advTm="2000">
        <p14:vortex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par>
                          <p:cTn id="23" fill="hold">
                            <p:stCondLst>
                              <p:cond delay="2000"/>
                            </p:stCondLst>
                            <p:childTnLst>
                              <p:par>
                                <p:cTn id="24" presetID="16" presetClass="entr" presetSubtype="21"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arn(inVertical)">
                                      <p:cBhvr>
                                        <p:cTn id="26" dur="500"/>
                                        <p:tgtEl>
                                          <p:spTgt spid="3">
                                            <p:txEl>
                                              <p:pRg st="3" end="3"/>
                                            </p:txEl>
                                          </p:spTgt>
                                        </p:tgtEl>
                                      </p:cBhvr>
                                    </p:animEffect>
                                  </p:childTnLst>
                                </p:cTn>
                              </p:par>
                            </p:childTnLst>
                          </p:cTn>
                        </p:par>
                        <p:par>
                          <p:cTn id="27" fill="hold">
                            <p:stCondLst>
                              <p:cond delay="2500"/>
                            </p:stCondLst>
                            <p:childTnLst>
                              <p:par>
                                <p:cTn id="28" presetID="16" presetClass="entr" presetSubtype="21"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childTnLst>
                          </p:cTn>
                        </p:par>
                        <p:par>
                          <p:cTn id="31" fill="hold">
                            <p:stCondLst>
                              <p:cond delay="3000"/>
                            </p:stCondLst>
                            <p:childTnLst>
                              <p:par>
                                <p:cTn id="32" presetID="16" presetClass="entr" presetSubtype="21" fill="hold" grpId="0"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arn(inVertical)">
                                      <p:cBhvr>
                                        <p:cTn id="34" dur="500"/>
                                        <p:tgtEl>
                                          <p:spTgt spid="3">
                                            <p:txEl>
                                              <p:pRg st="5" end="5"/>
                                            </p:txEl>
                                          </p:spTgt>
                                        </p:tgtEl>
                                      </p:cBhvr>
                                    </p:animEffect>
                                  </p:childTnLst>
                                </p:cTn>
                              </p:par>
                            </p:childTnLst>
                          </p:cTn>
                        </p:par>
                        <p:par>
                          <p:cTn id="35" fill="hold">
                            <p:stCondLst>
                              <p:cond delay="3500"/>
                            </p:stCondLst>
                            <p:childTnLst>
                              <p:par>
                                <p:cTn id="36" presetID="16" presetClass="entr" presetSubtype="21" fill="hold" grpId="0"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arn(inVertic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u="sng" spc="15" dirty="0">
                <a:solidFill>
                  <a:schemeClr val="accent2">
                    <a:lumMod val="75000"/>
                  </a:schemeClr>
                </a:solidFill>
                <a:latin typeface="Times New Roman" panose="02020603050405020304" pitchFamily="18" charset="0"/>
                <a:cs typeface="Times New Roman" panose="02020603050405020304" pitchFamily="18" charset="0"/>
              </a:rPr>
              <a:t>THE</a:t>
            </a:r>
            <a:r>
              <a:rPr lang="en-US" sz="4800" u="sng" spc="20" dirty="0">
                <a:solidFill>
                  <a:schemeClr val="accent2">
                    <a:lumMod val="75000"/>
                  </a:schemeClr>
                </a:solidFill>
                <a:latin typeface="Times New Roman" panose="02020603050405020304" pitchFamily="18" charset="0"/>
                <a:cs typeface="Times New Roman" panose="02020603050405020304" pitchFamily="18" charset="0"/>
              </a:rPr>
              <a:t> "</a:t>
            </a:r>
            <a:r>
              <a:rPr lang="en-US" sz="4800" u="sng" spc="10" dirty="0">
                <a:solidFill>
                  <a:schemeClr val="accent2">
                    <a:lumMod val="75000"/>
                  </a:schemeClr>
                </a:solidFill>
                <a:latin typeface="Times New Roman" panose="02020603050405020304" pitchFamily="18" charset="0"/>
                <a:cs typeface="Times New Roman" panose="02020603050405020304" pitchFamily="18" charset="0"/>
              </a:rPr>
              <a:t>WOW"</a:t>
            </a:r>
            <a:r>
              <a:rPr lang="en-US" sz="4800" u="sng" spc="85" dirty="0">
                <a:solidFill>
                  <a:schemeClr val="accent2">
                    <a:lumMod val="75000"/>
                  </a:schemeClr>
                </a:solidFill>
                <a:latin typeface="Times New Roman" panose="02020603050405020304" pitchFamily="18" charset="0"/>
                <a:cs typeface="Times New Roman" panose="02020603050405020304" pitchFamily="18" charset="0"/>
              </a:rPr>
              <a:t> </a:t>
            </a:r>
            <a:r>
              <a:rPr lang="en-US" sz="4800" u="sng" spc="10" dirty="0">
                <a:solidFill>
                  <a:schemeClr val="accent2">
                    <a:lumMod val="75000"/>
                  </a:schemeClr>
                </a:solidFill>
                <a:latin typeface="Times New Roman" panose="02020603050405020304" pitchFamily="18" charset="0"/>
                <a:cs typeface="Times New Roman" panose="02020603050405020304" pitchFamily="18" charset="0"/>
              </a:rPr>
              <a:t>IN</a:t>
            </a:r>
            <a:r>
              <a:rPr lang="en-US" sz="4800" u="sng" spc="-5" dirty="0">
                <a:solidFill>
                  <a:schemeClr val="accent2">
                    <a:lumMod val="75000"/>
                  </a:schemeClr>
                </a:solidFill>
                <a:latin typeface="Times New Roman" panose="02020603050405020304" pitchFamily="18" charset="0"/>
                <a:cs typeface="Times New Roman" panose="02020603050405020304" pitchFamily="18" charset="0"/>
              </a:rPr>
              <a:t> </a:t>
            </a:r>
            <a:r>
              <a:rPr lang="en-US" sz="4800" u="sng" spc="15" dirty="0">
                <a:solidFill>
                  <a:schemeClr val="accent2">
                    <a:lumMod val="75000"/>
                  </a:schemeClr>
                </a:solidFill>
                <a:latin typeface="Times New Roman" panose="02020603050405020304" pitchFamily="18" charset="0"/>
                <a:cs typeface="Times New Roman" panose="02020603050405020304" pitchFamily="18" charset="0"/>
              </a:rPr>
              <a:t>OUR</a:t>
            </a:r>
            <a:r>
              <a:rPr lang="en-US" sz="4800" u="sng" spc="-10" dirty="0">
                <a:solidFill>
                  <a:schemeClr val="accent2">
                    <a:lumMod val="75000"/>
                  </a:schemeClr>
                </a:solidFill>
                <a:latin typeface="Times New Roman" panose="02020603050405020304" pitchFamily="18" charset="0"/>
                <a:cs typeface="Times New Roman" panose="02020603050405020304" pitchFamily="18" charset="0"/>
              </a:rPr>
              <a:t> </a:t>
            </a:r>
            <a:r>
              <a:rPr lang="en-US" sz="4800" u="sng" spc="20" dirty="0">
                <a:solidFill>
                  <a:schemeClr val="accent2">
                    <a:lumMod val="75000"/>
                  </a:schemeClr>
                </a:solidFill>
                <a:latin typeface="Times New Roman" panose="02020603050405020304" pitchFamily="18" charset="0"/>
                <a:cs typeface="Times New Roman" panose="02020603050405020304" pitchFamily="18" charset="0"/>
              </a:rPr>
              <a:t>SOLUTION</a:t>
            </a:r>
            <a:endParaRPr lang="en-IN" sz="4800" u="sng"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2286000"/>
            <a:ext cx="8503920" cy="4572000"/>
          </a:xfrm>
        </p:spPr>
        <p:txBody>
          <a:bodyPr>
            <a:normAutofit/>
          </a:bodyPr>
          <a:lstStyle/>
          <a:p>
            <a:r>
              <a:rPr lang="en-US" sz="3200" dirty="0">
                <a:solidFill>
                  <a:schemeClr val="tx2"/>
                </a:solidFill>
                <a:latin typeface="Times New Roman" panose="02020603050405020304" pitchFamily="18" charset="0"/>
                <a:cs typeface="Times New Roman" panose="02020603050405020304" pitchFamily="18" charset="0"/>
              </a:rPr>
              <a:t>PERFORMANCE LEVEL =IFS(Z8&gt;=5"VERY HIGH",Z8&gt;=4"HIGH",Z8&gt;=3,"MED",TRUE,"LOW")</a:t>
            </a:r>
            <a:endParaRPr lang="en-IN" sz="3200" dirty="0">
              <a:solidFill>
                <a:schemeClr val="tx2"/>
              </a:solidFill>
              <a:latin typeface="Times New Roman" panose="02020603050405020304" pitchFamily="18" charset="0"/>
              <a:cs typeface="Times New Roman" panose="02020603050405020304" pitchFamily="18" charset="0"/>
            </a:endParaRPr>
          </a:p>
          <a:p>
            <a:endParaRPr lang="en-IN" sz="3200" dirty="0"/>
          </a:p>
        </p:txBody>
      </p:sp>
      <p:pic>
        <p:nvPicPr>
          <p:cNvPr id="4" name="object 6"/>
          <p:cNvPicPr/>
          <p:nvPr/>
        </p:nvPicPr>
        <p:blipFill>
          <a:blip r:embed="rId2" cstate="print"/>
          <a:stretch>
            <a:fillRect/>
          </a:stretch>
        </p:blipFill>
        <p:spPr>
          <a:xfrm>
            <a:off x="1" y="4221088"/>
            <a:ext cx="2339752" cy="2627387"/>
          </a:xfrm>
          <a:prstGeom prst="rect">
            <a:avLst/>
          </a:prstGeom>
        </p:spPr>
      </p:pic>
    </p:spTree>
    <p:extLst>
      <p:ext uri="{BB962C8B-B14F-4D97-AF65-F5344CB8AC3E}">
        <p14:creationId xmlns:p14="http://schemas.microsoft.com/office/powerpoint/2010/main" val="20549724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16" presetClass="entr" presetSubtype="2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169</TotalTime>
  <Words>299</Words>
  <Application>Microsoft Office PowerPoint</Application>
  <PresentationFormat>On-screen Show (4:3)</PresentationFormat>
  <Paragraphs>73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Bookman Old Style</vt:lpstr>
      <vt:lpstr>Rockwell</vt:lpstr>
      <vt:lpstr>Times New Roman</vt:lpstr>
      <vt:lpstr>Trebuchet MS</vt:lpstr>
      <vt:lpstr>Wingdings</vt:lpstr>
      <vt:lpstr>Damask</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welcome</dc:creator>
  <cp:lastModifiedBy>2EC283 VETRIVEL M</cp:lastModifiedBy>
  <cp:revision>11</cp:revision>
  <dcterms:created xsi:type="dcterms:W3CDTF">2024-09-19T14:50:51Z</dcterms:created>
  <dcterms:modified xsi:type="dcterms:W3CDTF">2024-09-20T01:59:43Z</dcterms:modified>
</cp:coreProperties>
</file>