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9"/>
  </p:notesMasterIdLst>
  <p:sldIdLst>
    <p:sldId id="291" r:id="rId2"/>
    <p:sldId id="281" r:id="rId3"/>
    <p:sldId id="290" r:id="rId4"/>
    <p:sldId id="297" r:id="rId5"/>
    <p:sldId id="293" r:id="rId6"/>
    <p:sldId id="294" r:id="rId7"/>
    <p:sldId id="296" r:id="rId8"/>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0240" autoAdjust="0"/>
    <p:restoredTop sz="94660"/>
  </p:normalViewPr>
  <p:slideViewPr>
    <p:cSldViewPr snapToGrid="0" snapToObjects="1">
      <p:cViewPr varScale="1">
        <p:scale>
          <a:sx n="97" d="100"/>
          <a:sy n="97" d="100"/>
        </p:scale>
        <p:origin x="360" y="72"/>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9/10/2025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4</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19086727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9/10/2025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9/10/2025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9/10/2025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9/10/2025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9/10/2025</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9/10/2025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9/10/2025</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9/10/2025</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9/10/2025</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9/10/2025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9/10/2025</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9/10/2025</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hyperlink" Target="https://www.pngkey.com/download/u2t4u2i1t4r5i1y3_png-file-svg-white-database-icon-transparent/" TargetMode="External"/><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hyperlink" Target="https://how2electronics.com/interfacing-triad-spectroscopy-sensor-as7265x-with-arduino/" TargetMode="External"/><Relationship Id="rId3" Type="http://schemas.openxmlformats.org/officeDocument/2006/relationships/image" Target="../media/image2.png"/><Relationship Id="rId7"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matitihvrguidefix.z13.web.core.windows.net/esp32s3-dev-module-arduino.html" TargetMode="External"/><Relationship Id="rId5" Type="http://schemas.openxmlformats.org/officeDocument/2006/relationships/image" Target="../media/image5.jp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2.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hyperlink" Target="https://www.mdpi.com/2673-4532/4/1/4" TargetMode="External"/><Relationship Id="rId5" Type="http://schemas.openxmlformats.org/officeDocument/2006/relationships/image" Target="../media/image8.jpg"/><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4.png"/><Relationship Id="rId5" Type="http://schemas.openxmlformats.org/officeDocument/2006/relationships/hyperlink" Target="https://www.frontiersin.org/articles/10.3389/fmars.2022.975875/full" TargetMode="External"/><Relationship Id="rId4" Type="http://schemas.openxmlformats.org/officeDocument/2006/relationships/image" Target="../media/image13.jpg"/></Relationships>
</file>

<file path=ppt/slides/_rels/slide7.xml.rels><?xml version="1.0" encoding="UTF-8" standalone="yes"?>
<Relationships xmlns="http://schemas.openxmlformats.org/package/2006/relationships"><Relationship Id="rId8" Type="http://schemas.openxmlformats.org/officeDocument/2006/relationships/image" Target="../media/image17.png"/><Relationship Id="rId3" Type="http://schemas.openxmlformats.org/officeDocument/2006/relationships/hyperlink" Target="https://marinedebris.noaa.gov/" TargetMode="External"/><Relationship Id="rId7"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5.png"/><Relationship Id="rId5" Type="http://schemas.openxmlformats.org/officeDocument/2006/relationships/image" Target="../media/image2.png"/><Relationship Id="rId4" Type="http://schemas.openxmlformats.org/officeDocument/2006/relationships/hyperlink" Target="https://www.sciencedirect.com/science/article/abs/pii/S0165993623003485" TargetMode="External"/><Relationship Id="rId9"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54891" y="1715881"/>
            <a:ext cx="3203509" cy="3426237"/>
          </a:xfrm>
          <a:prstGeom prst="rect">
            <a:avLst/>
          </a:prstGeom>
        </p:spPr>
      </p:pic>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2025</a:t>
            </a:r>
            <a:endParaRPr lang="en-IN" sz="4000" b="1" dirty="0">
              <a:solidFill>
                <a:schemeClr val="tx2"/>
              </a:solidFill>
              <a:latin typeface="Garamond" panose="02020404030301010803" pitchFamily="18" charset="0"/>
            </a:endParaRPr>
          </a:p>
        </p:txBody>
      </p:sp>
      <p:sp>
        <p:nvSpPr>
          <p:cNvPr id="10" name="TextBox 9"/>
          <p:cNvSpPr txBox="1"/>
          <p:nvPr/>
        </p:nvSpPr>
        <p:spPr>
          <a:xfrm>
            <a:off x="244575" y="851521"/>
            <a:ext cx="6373331" cy="5262979"/>
          </a:xfrm>
          <a:prstGeom prst="rect">
            <a:avLst/>
          </a:prstGeom>
          <a:noFill/>
        </p:spPr>
        <p:txBody>
          <a:bodyPr wrap="square" rtlCol="0">
            <a:spAutoFit/>
          </a:bodyPr>
          <a:lstStyle/>
          <a:p>
            <a:endParaRPr lang="en-US" sz="1600" dirty="0"/>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ID – </a:t>
            </a:r>
            <a:r>
              <a:rPr lang="en-US" sz="2000" dirty="0">
                <a:latin typeface="Arial" panose="020B0604020202020204" pitchFamily="34" charset="0"/>
                <a:cs typeface="Arial" panose="020B0604020202020204" pitchFamily="34" charset="0"/>
              </a:rPr>
              <a:t>SIH25036</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Problem Statement Title- </a:t>
            </a:r>
            <a:r>
              <a:rPr lang="en-US" sz="2000" dirty="0">
                <a:latin typeface="Arial" panose="020B0604020202020204" pitchFamily="34" charset="0"/>
                <a:cs typeface="Arial" panose="020B0604020202020204" pitchFamily="34" charset="0"/>
              </a:rPr>
              <a:t>Development of Sensor for Detection of Microplastics – Ministry of Earth Sciences(</a:t>
            </a:r>
            <a:r>
              <a:rPr lang="en-US" sz="2000" dirty="0" err="1">
                <a:latin typeface="Arial" panose="020B0604020202020204" pitchFamily="34" charset="0"/>
                <a:cs typeface="Arial" panose="020B0604020202020204" pitchFamily="34" charset="0"/>
              </a:rPr>
              <a:t>MoES</a:t>
            </a:r>
            <a:r>
              <a:rPr lang="en-US" sz="2000" dirty="0">
                <a:latin typeface="Arial" panose="020B0604020202020204" pitchFamily="34" charset="0"/>
                <a:cs typeface="Arial" panose="020B0604020202020204" pitchFamily="34" charset="0"/>
              </a:rPr>
              <a:t>)</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Theme- </a:t>
            </a:r>
            <a:r>
              <a:rPr lang="en-US" sz="2000" dirty="0">
                <a:latin typeface="Arial" panose="020B0604020202020204" pitchFamily="34" charset="0"/>
                <a:cs typeface="Arial" panose="020B0604020202020204" pitchFamily="34" charset="0"/>
              </a:rPr>
              <a:t>Miscellaneous</a:t>
            </a:r>
            <a:endParaRPr lang="en-US" sz="2000" b="1" dirty="0">
              <a:latin typeface="Arial" panose="020B0604020202020204" pitchFamily="34" charset="0"/>
              <a:cs typeface="Arial" panose="020B0604020202020204" pitchFamily="34" charset="0"/>
            </a:endParaRP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PS Category- </a:t>
            </a:r>
            <a:r>
              <a:rPr lang="en-US" sz="2000" dirty="0">
                <a:latin typeface="Arial" panose="020B0604020202020204" pitchFamily="34" charset="0"/>
                <a:cs typeface="Arial" panose="020B0604020202020204" pitchFamily="34" charset="0"/>
              </a:rPr>
              <a:t>Hardware</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ID- </a:t>
            </a:r>
          </a:p>
          <a:p>
            <a:pPr marL="285750" indent="-285750" algn="just">
              <a:lnSpc>
                <a:spcPct val="200000"/>
              </a:lnSpc>
              <a:buFont typeface="Arial" panose="020B0604020202020204" pitchFamily="34" charset="0"/>
              <a:buChar char="•"/>
            </a:pPr>
            <a:r>
              <a:rPr lang="en-US" sz="2000" b="1" dirty="0">
                <a:latin typeface="Arial" panose="020B0604020202020204" pitchFamily="34" charset="0"/>
                <a:cs typeface="Arial" panose="020B0604020202020204" pitchFamily="34" charset="0"/>
              </a:rPr>
              <a:t>Team Name- </a:t>
            </a:r>
            <a:r>
              <a:rPr lang="en-US" sz="2000" dirty="0">
                <a:latin typeface="Arial" panose="020B0604020202020204" pitchFamily="34" charset="0"/>
                <a:cs typeface="Arial" panose="020B0604020202020204" pitchFamily="34" charset="0"/>
              </a:rPr>
              <a:t>Innov8</a:t>
            </a:r>
            <a:endParaRPr lang="en-IN" sz="2000" b="1" dirty="0">
              <a:latin typeface="Arial" panose="020B0604020202020204" pitchFamily="34" charset="0"/>
              <a:cs typeface="Arial" panose="020B0604020202020204" pitchFamily="34" charset="0"/>
            </a:endParaRPr>
          </a:p>
        </p:txBody>
      </p:sp>
      <p:pic>
        <p:nvPicPr>
          <p:cNvPr id="1026"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6297"/>
            <a:ext cx="2209120" cy="1122868"/>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Rectangle 55">
            <a:extLst>
              <a:ext uri="{FF2B5EF4-FFF2-40B4-BE49-F238E27FC236}">
                <a16:creationId xmlns:a16="http://schemas.microsoft.com/office/drawing/2014/main" id="{98B875D5-EA47-26E1-EB99-302C460DF55C}"/>
              </a:ext>
            </a:extLst>
          </p:cNvPr>
          <p:cNvSpPr/>
          <p:nvPr/>
        </p:nvSpPr>
        <p:spPr>
          <a:xfrm>
            <a:off x="6419086" y="4641996"/>
            <a:ext cx="1069850" cy="125273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73152"/>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MP Detector</a:t>
            </a:r>
          </a:p>
        </p:txBody>
      </p:sp>
      <p:sp>
        <p:nvSpPr>
          <p:cNvPr id="15362" name="TextBox 8"/>
          <p:cNvSpPr txBox="1">
            <a:spLocks noChangeArrowheads="1"/>
          </p:cNvSpPr>
          <p:nvPr/>
        </p:nvSpPr>
        <p:spPr bwMode="auto">
          <a:xfrm>
            <a:off x="164591" y="3273190"/>
            <a:ext cx="5084065" cy="2923877"/>
          </a:xfrm>
          <a:prstGeom prst="rect">
            <a:avLst/>
          </a:prstGeom>
          <a:noFill/>
          <a:ln w="9525">
            <a:noFill/>
            <a:miter lim="800000"/>
            <a:headEnd/>
            <a:tailEnd/>
          </a:ln>
        </p:spPr>
        <p:txBody>
          <a:bodyPr wrap="square">
            <a:spAutoFit/>
          </a:bodyPr>
          <a:lstStyle/>
          <a:p>
            <a:pPr marL="342900" indent="-342900">
              <a:buFont typeface="Wingdings" panose="05000000000000000000" pitchFamily="2" charset="2"/>
              <a:buChar char="v"/>
            </a:pPr>
            <a:r>
              <a:rPr lang="en-US" sz="2400" b="1" u="sng" dirty="0">
                <a:solidFill>
                  <a:schemeClr val="tx2"/>
                </a:solidFill>
                <a:latin typeface="Times New Roman" panose="02020603050405020304" pitchFamily="18" charset="0"/>
                <a:cs typeface="Times New Roman" panose="02020603050405020304" pitchFamily="18" charset="0"/>
              </a:rPr>
              <a:t>MP Detector</a:t>
            </a:r>
            <a:endParaRPr lang="en-US" sz="1600" u="sng" dirty="0">
              <a:solidFill>
                <a:schemeClr val="tx2"/>
              </a:solidFill>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We process water samples through a dark chamber with controlled illumination. A multispectral sensor and camera capture spectral and image data, which are analyzed by an AI model to detect and classify microplastics. If abnormal levels are found, the system logs results and alerts the monitoring team via a mobile app.</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0" name="Oval 9"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2"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E22DCBB4-FD7B-7033-C6ED-45E405FD9964}"/>
              </a:ext>
            </a:extLst>
          </p:cNvPr>
          <p:cNvSpPr txBox="1"/>
          <p:nvPr/>
        </p:nvSpPr>
        <p:spPr>
          <a:xfrm>
            <a:off x="182998" y="1292772"/>
            <a:ext cx="4901066" cy="1754326"/>
          </a:xfrm>
          <a:prstGeom prst="rect">
            <a:avLst/>
          </a:prstGeom>
          <a:noFill/>
        </p:spPr>
        <p:txBody>
          <a:bodyPr wrap="square" rtlCol="0">
            <a:spAutoFit/>
          </a:bodyPr>
          <a:lstStyle/>
          <a:p>
            <a:pPr algn="ctr"/>
            <a:r>
              <a:rPr lang="en-US" sz="2800" b="1" dirty="0">
                <a:solidFill>
                  <a:srgbClr val="FF0000"/>
                </a:solidFill>
                <a:latin typeface="Times New Roman" panose="02020603050405020304" pitchFamily="18" charset="0"/>
                <a:cs typeface="Times New Roman" panose="02020603050405020304" pitchFamily="18" charset="0"/>
              </a:rPr>
              <a:t>PROBLEM STATEMENT</a:t>
            </a:r>
          </a:p>
          <a:p>
            <a:r>
              <a:rPr lang="en-US" sz="2000" b="1" dirty="0">
                <a:latin typeface="Times New Roman" panose="02020603050405020304" pitchFamily="18" charset="0"/>
                <a:cs typeface="Times New Roman" panose="02020603050405020304" pitchFamily="18" charset="0"/>
              </a:rPr>
              <a:t>Expected Solution:</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A portable battery powered sensor system</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Detecting &amp; classifying Microplastics</a:t>
            </a:r>
          </a:p>
          <a:p>
            <a:pPr marL="285750" indent="-285750">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Fast results with minimal sample prep</a:t>
            </a:r>
            <a:endParaRPr lang="en-IN" sz="2000" dirty="0">
              <a:latin typeface="Times New Roman" panose="02020603050405020304" pitchFamily="18" charset="0"/>
              <a:cs typeface="Times New Roman" panose="02020603050405020304" pitchFamily="18" charset="0"/>
            </a:endParaRPr>
          </a:p>
        </p:txBody>
      </p:sp>
      <p:sp>
        <p:nvSpPr>
          <p:cNvPr id="3" name="Oval 2">
            <a:extLst>
              <a:ext uri="{FF2B5EF4-FFF2-40B4-BE49-F238E27FC236}">
                <a16:creationId xmlns:a16="http://schemas.microsoft.com/office/drawing/2014/main" id="{438D22CA-394B-1FF8-F7F3-3ACA6564880D}"/>
              </a:ext>
            </a:extLst>
          </p:cNvPr>
          <p:cNvSpPr/>
          <p:nvPr/>
        </p:nvSpPr>
        <p:spPr>
          <a:xfrm>
            <a:off x="5596128" y="1292772"/>
            <a:ext cx="1298448" cy="645756"/>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dirty="0">
                <a:ln>
                  <a:solidFill>
                    <a:schemeClr val="tx1"/>
                  </a:solidFill>
                </a:ln>
                <a:solidFill>
                  <a:schemeClr val="tx1"/>
                </a:solidFill>
                <a:latin typeface="Times New Roman" panose="02020603050405020304" pitchFamily="18" charset="0"/>
                <a:cs typeface="Times New Roman" panose="02020603050405020304" pitchFamily="18" charset="0"/>
              </a:rPr>
              <a:t>Water Inlet</a:t>
            </a:r>
            <a:endParaRPr lang="en-IN" sz="16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8E1A46F0-E21D-174F-6382-FBA58C4EF8DC}"/>
              </a:ext>
            </a:extLst>
          </p:cNvPr>
          <p:cNvSpPr/>
          <p:nvPr/>
        </p:nvSpPr>
        <p:spPr>
          <a:xfrm>
            <a:off x="7452360" y="1292772"/>
            <a:ext cx="1152144"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Pre-Filtering</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3" name="Straight Arrow Connector 12">
            <a:extLst>
              <a:ext uri="{FF2B5EF4-FFF2-40B4-BE49-F238E27FC236}">
                <a16:creationId xmlns:a16="http://schemas.microsoft.com/office/drawing/2014/main" id="{5A5BD0D8-953E-44BA-E214-6D48DA87EA88}"/>
              </a:ext>
            </a:extLst>
          </p:cNvPr>
          <p:cNvCxnSpPr>
            <a:stCxn id="3" idx="6"/>
            <a:endCxn id="8" idx="1"/>
          </p:cNvCxnSpPr>
          <p:nvPr/>
        </p:nvCxnSpPr>
        <p:spPr>
          <a:xfrm>
            <a:off x="6894576" y="1615650"/>
            <a:ext cx="557784"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4" name="Rectangle 13">
            <a:extLst>
              <a:ext uri="{FF2B5EF4-FFF2-40B4-BE49-F238E27FC236}">
                <a16:creationId xmlns:a16="http://schemas.microsoft.com/office/drawing/2014/main" id="{1EC43D1C-FF8B-02DF-B6FA-AB68728B3D72}"/>
              </a:ext>
            </a:extLst>
          </p:cNvPr>
          <p:cNvSpPr/>
          <p:nvPr/>
        </p:nvSpPr>
        <p:spPr>
          <a:xfrm>
            <a:off x="9354312" y="1292772"/>
            <a:ext cx="1234440" cy="64575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Flow Cuvette/ Membrane</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16" name="Straight Arrow Connector 15">
            <a:extLst>
              <a:ext uri="{FF2B5EF4-FFF2-40B4-BE49-F238E27FC236}">
                <a16:creationId xmlns:a16="http://schemas.microsoft.com/office/drawing/2014/main" id="{93378E09-C2A6-D597-0887-B70FDC506673}"/>
              </a:ext>
            </a:extLst>
          </p:cNvPr>
          <p:cNvCxnSpPr>
            <a:stCxn id="8" idx="3"/>
            <a:endCxn id="14" idx="1"/>
          </p:cNvCxnSpPr>
          <p:nvPr/>
        </p:nvCxnSpPr>
        <p:spPr>
          <a:xfrm>
            <a:off x="8604504" y="1615650"/>
            <a:ext cx="749808" cy="0"/>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17" name="Rectangle 16">
            <a:extLst>
              <a:ext uri="{FF2B5EF4-FFF2-40B4-BE49-F238E27FC236}">
                <a16:creationId xmlns:a16="http://schemas.microsoft.com/office/drawing/2014/main" id="{AC3DD121-22FD-5D49-9707-3C728CA3D093}"/>
              </a:ext>
            </a:extLst>
          </p:cNvPr>
          <p:cNvSpPr/>
          <p:nvPr/>
        </p:nvSpPr>
        <p:spPr>
          <a:xfrm>
            <a:off x="9075420" y="2414016"/>
            <a:ext cx="2857500" cy="19293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sp>
        <p:nvSpPr>
          <p:cNvPr id="18" name="Oval 17">
            <a:extLst>
              <a:ext uri="{FF2B5EF4-FFF2-40B4-BE49-F238E27FC236}">
                <a16:creationId xmlns:a16="http://schemas.microsoft.com/office/drawing/2014/main" id="{01846258-DC84-6A1D-F976-8BD755C71E54}"/>
              </a:ext>
            </a:extLst>
          </p:cNvPr>
          <p:cNvSpPr/>
          <p:nvPr/>
        </p:nvSpPr>
        <p:spPr>
          <a:xfrm>
            <a:off x="9226296" y="2633472"/>
            <a:ext cx="822960" cy="639718"/>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UV Light</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0" name="Straight Arrow Connector 19">
            <a:extLst>
              <a:ext uri="{FF2B5EF4-FFF2-40B4-BE49-F238E27FC236}">
                <a16:creationId xmlns:a16="http://schemas.microsoft.com/office/drawing/2014/main" id="{A046ACE1-7C03-2CBC-8FF6-DFEA6BDC9D67}"/>
              </a:ext>
            </a:extLst>
          </p:cNvPr>
          <p:cNvCxnSpPr>
            <a:stCxn id="14" idx="2"/>
          </p:cNvCxnSpPr>
          <p:nvPr/>
        </p:nvCxnSpPr>
        <p:spPr>
          <a:xfrm flipH="1">
            <a:off x="9966960" y="1938528"/>
            <a:ext cx="4572" cy="475488"/>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21" name="Rectangle 20">
            <a:extLst>
              <a:ext uri="{FF2B5EF4-FFF2-40B4-BE49-F238E27FC236}">
                <a16:creationId xmlns:a16="http://schemas.microsoft.com/office/drawing/2014/main" id="{F60348BB-B2F9-55E9-862A-707A2245D4C2}"/>
              </a:ext>
            </a:extLst>
          </p:cNvPr>
          <p:cNvSpPr/>
          <p:nvPr/>
        </p:nvSpPr>
        <p:spPr>
          <a:xfrm>
            <a:off x="10497312" y="2633472"/>
            <a:ext cx="1234440" cy="6397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AS7265x</a:t>
            </a: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Spectrometer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22" name="Rectangle 21">
            <a:extLst>
              <a:ext uri="{FF2B5EF4-FFF2-40B4-BE49-F238E27FC236}">
                <a16:creationId xmlns:a16="http://schemas.microsoft.com/office/drawing/2014/main" id="{AFB05D67-CC4D-C3EE-725C-DE42F6CD6F34}"/>
              </a:ext>
            </a:extLst>
          </p:cNvPr>
          <p:cNvSpPr/>
          <p:nvPr/>
        </p:nvSpPr>
        <p:spPr>
          <a:xfrm>
            <a:off x="10497312" y="3557016"/>
            <a:ext cx="1234440" cy="51453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ESP32-S3</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4E022CFB-0741-1C04-86F2-61A0A111DD7A}"/>
              </a:ext>
            </a:extLst>
          </p:cNvPr>
          <p:cNvCxnSpPr>
            <a:stCxn id="21" idx="2"/>
            <a:endCxn id="22" idx="0"/>
          </p:cNvCxnSpPr>
          <p:nvPr/>
        </p:nvCxnSpPr>
        <p:spPr>
          <a:xfrm>
            <a:off x="11114532" y="3273190"/>
            <a:ext cx="0" cy="283826"/>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cxnSp>
        <p:nvCxnSpPr>
          <p:cNvPr id="26" name="Straight Connector 25">
            <a:extLst>
              <a:ext uri="{FF2B5EF4-FFF2-40B4-BE49-F238E27FC236}">
                <a16:creationId xmlns:a16="http://schemas.microsoft.com/office/drawing/2014/main" id="{24AE0496-7A6B-447E-A1E6-754741FAC46F}"/>
              </a:ext>
            </a:extLst>
          </p:cNvPr>
          <p:cNvCxnSpPr>
            <a:cxnSpLocks/>
            <a:stCxn id="18" idx="6"/>
          </p:cNvCxnSpPr>
          <p:nvPr/>
        </p:nvCxnSpPr>
        <p:spPr>
          <a:xfrm>
            <a:off x="10049256" y="2953331"/>
            <a:ext cx="448056" cy="0"/>
          </a:xfrm>
          <a:prstGeom prst="line">
            <a:avLst/>
          </a:prstGeom>
        </p:spPr>
        <p:style>
          <a:lnRef idx="2">
            <a:schemeClr val="dk1"/>
          </a:lnRef>
          <a:fillRef idx="1">
            <a:schemeClr val="lt1"/>
          </a:fillRef>
          <a:effectRef idx="0">
            <a:schemeClr val="dk1"/>
          </a:effectRef>
          <a:fontRef idx="minor">
            <a:schemeClr val="dk1"/>
          </a:fontRef>
        </p:style>
      </p:cxnSp>
      <p:sp>
        <p:nvSpPr>
          <p:cNvPr id="31" name="Rectangle: Rounded Corners 30">
            <a:extLst>
              <a:ext uri="{FF2B5EF4-FFF2-40B4-BE49-F238E27FC236}">
                <a16:creationId xmlns:a16="http://schemas.microsoft.com/office/drawing/2014/main" id="{C54F8B93-0C72-681D-04B7-34A1A0A1EBFB}"/>
              </a:ext>
            </a:extLst>
          </p:cNvPr>
          <p:cNvSpPr/>
          <p:nvPr/>
        </p:nvSpPr>
        <p:spPr>
          <a:xfrm>
            <a:off x="9226296" y="3557016"/>
            <a:ext cx="932688" cy="514536"/>
          </a:xfrm>
          <a:prstGeom prst="round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err="1">
                <a:ln>
                  <a:solidFill>
                    <a:schemeClr val="tx1"/>
                  </a:solidFill>
                </a:ln>
                <a:solidFill>
                  <a:schemeClr val="tx1"/>
                </a:solidFill>
                <a:latin typeface="Times New Roman" panose="02020603050405020304" pitchFamily="18" charset="0"/>
                <a:cs typeface="Times New Roman" panose="02020603050405020304" pitchFamily="18" charset="0"/>
              </a:rPr>
              <a:t>TinyML</a:t>
            </a:r>
            <a:endParaRPr lang="en-US" sz="1400" dirty="0">
              <a:ln>
                <a:solidFill>
                  <a:schemeClr val="tx1"/>
                </a:solidFill>
              </a:ln>
              <a:solidFill>
                <a:schemeClr val="tx1"/>
              </a:solidFill>
              <a:latin typeface="Times New Roman" panose="02020603050405020304" pitchFamily="18" charset="0"/>
              <a:cs typeface="Times New Roman" panose="02020603050405020304" pitchFamily="18" charset="0"/>
            </a:endParaRPr>
          </a:p>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Model</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33" name="Straight Arrow Connector 32">
            <a:extLst>
              <a:ext uri="{FF2B5EF4-FFF2-40B4-BE49-F238E27FC236}">
                <a16:creationId xmlns:a16="http://schemas.microsoft.com/office/drawing/2014/main" id="{0CEA7B6E-7DC1-99CB-DF24-57B91FCB94F1}"/>
              </a:ext>
            </a:extLst>
          </p:cNvPr>
          <p:cNvCxnSpPr>
            <a:stCxn id="22" idx="1"/>
            <a:endCxn id="31" idx="3"/>
          </p:cNvCxnSpPr>
          <p:nvPr/>
        </p:nvCxnSpPr>
        <p:spPr>
          <a:xfrm flipH="1" flipV="1">
            <a:off x="10158984" y="3814284"/>
            <a:ext cx="338328" cy="2"/>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4" name="TextBox 33">
            <a:extLst>
              <a:ext uri="{FF2B5EF4-FFF2-40B4-BE49-F238E27FC236}">
                <a16:creationId xmlns:a16="http://schemas.microsoft.com/office/drawing/2014/main" id="{27ACA774-E4C1-4C72-1CC1-8065FE3E95FF}"/>
              </a:ext>
            </a:extLst>
          </p:cNvPr>
          <p:cNvSpPr txBox="1"/>
          <p:nvPr/>
        </p:nvSpPr>
        <p:spPr>
          <a:xfrm>
            <a:off x="10588752" y="2083046"/>
            <a:ext cx="1603248"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Dark Chamber</a:t>
            </a:r>
            <a:endParaRPr lang="en-IN" sz="1600" b="1" dirty="0">
              <a:latin typeface="Times New Roman" panose="02020603050405020304" pitchFamily="18" charset="0"/>
              <a:cs typeface="Times New Roman" panose="02020603050405020304" pitchFamily="18" charset="0"/>
            </a:endParaRPr>
          </a:p>
        </p:txBody>
      </p:sp>
      <p:sp>
        <p:nvSpPr>
          <p:cNvPr id="35" name="Rectangle 34">
            <a:extLst>
              <a:ext uri="{FF2B5EF4-FFF2-40B4-BE49-F238E27FC236}">
                <a16:creationId xmlns:a16="http://schemas.microsoft.com/office/drawing/2014/main" id="{6FB57C93-DC56-65B4-8584-A5B7EECDF42E}"/>
              </a:ext>
            </a:extLst>
          </p:cNvPr>
          <p:cNvSpPr/>
          <p:nvPr/>
        </p:nvSpPr>
        <p:spPr>
          <a:xfrm>
            <a:off x="9075420" y="4764024"/>
            <a:ext cx="2857500" cy="131889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37" name="Straight Arrow Connector 36">
            <a:extLst>
              <a:ext uri="{FF2B5EF4-FFF2-40B4-BE49-F238E27FC236}">
                <a16:creationId xmlns:a16="http://schemas.microsoft.com/office/drawing/2014/main" id="{F3B36798-6862-F919-3DD8-8A1938D70D13}"/>
              </a:ext>
            </a:extLst>
          </p:cNvPr>
          <p:cNvCxnSpPr/>
          <p:nvPr/>
        </p:nvCxnSpPr>
        <p:spPr>
          <a:xfrm flipV="1">
            <a:off x="9592056" y="4343397"/>
            <a:ext cx="0" cy="420627"/>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38" name="Oval 37">
            <a:extLst>
              <a:ext uri="{FF2B5EF4-FFF2-40B4-BE49-F238E27FC236}">
                <a16:creationId xmlns:a16="http://schemas.microsoft.com/office/drawing/2014/main" id="{6375556A-ADC0-F58C-3132-38C37C37F5AA}"/>
              </a:ext>
            </a:extLst>
          </p:cNvPr>
          <p:cNvSpPr/>
          <p:nvPr/>
        </p:nvSpPr>
        <p:spPr>
          <a:xfrm>
            <a:off x="10799064" y="5010547"/>
            <a:ext cx="996696" cy="687407"/>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Li-ion 18650 cells</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39" name="Oval 38">
            <a:extLst>
              <a:ext uri="{FF2B5EF4-FFF2-40B4-BE49-F238E27FC236}">
                <a16:creationId xmlns:a16="http://schemas.microsoft.com/office/drawing/2014/main" id="{1951183B-AF1A-85AC-9373-3D97F635A0B8}"/>
              </a:ext>
            </a:extLst>
          </p:cNvPr>
          <p:cNvSpPr/>
          <p:nvPr/>
        </p:nvSpPr>
        <p:spPr>
          <a:xfrm>
            <a:off x="9226296" y="5035869"/>
            <a:ext cx="1271016" cy="634653"/>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Voltage Regulator</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41" name="Straight Connector 40">
            <a:extLst>
              <a:ext uri="{FF2B5EF4-FFF2-40B4-BE49-F238E27FC236}">
                <a16:creationId xmlns:a16="http://schemas.microsoft.com/office/drawing/2014/main" id="{68364630-78D6-D477-4754-6F5FD41C2961}"/>
              </a:ext>
            </a:extLst>
          </p:cNvPr>
          <p:cNvCxnSpPr>
            <a:stCxn id="39" idx="6"/>
            <a:endCxn id="38" idx="2"/>
          </p:cNvCxnSpPr>
          <p:nvPr/>
        </p:nvCxnSpPr>
        <p:spPr>
          <a:xfrm>
            <a:off x="10497312" y="5353196"/>
            <a:ext cx="301752" cy="1055"/>
          </a:xfrm>
          <a:prstGeom prst="line">
            <a:avLst/>
          </a:prstGeom>
        </p:spPr>
        <p:style>
          <a:lnRef idx="2">
            <a:schemeClr val="dk1"/>
          </a:lnRef>
          <a:fillRef idx="1">
            <a:schemeClr val="lt1"/>
          </a:fillRef>
          <a:effectRef idx="0">
            <a:schemeClr val="dk1"/>
          </a:effectRef>
          <a:fontRef idx="minor">
            <a:schemeClr val="dk1"/>
          </a:fontRef>
        </p:style>
      </p:cxnSp>
      <p:sp>
        <p:nvSpPr>
          <p:cNvPr id="42" name="TextBox 41">
            <a:extLst>
              <a:ext uri="{FF2B5EF4-FFF2-40B4-BE49-F238E27FC236}">
                <a16:creationId xmlns:a16="http://schemas.microsoft.com/office/drawing/2014/main" id="{7FCE5FB6-3514-269A-143A-67C55B77CF84}"/>
              </a:ext>
            </a:extLst>
          </p:cNvPr>
          <p:cNvSpPr txBox="1"/>
          <p:nvPr/>
        </p:nvSpPr>
        <p:spPr>
          <a:xfrm>
            <a:off x="9944101" y="4416552"/>
            <a:ext cx="2285997"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Power Management</a:t>
            </a:r>
            <a:endParaRPr lang="en-IN" b="1" dirty="0">
              <a:latin typeface="Times New Roman" panose="02020603050405020304" pitchFamily="18" charset="0"/>
              <a:cs typeface="Times New Roman" panose="02020603050405020304" pitchFamily="18" charset="0"/>
            </a:endParaRPr>
          </a:p>
        </p:txBody>
      </p:sp>
      <p:sp>
        <p:nvSpPr>
          <p:cNvPr id="43" name="Rectangle 42">
            <a:extLst>
              <a:ext uri="{FF2B5EF4-FFF2-40B4-BE49-F238E27FC236}">
                <a16:creationId xmlns:a16="http://schemas.microsoft.com/office/drawing/2014/main" id="{198D00D0-6287-D838-F5B2-A37C2E39FD2F}"/>
              </a:ext>
            </a:extLst>
          </p:cNvPr>
          <p:cNvSpPr/>
          <p:nvPr/>
        </p:nvSpPr>
        <p:spPr>
          <a:xfrm>
            <a:off x="5614416" y="2633472"/>
            <a:ext cx="2679189" cy="15087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IN">
              <a:latin typeface="Times New Roman" panose="02020603050405020304" pitchFamily="18" charset="0"/>
              <a:cs typeface="Times New Roman" panose="02020603050405020304" pitchFamily="18" charset="0"/>
            </a:endParaRPr>
          </a:p>
        </p:txBody>
      </p:sp>
      <p:cxnSp>
        <p:nvCxnSpPr>
          <p:cNvPr id="45" name="Straight Arrow Connector 44">
            <a:extLst>
              <a:ext uri="{FF2B5EF4-FFF2-40B4-BE49-F238E27FC236}">
                <a16:creationId xmlns:a16="http://schemas.microsoft.com/office/drawing/2014/main" id="{F1A535D1-DA43-CF88-6843-BD566A668218}"/>
              </a:ext>
            </a:extLst>
          </p:cNvPr>
          <p:cNvCxnSpPr>
            <a:cxnSpLocks/>
            <a:stCxn id="17" idx="1"/>
            <a:endCxn id="43" idx="3"/>
          </p:cNvCxnSpPr>
          <p:nvPr/>
        </p:nvCxnSpPr>
        <p:spPr>
          <a:xfrm flipH="1">
            <a:off x="8293605" y="3378707"/>
            <a:ext cx="781815" cy="9145"/>
          </a:xfrm>
          <a:prstGeom prst="straightConnector1">
            <a:avLst/>
          </a:prstGeom>
          <a:ln>
            <a:tailEnd type="triangle"/>
          </a:ln>
        </p:spPr>
        <p:style>
          <a:lnRef idx="2">
            <a:schemeClr val="dk1"/>
          </a:lnRef>
          <a:fillRef idx="1">
            <a:schemeClr val="lt1"/>
          </a:fillRef>
          <a:effectRef idx="0">
            <a:schemeClr val="dk1"/>
          </a:effectRef>
          <a:fontRef idx="minor">
            <a:schemeClr val="dk1"/>
          </a:fontRef>
        </p:style>
      </p:cxnSp>
      <p:sp>
        <p:nvSpPr>
          <p:cNvPr id="46" name="TextBox 45">
            <a:extLst>
              <a:ext uri="{FF2B5EF4-FFF2-40B4-BE49-F238E27FC236}">
                <a16:creationId xmlns:a16="http://schemas.microsoft.com/office/drawing/2014/main" id="{180A38CA-99F9-E5AD-B696-DE24E1EE3645}"/>
              </a:ext>
            </a:extLst>
          </p:cNvPr>
          <p:cNvSpPr txBox="1"/>
          <p:nvPr/>
        </p:nvSpPr>
        <p:spPr>
          <a:xfrm>
            <a:off x="8357616" y="3090672"/>
            <a:ext cx="832104"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Wi-Fi</a:t>
            </a:r>
            <a:endParaRPr lang="en-IN" sz="1600" b="1" dirty="0">
              <a:latin typeface="Times New Roman" panose="02020603050405020304" pitchFamily="18" charset="0"/>
              <a:cs typeface="Times New Roman" panose="02020603050405020304" pitchFamily="18" charset="0"/>
            </a:endParaRPr>
          </a:p>
        </p:txBody>
      </p:sp>
      <p:sp>
        <p:nvSpPr>
          <p:cNvPr id="47" name="Oval 46">
            <a:extLst>
              <a:ext uri="{FF2B5EF4-FFF2-40B4-BE49-F238E27FC236}">
                <a16:creationId xmlns:a16="http://schemas.microsoft.com/office/drawing/2014/main" id="{10FE609B-8B60-5ECA-AE78-10B11F9371BA}"/>
              </a:ext>
            </a:extLst>
          </p:cNvPr>
          <p:cNvSpPr/>
          <p:nvPr/>
        </p:nvSpPr>
        <p:spPr>
          <a:xfrm>
            <a:off x="7150608" y="3044771"/>
            <a:ext cx="1005837" cy="673685"/>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Mobile App</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sp>
        <p:nvSpPr>
          <p:cNvPr id="50" name="Rectangle 49">
            <a:extLst>
              <a:ext uri="{FF2B5EF4-FFF2-40B4-BE49-F238E27FC236}">
                <a16:creationId xmlns:a16="http://schemas.microsoft.com/office/drawing/2014/main" id="{5F2976C4-5785-335D-398A-BD7228A0A318}"/>
              </a:ext>
            </a:extLst>
          </p:cNvPr>
          <p:cNvSpPr/>
          <p:nvPr/>
        </p:nvSpPr>
        <p:spPr>
          <a:xfrm>
            <a:off x="5696712" y="3047098"/>
            <a:ext cx="1170432" cy="67135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400" dirty="0">
                <a:ln>
                  <a:solidFill>
                    <a:schemeClr val="tx1"/>
                  </a:solidFill>
                </a:ln>
                <a:solidFill>
                  <a:schemeClr val="tx1"/>
                </a:solidFill>
                <a:latin typeface="Times New Roman" panose="02020603050405020304" pitchFamily="18" charset="0"/>
                <a:cs typeface="Times New Roman" panose="02020603050405020304" pitchFamily="18" charset="0"/>
              </a:rPr>
              <a:t>Data Visualization</a:t>
            </a:r>
            <a:endParaRPr lang="en-IN" sz="1400" dirty="0">
              <a:ln>
                <a:solidFill>
                  <a:schemeClr val="tx1"/>
                </a:solidFill>
              </a:ln>
              <a:solidFill>
                <a:schemeClr val="tx1"/>
              </a:solidFill>
              <a:latin typeface="Times New Roman" panose="02020603050405020304" pitchFamily="18" charset="0"/>
              <a:cs typeface="Times New Roman" panose="02020603050405020304" pitchFamily="18" charset="0"/>
            </a:endParaRPr>
          </a:p>
        </p:txBody>
      </p:sp>
      <p:cxnSp>
        <p:nvCxnSpPr>
          <p:cNvPr id="52" name="Straight Connector 51">
            <a:extLst>
              <a:ext uri="{FF2B5EF4-FFF2-40B4-BE49-F238E27FC236}">
                <a16:creationId xmlns:a16="http://schemas.microsoft.com/office/drawing/2014/main" id="{B13E550F-7C3A-5DAC-206E-9C89033A879F}"/>
              </a:ext>
            </a:extLst>
          </p:cNvPr>
          <p:cNvCxnSpPr>
            <a:cxnSpLocks/>
            <a:stCxn id="50" idx="3"/>
            <a:endCxn id="47" idx="2"/>
          </p:cNvCxnSpPr>
          <p:nvPr/>
        </p:nvCxnSpPr>
        <p:spPr>
          <a:xfrm flipV="1">
            <a:off x="6867144" y="3381614"/>
            <a:ext cx="283464" cy="1163"/>
          </a:xfrm>
          <a:prstGeom prst="line">
            <a:avLst/>
          </a:prstGeom>
        </p:spPr>
        <p:style>
          <a:lnRef idx="2">
            <a:schemeClr val="dk1"/>
          </a:lnRef>
          <a:fillRef idx="1">
            <a:schemeClr val="lt1"/>
          </a:fillRef>
          <a:effectRef idx="0">
            <a:schemeClr val="dk1"/>
          </a:effectRef>
          <a:fontRef idx="minor">
            <a:schemeClr val="dk1"/>
          </a:fontRef>
        </p:style>
      </p:cxnSp>
      <p:sp>
        <p:nvSpPr>
          <p:cNvPr id="53" name="TextBox 52">
            <a:extLst>
              <a:ext uri="{FF2B5EF4-FFF2-40B4-BE49-F238E27FC236}">
                <a16:creationId xmlns:a16="http://schemas.microsoft.com/office/drawing/2014/main" id="{7A24B77B-B27A-C73B-5A2F-E96BB068B8E2}"/>
              </a:ext>
            </a:extLst>
          </p:cNvPr>
          <p:cNvSpPr txBox="1"/>
          <p:nvPr/>
        </p:nvSpPr>
        <p:spPr>
          <a:xfrm>
            <a:off x="6665976" y="2313432"/>
            <a:ext cx="1787652" cy="369332"/>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b="1" dirty="0">
                <a:latin typeface="Times New Roman" panose="02020603050405020304" pitchFamily="18" charset="0"/>
                <a:cs typeface="Times New Roman" panose="02020603050405020304" pitchFamily="18" charset="0"/>
              </a:rPr>
              <a:t>User Interface</a:t>
            </a:r>
            <a:endParaRPr lang="en-IN" b="1" dirty="0">
              <a:latin typeface="Times New Roman" panose="02020603050405020304" pitchFamily="18" charset="0"/>
              <a:cs typeface="Times New Roman" panose="02020603050405020304" pitchFamily="18" charset="0"/>
            </a:endParaRPr>
          </a:p>
        </p:txBody>
      </p:sp>
      <p:pic>
        <p:nvPicPr>
          <p:cNvPr id="55" name="Picture 54">
            <a:extLst>
              <a:ext uri="{FF2B5EF4-FFF2-40B4-BE49-F238E27FC236}">
                <a16:creationId xmlns:a16="http://schemas.microsoft.com/office/drawing/2014/main" id="{BB2F8464-5E7E-E12A-F97C-42824C9235CF}"/>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6603737" y="4764024"/>
            <a:ext cx="702320" cy="775083"/>
          </a:xfrm>
          <a:prstGeom prst="rect">
            <a:avLst/>
          </a:prstGeom>
          <a:noFill/>
          <a:ln>
            <a:noFill/>
          </a:ln>
        </p:spPr>
        <p:style>
          <a:lnRef idx="0">
            <a:scrgbClr r="0" g="0" b="0"/>
          </a:lnRef>
          <a:fillRef idx="0">
            <a:scrgbClr r="0" g="0" b="0"/>
          </a:fillRef>
          <a:effectRef idx="0">
            <a:scrgbClr r="0" g="0" b="0"/>
          </a:effectRef>
          <a:fontRef idx="minor">
            <a:schemeClr val="dk1"/>
          </a:fontRef>
        </p:style>
      </p:pic>
      <p:sp>
        <p:nvSpPr>
          <p:cNvPr id="57" name="TextBox 56">
            <a:extLst>
              <a:ext uri="{FF2B5EF4-FFF2-40B4-BE49-F238E27FC236}">
                <a16:creationId xmlns:a16="http://schemas.microsoft.com/office/drawing/2014/main" id="{C124F415-08AB-DD05-39CC-AFBD16B2EC65}"/>
              </a:ext>
            </a:extLst>
          </p:cNvPr>
          <p:cNvSpPr txBox="1"/>
          <p:nvPr/>
        </p:nvSpPr>
        <p:spPr>
          <a:xfrm>
            <a:off x="6501384" y="5539107"/>
            <a:ext cx="987552" cy="338554"/>
          </a:xfrm>
          <a:prstGeom prst="rect">
            <a:avLst/>
          </a:prstGeom>
          <a:noFill/>
          <a:ln>
            <a:noFill/>
          </a:ln>
        </p:spPr>
        <p:style>
          <a:lnRef idx="0">
            <a:scrgbClr r="0" g="0" b="0"/>
          </a:lnRef>
          <a:fillRef idx="0">
            <a:scrgbClr r="0" g="0" b="0"/>
          </a:fillRef>
          <a:effectRef idx="0">
            <a:scrgbClr r="0" g="0" b="0"/>
          </a:effectRef>
          <a:fontRef idx="minor">
            <a:schemeClr val="dk1"/>
          </a:fontRef>
        </p:style>
        <p:txBody>
          <a:bodyPr wrap="square" rtlCol="0">
            <a:spAutoFit/>
          </a:bodyPr>
          <a:lstStyle/>
          <a:p>
            <a:r>
              <a:rPr lang="en-US" sz="1600" b="1" dirty="0">
                <a:latin typeface="Times New Roman" panose="02020603050405020304" pitchFamily="18" charset="0"/>
                <a:cs typeface="Times New Roman" panose="02020603050405020304" pitchFamily="18" charset="0"/>
              </a:rPr>
              <a:t>Database</a:t>
            </a:r>
            <a:endParaRPr lang="en-IN" sz="1600" b="1" dirty="0">
              <a:latin typeface="Times New Roman" panose="02020603050405020304" pitchFamily="18" charset="0"/>
              <a:cs typeface="Times New Roman" panose="02020603050405020304" pitchFamily="18" charset="0"/>
            </a:endParaRPr>
          </a:p>
        </p:txBody>
      </p:sp>
      <p:cxnSp>
        <p:nvCxnSpPr>
          <p:cNvPr id="59" name="Straight Arrow Connector 58">
            <a:extLst>
              <a:ext uri="{FF2B5EF4-FFF2-40B4-BE49-F238E27FC236}">
                <a16:creationId xmlns:a16="http://schemas.microsoft.com/office/drawing/2014/main" id="{A837EB34-6CEB-E331-6B15-478483332460}"/>
              </a:ext>
            </a:extLst>
          </p:cNvPr>
          <p:cNvCxnSpPr>
            <a:stCxn id="43" idx="2"/>
            <a:endCxn id="56" idx="0"/>
          </p:cNvCxnSpPr>
          <p:nvPr/>
        </p:nvCxnSpPr>
        <p:spPr>
          <a:xfrm>
            <a:off x="6954011" y="4142232"/>
            <a:ext cx="0" cy="499764"/>
          </a:xfrm>
          <a:prstGeom prst="straightConnector1">
            <a:avLst/>
          </a:prstGeom>
          <a:ln>
            <a:headEnd type="triangle"/>
            <a:tailEnd type="triangle"/>
          </a:ln>
        </p:spPr>
        <p:style>
          <a:lnRef idx="2">
            <a:schemeClr val="dk1"/>
          </a:lnRef>
          <a:fillRef idx="1">
            <a:schemeClr val="lt1"/>
          </a:fillRef>
          <a:effectRef idx="0">
            <a:schemeClr val="dk1"/>
          </a:effectRef>
          <a:fontRef idx="minor">
            <a:schemeClr val="dk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525788" y="3786454"/>
            <a:ext cx="5781040" cy="2108269"/>
          </a:xfrm>
          <a:prstGeom prst="rect">
            <a:avLst/>
          </a:prstGeom>
          <a:noFill/>
          <a:ln w="9525">
            <a:noFill/>
            <a:miter lim="800000"/>
            <a:headEnd/>
            <a:tailEnd/>
          </a:ln>
        </p:spPr>
        <p:txBody>
          <a:bodyPr wrap="square">
            <a:spAutoFit/>
          </a:bodyPr>
          <a:lstStyle/>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Firmware: C++ (ESP-IDF) </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ML models: </a:t>
            </a:r>
          </a:p>
          <a:p>
            <a:pPr marL="800100" lvl="1" indent="-342900" algn="just">
              <a:spcBef>
                <a:spcPts val="6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1D-CNN — input 18 channels → Conv(32, kernel=3) → Conv(64) → Dense(64) → </a:t>
            </a:r>
            <a:r>
              <a:rPr lang="en-US" sz="1400" dirty="0" err="1">
                <a:latin typeface="Times New Roman" panose="02020603050405020304" pitchFamily="18" charset="0"/>
                <a:cs typeface="Times New Roman" panose="02020603050405020304" pitchFamily="18" charset="0"/>
              </a:rPr>
              <a:t>Softmax</a:t>
            </a:r>
            <a:r>
              <a:rPr lang="en-US" sz="1400" dirty="0">
                <a:latin typeface="Times New Roman" panose="02020603050405020304" pitchFamily="18" charset="0"/>
                <a:cs typeface="Times New Roman" panose="02020603050405020304" pitchFamily="18" charset="0"/>
              </a:rPr>
              <a:t> (polymer classes). ~10k params.</a:t>
            </a:r>
          </a:p>
          <a:p>
            <a:pPr marL="800100" lvl="1" indent="-342900" algn="just">
              <a:spcBef>
                <a:spcPts val="600"/>
              </a:spcBef>
              <a:buFont typeface="Courier New" panose="02070309020205020404" pitchFamily="49" charset="0"/>
              <a:buChar char="o"/>
            </a:pPr>
            <a:r>
              <a:rPr lang="en-US" sz="1400" dirty="0">
                <a:latin typeface="Times New Roman" panose="02020603050405020304" pitchFamily="18" charset="0"/>
                <a:cs typeface="Times New Roman" panose="02020603050405020304" pitchFamily="18" charset="0"/>
              </a:rPr>
              <a:t>Tiny CNN on cropped particle images (quantized to int8).</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Backend: Python backend (training), Flutter mobile app</a:t>
            </a:r>
          </a:p>
          <a:p>
            <a:pPr marL="342900" indent="-342900" algn="just">
              <a:spcBef>
                <a:spcPts val="600"/>
              </a:spcBef>
              <a:buFont typeface="Wingdings" panose="05000000000000000000" pitchFamily="2" charset="2"/>
              <a:buChar char="q"/>
            </a:pPr>
            <a:r>
              <a:rPr lang="en-US" sz="1600" dirty="0">
                <a:latin typeface="Times New Roman" panose="02020603050405020304" pitchFamily="18" charset="0"/>
                <a:cs typeface="Times New Roman" panose="02020603050405020304" pitchFamily="18" charset="0"/>
              </a:rPr>
              <a:t>DB: Firebase</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193FBBB9-7F0A-B599-C575-43703B91FBFA}"/>
              </a:ext>
            </a:extLst>
          </p:cNvPr>
          <p:cNvPicPr>
            <a:picLocks noChangeAspect="1"/>
          </p:cNvPicPr>
          <p:nvPr/>
        </p:nvPicPr>
        <p:blipFill>
          <a:blip r:embed="rId4"/>
          <a:stretch>
            <a:fillRect/>
          </a:stretch>
        </p:blipFill>
        <p:spPr>
          <a:xfrm>
            <a:off x="7223765" y="856891"/>
            <a:ext cx="2699897" cy="5468145"/>
          </a:xfrm>
          <a:prstGeom prst="rect">
            <a:avLst/>
          </a:prstGeom>
        </p:spPr>
      </p:pic>
      <p:sp>
        <p:nvSpPr>
          <p:cNvPr id="2" name="TextBox 1">
            <a:extLst>
              <a:ext uri="{FF2B5EF4-FFF2-40B4-BE49-F238E27FC236}">
                <a16:creationId xmlns:a16="http://schemas.microsoft.com/office/drawing/2014/main" id="{2E52B151-038D-72D5-B504-1383A2D1DBA2}"/>
              </a:ext>
            </a:extLst>
          </p:cNvPr>
          <p:cNvSpPr txBox="1"/>
          <p:nvPr/>
        </p:nvSpPr>
        <p:spPr>
          <a:xfrm>
            <a:off x="527304" y="1115587"/>
            <a:ext cx="4240925"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HARDWARE &amp; OPTICS</a:t>
            </a:r>
            <a:endParaRPr lang="en-IN" sz="2000" b="1" dirty="0">
              <a:latin typeface="Times New Roman" panose="02020603050405020304" pitchFamily="18" charset="0"/>
              <a:cs typeface="Times New Roman" panose="02020603050405020304" pitchFamily="18" charset="0"/>
            </a:endParaRPr>
          </a:p>
        </p:txBody>
      </p:sp>
      <p:sp>
        <p:nvSpPr>
          <p:cNvPr id="4" name="TextBox 3">
            <a:extLst>
              <a:ext uri="{FF2B5EF4-FFF2-40B4-BE49-F238E27FC236}">
                <a16:creationId xmlns:a16="http://schemas.microsoft.com/office/drawing/2014/main" id="{918F6741-3352-A9F7-8EA3-9BD123C14E6A}"/>
              </a:ext>
            </a:extLst>
          </p:cNvPr>
          <p:cNvSpPr txBox="1"/>
          <p:nvPr/>
        </p:nvSpPr>
        <p:spPr>
          <a:xfrm>
            <a:off x="526352" y="1451124"/>
            <a:ext cx="6284345" cy="2108269"/>
          </a:xfrm>
          <a:prstGeom prst="rect">
            <a:avLst/>
          </a:prstGeom>
          <a:noFill/>
        </p:spPr>
        <p:txBody>
          <a:bodyPr wrap="square" rtlCol="0">
            <a:spAutoFit/>
          </a:bodyPr>
          <a:lstStyle/>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Optical layout:</a:t>
            </a:r>
            <a:r>
              <a:rPr lang="en-IN" sz="1600" dirty="0">
                <a:latin typeface="Times New Roman" panose="02020603050405020304" pitchFamily="18" charset="0"/>
                <a:cs typeface="Times New Roman" panose="02020603050405020304" pitchFamily="18" charset="0"/>
              </a:rPr>
              <a:t> Dark chamber, 3–5 mm flow cuvette or membrane holder, UV/blue LED (365–405 nm).</a:t>
            </a:r>
          </a:p>
          <a:p>
            <a:pPr marL="285750" indent="-285750">
              <a:spcBef>
                <a:spcPts val="600"/>
              </a:spcBef>
              <a:spcAft>
                <a:spcPts val="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Sensors:</a:t>
            </a:r>
            <a:r>
              <a:rPr lang="en-IN" sz="1600" dirty="0">
                <a:latin typeface="Times New Roman" panose="02020603050405020304" pitchFamily="18" charset="0"/>
                <a:cs typeface="Times New Roman" panose="02020603050405020304" pitchFamily="18" charset="0"/>
              </a:rPr>
              <a:t> AS7265x multispectral (18 bands 410–940 nm) for spectral signature; ESP32-S3 camera (5 MP) with 10× objective for ≤50 µm resolution.</a:t>
            </a:r>
          </a:p>
          <a:p>
            <a:pPr marL="285750" indent="-285750">
              <a:spcBef>
                <a:spcPts val="600"/>
              </a:spcBef>
              <a:spcAft>
                <a:spcPts val="600"/>
              </a:spcAft>
              <a:buFont typeface="Arial" panose="020B0604020202020204" pitchFamily="34" charset="0"/>
              <a:buChar char="•"/>
            </a:pPr>
            <a:r>
              <a:rPr lang="en-IN" sz="1600" i="1" dirty="0">
                <a:latin typeface="Times New Roman" panose="02020603050405020304" pitchFamily="18" charset="0"/>
                <a:cs typeface="Times New Roman" panose="02020603050405020304" pitchFamily="18" charset="0"/>
              </a:rPr>
              <a:t>Electronics:</a:t>
            </a:r>
            <a:r>
              <a:rPr lang="en-IN" sz="1600" dirty="0">
                <a:latin typeface="Times New Roman" panose="02020603050405020304" pitchFamily="18" charset="0"/>
                <a:cs typeface="Times New Roman" panose="02020603050405020304" pitchFamily="18" charset="0"/>
              </a:rPr>
              <a:t> ESP32-S3 </a:t>
            </a:r>
            <a:r>
              <a:rPr lang="en-IN" sz="1600" dirty="0" err="1">
                <a:latin typeface="Times New Roman" panose="02020603050405020304" pitchFamily="18" charset="0"/>
                <a:cs typeface="Times New Roman" panose="02020603050405020304" pitchFamily="18" charset="0"/>
              </a:rPr>
              <a:t>devboard</a:t>
            </a:r>
            <a:r>
              <a:rPr lang="en-IN" sz="1600" dirty="0">
                <a:latin typeface="Times New Roman" panose="02020603050405020304" pitchFamily="18" charset="0"/>
                <a:cs typeface="Times New Roman" panose="02020603050405020304" pitchFamily="18" charset="0"/>
              </a:rPr>
              <a:t>, LED driver (PWM), I²C for AS7265x, 12V Li-ion battery + buck regulator (5V/3.3V rails).</a:t>
            </a:r>
          </a:p>
        </p:txBody>
      </p:sp>
      <p:sp>
        <p:nvSpPr>
          <p:cNvPr id="5" name="TextBox 4">
            <a:extLst>
              <a:ext uri="{FF2B5EF4-FFF2-40B4-BE49-F238E27FC236}">
                <a16:creationId xmlns:a16="http://schemas.microsoft.com/office/drawing/2014/main" id="{46A69318-4375-A9FC-F759-4F768DBF9B3A}"/>
              </a:ext>
            </a:extLst>
          </p:cNvPr>
          <p:cNvSpPr txBox="1"/>
          <p:nvPr/>
        </p:nvSpPr>
        <p:spPr>
          <a:xfrm>
            <a:off x="556353" y="3429000"/>
            <a:ext cx="2721338" cy="400110"/>
          </a:xfrm>
          <a:prstGeom prst="rect">
            <a:avLst/>
          </a:prstGeom>
          <a:noFill/>
        </p:spPr>
        <p:txBody>
          <a:bodyPr wrap="square" rtlCol="0">
            <a:spAutoFit/>
          </a:bodyPr>
          <a:lstStyle/>
          <a:p>
            <a:r>
              <a:rPr lang="en-US" sz="2000" b="1" dirty="0">
                <a:latin typeface="Times New Roman" panose="02020603050405020304" pitchFamily="18" charset="0"/>
                <a:cs typeface="Times New Roman" panose="02020603050405020304" pitchFamily="18" charset="0"/>
              </a:rPr>
              <a:t>SOFTWARE &amp; ML</a:t>
            </a:r>
            <a:endParaRPr lang="en-IN" sz="2000" b="1" dirty="0">
              <a:latin typeface="Times New Roman" panose="02020603050405020304" pitchFamily="18" charset="0"/>
              <a:cs typeface="Times New Roman" panose="02020603050405020304" pitchFamily="18" charset="0"/>
            </a:endParaRPr>
          </a:p>
        </p:txBody>
      </p:sp>
      <p:pic>
        <p:nvPicPr>
          <p:cNvPr id="8" name="Picture 7">
            <a:extLst>
              <a:ext uri="{FF2B5EF4-FFF2-40B4-BE49-F238E27FC236}">
                <a16:creationId xmlns:a16="http://schemas.microsoft.com/office/drawing/2014/main" id="{E4B88CDA-DD2F-3445-3583-D8A8E81E3D46}"/>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9923662" y="3644062"/>
            <a:ext cx="1895810" cy="1895810"/>
          </a:xfrm>
          <a:prstGeom prst="rect">
            <a:avLst/>
          </a:prstGeom>
        </p:spPr>
      </p:pic>
      <p:pic>
        <p:nvPicPr>
          <p:cNvPr id="13" name="Picture 12">
            <a:extLst>
              <a:ext uri="{FF2B5EF4-FFF2-40B4-BE49-F238E27FC236}">
                <a16:creationId xmlns:a16="http://schemas.microsoft.com/office/drawing/2014/main" id="{F24889AA-97A4-C20C-5DDA-2F41D6082DC5}"/>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9923662" y="1730215"/>
            <a:ext cx="1950304" cy="1617326"/>
          </a:xfrm>
          <a:prstGeom prst="rect">
            <a:avLst/>
          </a:prstGeom>
        </p:spPr>
      </p:pic>
      <p:sp>
        <p:nvSpPr>
          <p:cNvPr id="15" name="Oval 14"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a:xfrm>
            <a:off x="527304" y="-148209"/>
            <a:ext cx="10972800" cy="1143000"/>
          </a:xfrm>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4</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sp>
        <p:nvSpPr>
          <p:cNvPr id="11" name="Oval 10"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p:cNvPicPr>
            <a:picLocks noChangeAspect="1" noChangeArrowheads="1"/>
          </p:cNvPicPr>
          <p:nvPr/>
        </p:nvPicPr>
        <p:blipFill rotWithShape="1">
          <a:blip r:embed="rId4">
            <a:extLst>
              <a:ext uri="{28A0092B-C50C-407E-A947-70E740481C1C}">
                <a14:useLocalDpi xmlns:a14="http://schemas.microsoft.com/office/drawing/2010/main" val="0"/>
              </a:ext>
            </a:extLst>
          </a:blip>
          <a:srcRect l="4890"/>
          <a:stretch/>
        </p:blipFill>
        <p:spPr bwMode="auto">
          <a:xfrm rot="16200000">
            <a:off x="8130070" y="2191165"/>
            <a:ext cx="4487123" cy="335370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8" name="Picture 7">
            <a:extLst>
              <a:ext uri="{FF2B5EF4-FFF2-40B4-BE49-F238E27FC236}">
                <a16:creationId xmlns:a16="http://schemas.microsoft.com/office/drawing/2014/main" id="{5A8A4155-93CA-C3AB-E024-E9C977C1F03A}"/>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1153627" y="4337567"/>
            <a:ext cx="4844285" cy="1832021"/>
          </a:xfrm>
          <a:prstGeom prst="rect">
            <a:avLst/>
          </a:prstGeom>
        </p:spPr>
      </p:pic>
      <p:pic>
        <p:nvPicPr>
          <p:cNvPr id="13" name="Picture 12">
            <a:extLst>
              <a:ext uri="{FF2B5EF4-FFF2-40B4-BE49-F238E27FC236}">
                <a16:creationId xmlns:a16="http://schemas.microsoft.com/office/drawing/2014/main" id="{47E0BF17-4CAA-7328-7581-7EAFC44BE056}"/>
              </a:ext>
            </a:extLst>
          </p:cNvPr>
          <p:cNvPicPr>
            <a:picLocks noChangeAspect="1"/>
          </p:cNvPicPr>
          <p:nvPr/>
        </p:nvPicPr>
        <p:blipFill>
          <a:blip r:embed="rId7"/>
          <a:stretch>
            <a:fillRect/>
          </a:stretch>
        </p:blipFill>
        <p:spPr>
          <a:xfrm>
            <a:off x="94594" y="1443742"/>
            <a:ext cx="3924394" cy="2714750"/>
          </a:xfrm>
          <a:prstGeom prst="rect">
            <a:avLst/>
          </a:prstGeom>
        </p:spPr>
      </p:pic>
      <p:pic>
        <p:nvPicPr>
          <p:cNvPr id="1026"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180597" y="1369580"/>
            <a:ext cx="4369061" cy="2714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3358158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701040" y="1361071"/>
            <a:ext cx="510067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Feasibility</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Low-cost hardware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Prototype is practical</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Performance can be enhanced with a 10× objective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701040" y="2573821"/>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Challenges: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Environmental noise (algae, silt) complicates microplastic detection</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Staining agents like Nile red may produce False positives</a:t>
            </a:r>
          </a:p>
        </p:txBody>
      </p:sp>
      <p:sp>
        <p:nvSpPr>
          <p:cNvPr id="13" name="TextBox 8"/>
          <p:cNvSpPr txBox="1">
            <a:spLocks noChangeArrowheads="1"/>
          </p:cNvSpPr>
          <p:nvPr/>
        </p:nvSpPr>
        <p:spPr bwMode="auto">
          <a:xfrm>
            <a:off x="5251986" y="4608495"/>
            <a:ext cx="6035040" cy="110799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Strategies: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Stable energy source</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Quality tested components</a:t>
            </a:r>
          </a:p>
          <a:p>
            <a:pPr marL="342900" lvl="0" indent="-342900" algn="just">
              <a:buFont typeface="Arial" panose="020B0604020202020204" pitchFamily="34" charset="0"/>
              <a:buChar char="•"/>
              <a:defRPr/>
            </a:pPr>
            <a:r>
              <a:rPr lang="en-US" sz="1600" dirty="0">
                <a:solidFill>
                  <a:prstClr val="black"/>
                </a:solidFill>
                <a:latin typeface="Times New Roman" panose="02020603050405020304" pitchFamily="18" charset="0"/>
                <a:cs typeface="Times New Roman" panose="02020603050405020304" pitchFamily="18" charset="0"/>
              </a:rPr>
              <a:t>Continuous data logging &amp; updates</a:t>
            </a:r>
          </a:p>
        </p:txBody>
      </p:sp>
      <p:pic>
        <p:nvPicPr>
          <p:cNvPr id="2052"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4744" y="1050619"/>
            <a:ext cx="4042743" cy="32300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4" name="Oval 13"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2" name="Picture 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00514" y="4192211"/>
            <a:ext cx="4114800" cy="1927128"/>
          </a:xfrm>
          <a:prstGeom prst="rect">
            <a:avLst/>
          </a:prstGeom>
        </p:spPr>
      </p:pic>
    </p:spTree>
    <p:extLst>
      <p:ext uri="{BB962C8B-B14F-4D97-AF65-F5344CB8AC3E}">
        <p14:creationId xmlns:p14="http://schemas.microsoft.com/office/powerpoint/2010/main" val="37533879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609600" y="1404648"/>
            <a:ext cx="5010807" cy="1754326"/>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Benefits</a:t>
            </a:r>
            <a:r>
              <a:rPr lang="en-US" dirty="0">
                <a:solidFill>
                  <a:prstClr val="black"/>
                </a:solidFill>
                <a:latin typeface="Times New Roman" panose="02020603050405020304" pitchFamily="18" charset="0"/>
                <a:cs typeface="Times New Roman" panose="02020603050405020304" pitchFamily="18" charset="0"/>
              </a:rPr>
              <a: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Fast, low-cost field screening of water bodies</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Minimal operational cost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User-friendly Interface</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Remote Data logging &amp; Visualization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Highly scalable</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9" name="Picture 2" descr="https://www.sih.gov.in/img1/SIH-Logo.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8"/>
          <p:cNvSpPr txBox="1">
            <a:spLocks noChangeArrowheads="1"/>
          </p:cNvSpPr>
          <p:nvPr/>
        </p:nvSpPr>
        <p:spPr bwMode="auto">
          <a:xfrm>
            <a:off x="4834680" y="4648512"/>
            <a:ext cx="6035040" cy="1200329"/>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Impacts on Environment:</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Early detection enables timely intervention and cleanup prioritization</a:t>
            </a:r>
          </a:p>
          <a:p>
            <a:pPr marL="342900" lvl="0" indent="-342900" algn="just">
              <a:buFont typeface="Arial" panose="020B0604020202020204" pitchFamily="34" charset="0"/>
              <a:buChar char="•"/>
              <a:defRPr/>
            </a:pPr>
            <a:r>
              <a:rPr lang="en-US" dirty="0">
                <a:solidFill>
                  <a:prstClr val="black"/>
                </a:solidFill>
                <a:latin typeface="Times New Roman" panose="02020603050405020304" pitchFamily="18" charset="0"/>
                <a:cs typeface="Times New Roman" panose="02020603050405020304" pitchFamily="18" charset="0"/>
              </a:rPr>
              <a:t>Helps maintain a safe food chain</a:t>
            </a:r>
          </a:p>
        </p:txBody>
      </p:sp>
      <p:pic>
        <p:nvPicPr>
          <p:cNvPr id="4" name="Picture 3">
            <a:extLst>
              <a:ext uri="{FF2B5EF4-FFF2-40B4-BE49-F238E27FC236}">
                <a16:creationId xmlns:a16="http://schemas.microsoft.com/office/drawing/2014/main" id="{EA742431-A677-2E8B-1F0D-74620C0FAC8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82908" y="3323065"/>
            <a:ext cx="4265292" cy="2867606"/>
          </a:xfrm>
          <a:prstGeom prst="rect">
            <a:avLst/>
          </a:prstGeom>
        </p:spPr>
      </p:pic>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3" name="Picture 2"/>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915608" y="1409875"/>
            <a:ext cx="5055926" cy="2982302"/>
          </a:xfrm>
          <a:prstGeom prst="rect">
            <a:avLst/>
          </a:prstGeom>
        </p:spPr>
      </p:pic>
    </p:spTree>
    <p:extLst>
      <p:ext uri="{BB962C8B-B14F-4D97-AF65-F5344CB8AC3E}">
        <p14:creationId xmlns:p14="http://schemas.microsoft.com/office/powerpoint/2010/main" val="29971441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RESEARCH  AND REFERENCES</a:t>
            </a:r>
          </a:p>
        </p:txBody>
      </p:sp>
      <p:sp>
        <p:nvSpPr>
          <p:cNvPr id="17410" name="TextBox 8"/>
          <p:cNvSpPr txBox="1">
            <a:spLocks noChangeArrowheads="1"/>
          </p:cNvSpPr>
          <p:nvPr/>
        </p:nvSpPr>
        <p:spPr bwMode="auto">
          <a:xfrm>
            <a:off x="450201" y="3728324"/>
            <a:ext cx="11440886" cy="2031325"/>
          </a:xfrm>
          <a:prstGeom prst="rect">
            <a:avLst/>
          </a:prstGeom>
          <a:noFill/>
          <a:ln w="9525">
            <a:noFill/>
            <a:miter lim="800000"/>
            <a:headEnd/>
            <a:tailEnd/>
          </a:ln>
        </p:spPr>
        <p:txBody>
          <a:bodyPr wrap="square">
            <a:spAutoFit/>
          </a:bodyPr>
          <a:lstStyle/>
          <a:p>
            <a:pPr lvl="0">
              <a:defRPr/>
            </a:pPr>
            <a:r>
              <a:rPr lang="en-US" b="1" dirty="0">
                <a:solidFill>
                  <a:prstClr val="black"/>
                </a:solidFill>
                <a:latin typeface="Times New Roman" panose="02020603050405020304" pitchFamily="18" charset="0"/>
                <a:cs typeface="Times New Roman" panose="02020603050405020304" pitchFamily="18" charset="0"/>
              </a:rPr>
              <a:t>References: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Stressor-AOP:</a:t>
            </a:r>
            <a:r>
              <a:rPr lang="en-US" dirty="0">
                <a:solidFill>
                  <a:prstClr val="black"/>
                </a:solidFill>
                <a:latin typeface="Times New Roman" panose="02020603050405020304" pitchFamily="18" charset="0"/>
                <a:cs typeface="Times New Roman" panose="02020603050405020304" pitchFamily="18" charset="0"/>
              </a:rPr>
              <a:t> https://cb.imsc.res.in/saopadditives/</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NOAA NCEI Marine DB:</a:t>
            </a:r>
            <a:r>
              <a:rPr lang="en-US" dirty="0">
                <a:solidFill>
                  <a:prstClr val="black"/>
                </a:solidFill>
                <a:latin typeface="Times New Roman" panose="02020603050405020304" pitchFamily="18" charset="0"/>
                <a:cs typeface="Times New Roman" panose="02020603050405020304" pitchFamily="18" charset="0"/>
              </a:rPr>
              <a:t> https://pmc.ncbi.nlm.nih.gov/articles/PMC10589325/</a:t>
            </a:r>
          </a:p>
          <a:p>
            <a:pPr marL="342900" lvl="0" indent="-342900">
              <a:buFont typeface="Arial" panose="020B0604020202020204" pitchFamily="34" charset="0"/>
              <a:buChar char="•"/>
              <a:defRPr/>
            </a:pPr>
            <a:r>
              <a:rPr lang="en-US" b="1" dirty="0">
                <a:solidFill>
                  <a:prstClr val="black"/>
                </a:solidFill>
                <a:latin typeface="Times New Roman" panose="02020603050405020304" pitchFamily="18" charset="0"/>
                <a:cs typeface="Times New Roman" panose="02020603050405020304" pitchFamily="18" charset="0"/>
              </a:rPr>
              <a:t>Marine Debris Program:</a:t>
            </a:r>
            <a:r>
              <a:rPr lang="en-US" dirty="0">
                <a:solidFill>
                  <a:prstClr val="black"/>
                </a:solidFill>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3"/>
              </a:rPr>
              <a:t>https://marinedebris.noaa.gov/</a:t>
            </a:r>
            <a:endParaRPr lang="en-US" dirty="0">
              <a:solidFill>
                <a:prstClr val="black"/>
              </a:solidFill>
              <a:latin typeface="Times New Roman" panose="02020603050405020304" pitchFamily="18" charset="0"/>
              <a:cs typeface="Times New Roman" panose="02020603050405020304" pitchFamily="18" charset="0"/>
            </a:endParaRPr>
          </a:p>
          <a:p>
            <a:pPr marL="342900" indent="-342900">
              <a:buFont typeface="Arial" panose="020B0604020202020204" pitchFamily="34" charset="0"/>
              <a:buChar char="•"/>
              <a:defRPr/>
            </a:pPr>
            <a:r>
              <a:rPr lang="en-US" b="1" dirty="0">
                <a:latin typeface="Times New Roman" panose="02020603050405020304" pitchFamily="18" charset="0"/>
                <a:cs typeface="Times New Roman" panose="02020603050405020304" pitchFamily="18" charset="0"/>
              </a:rPr>
              <a:t>Overview of Analytical methods for the determination of microplastics:</a:t>
            </a:r>
            <a:r>
              <a:rPr lang="en-US" dirty="0">
                <a:latin typeface="Times New Roman" panose="02020603050405020304" pitchFamily="18" charset="0"/>
                <a:cs typeface="Times New Roman" panose="02020603050405020304" pitchFamily="18" charset="0"/>
              </a:rPr>
              <a:t> </a:t>
            </a:r>
            <a:r>
              <a:rPr lang="en-US" dirty="0">
                <a:solidFill>
                  <a:prstClr val="black"/>
                </a:solidFill>
                <a:latin typeface="Times New Roman" panose="02020603050405020304" pitchFamily="18" charset="0"/>
                <a:cs typeface="Times New Roman" panose="02020603050405020304" pitchFamily="18" charset="0"/>
                <a:hlinkClick r:id="rId4"/>
              </a:rPr>
              <a:t>https://www.sciencedirect.com/science/article/abs/pii/S0165993623003485</a:t>
            </a:r>
            <a:endParaRPr lang="en-US" dirty="0">
              <a:solidFill>
                <a:prstClr val="black"/>
              </a:solidFill>
              <a:latin typeface="Times New Roman" panose="02020603050405020304" pitchFamily="18" charset="0"/>
              <a:cs typeface="Times New Roman" panose="02020603050405020304" pitchFamily="18" charset="0"/>
            </a:endParaRPr>
          </a:p>
          <a:p>
            <a:pPr marL="342900" lvl="0" indent="-342900">
              <a:buFont typeface="Arial" panose="020B0604020202020204" pitchFamily="34" charset="0"/>
              <a:buChar char="•"/>
              <a:defRPr/>
            </a:pPr>
            <a:r>
              <a:rPr kumimoji="0" lang="en-US" b="1"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Methods of Microplastic Detection</a:t>
            </a:r>
            <a:r>
              <a:rPr kumimoji="0" lang="en-US" b="0" i="0" u="none" strike="noStrike" kern="1200" cap="none" spc="0" normalizeH="0" baseline="0" noProof="0" dirty="0">
                <a:ln>
                  <a:noFill/>
                </a:ln>
                <a:solidFill>
                  <a:prstClr val="black"/>
                </a:solidFill>
                <a:effectLst/>
                <a:uLnTx/>
                <a:uFillTx/>
                <a:latin typeface="Times New Roman" panose="02020603050405020304" pitchFamily="18" charset="0"/>
                <a:cs typeface="Times New Roman" panose="02020603050405020304" pitchFamily="18" charset="0"/>
              </a:rPr>
              <a:t> by Bree Foster</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7</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11" name="Picture 2" descr="https://www.sih.gov.in/img1/SIH-Logo.pn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841366" y="57097"/>
            <a:ext cx="2209120" cy="1122868"/>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8"/>
          <p:cNvSpPr txBox="1">
            <a:spLocks noChangeArrowheads="1"/>
          </p:cNvSpPr>
          <p:nvPr/>
        </p:nvSpPr>
        <p:spPr bwMode="auto">
          <a:xfrm>
            <a:off x="506871" y="1538932"/>
            <a:ext cx="4616669" cy="2031325"/>
          </a:xfrm>
          <a:prstGeom prst="rect">
            <a:avLst/>
          </a:prstGeom>
          <a:noFill/>
          <a:ln w="9525">
            <a:noFill/>
            <a:miter lim="800000"/>
            <a:headEnd/>
            <a:tailEnd/>
          </a:ln>
        </p:spPr>
        <p:txBody>
          <a:bodyPr wrap="square">
            <a:spAutoFit/>
          </a:bodyPr>
          <a:lstStyle/>
          <a:p>
            <a:pPr lvl="0" algn="just">
              <a:defRPr/>
            </a:pPr>
            <a:r>
              <a:rPr lang="en-US" b="1" dirty="0">
                <a:solidFill>
                  <a:prstClr val="black"/>
                </a:solidFill>
                <a:latin typeface="Times New Roman" panose="02020603050405020304" pitchFamily="18" charset="0"/>
                <a:cs typeface="Times New Roman" panose="02020603050405020304" pitchFamily="18" charset="0"/>
              </a:rPr>
              <a:t>Estimated Cost:</a:t>
            </a:r>
          </a:p>
          <a:p>
            <a:pPr marL="285750" indent="-285750">
              <a:buFont typeface="Arial" panose="020B0604020202020204" pitchFamily="34" charset="0"/>
              <a:buChar char="•"/>
            </a:pPr>
            <a:r>
              <a:rPr lang="en-US" dirty="0"/>
              <a:t>ESP32-S3 : ~2000</a:t>
            </a:r>
          </a:p>
          <a:p>
            <a:pPr marL="285750" indent="-285750">
              <a:buFont typeface="Arial" panose="020B0604020202020204" pitchFamily="34" charset="0"/>
              <a:buChar char="•"/>
            </a:pPr>
            <a:r>
              <a:rPr lang="en-US" dirty="0"/>
              <a:t>OV5640 : ~2500</a:t>
            </a:r>
          </a:p>
          <a:p>
            <a:pPr marL="285750" indent="-285750">
              <a:buFont typeface="Arial" panose="020B0604020202020204" pitchFamily="34" charset="0"/>
              <a:buChar char="•"/>
            </a:pPr>
            <a:r>
              <a:rPr lang="en-US" dirty="0"/>
              <a:t>AS7265x : ~9000</a:t>
            </a:r>
          </a:p>
          <a:p>
            <a:pPr marL="285750" indent="-285750">
              <a:buFont typeface="Arial" panose="020B0604020202020204" pitchFamily="34" charset="0"/>
              <a:buChar char="•"/>
            </a:pPr>
            <a:r>
              <a:rPr lang="en-US" dirty="0"/>
              <a:t>UV LED torch (365–395 nm) : ~1000</a:t>
            </a:r>
          </a:p>
          <a:p>
            <a:pPr marL="285750" indent="-285750">
              <a:buFont typeface="Arial" panose="020B0604020202020204" pitchFamily="34" charset="0"/>
              <a:buChar char="•"/>
            </a:pPr>
            <a:r>
              <a:rPr lang="en-US" dirty="0"/>
              <a:t>Battery Li-ion(12v 5Ah) : ~1500</a:t>
            </a:r>
          </a:p>
          <a:p>
            <a:r>
              <a:rPr lang="en-US" dirty="0">
                <a:solidFill>
                  <a:srgbClr val="FF0000"/>
                </a:solidFill>
              </a:rPr>
              <a:t>             </a:t>
            </a:r>
            <a:r>
              <a:rPr lang="en-US" b="1" dirty="0">
                <a:solidFill>
                  <a:srgbClr val="FF0000"/>
                </a:solidFill>
              </a:rPr>
              <a:t>Total: 18000</a:t>
            </a:r>
          </a:p>
        </p:txBody>
      </p:sp>
      <p:sp>
        <p:nvSpPr>
          <p:cNvPr id="13" name="Oval 12" descr="Your startup LOGO">
            <a:extLst>
              <a:ext uri="{FF2B5EF4-FFF2-40B4-BE49-F238E27FC236}">
                <a16:creationId xmlns:a16="http://schemas.microsoft.com/office/drawing/2014/main" id="{5DBCE864-823D-4A13-9607-5DA1F0ED5FB8}"/>
              </a:ext>
              <a:ext uri="{C183D7F6-B498-43B3-948B-1728B52AA6E4}">
                <adec:decorative xmlns:adec="http://schemas.microsoft.com/office/drawing/2017/decorative" val="0"/>
              </a:ext>
            </a:extLst>
          </p:cNvPr>
          <p:cNvSpPr/>
          <p:nvPr/>
        </p:nvSpPr>
        <p:spPr>
          <a:xfrm>
            <a:off x="329773" y="252246"/>
            <a:ext cx="1251857" cy="807334"/>
          </a:xfrm>
          <a:prstGeom prst="ellipse">
            <a:avLst/>
          </a:prstGeom>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t>Innov8</a:t>
            </a:r>
            <a:endParaRPr lang="en-IN" dirty="0"/>
          </a:p>
        </p:txBody>
      </p:sp>
      <p:pic>
        <p:nvPicPr>
          <p:cNvPr id="14" name="Picture 13">
            <a:extLst>
              <a:ext uri="{FF2B5EF4-FFF2-40B4-BE49-F238E27FC236}">
                <a16:creationId xmlns:a16="http://schemas.microsoft.com/office/drawing/2014/main" id="{2AA04E5F-6E09-967B-32B6-EA3F08F93FBC}"/>
              </a:ext>
            </a:extLst>
          </p:cNvPr>
          <p:cNvPicPr>
            <a:picLocks noChangeAspect="1"/>
          </p:cNvPicPr>
          <p:nvPr/>
        </p:nvPicPr>
        <p:blipFill>
          <a:blip r:embed="rId6"/>
          <a:stretch>
            <a:fillRect/>
          </a:stretch>
        </p:blipFill>
        <p:spPr>
          <a:xfrm>
            <a:off x="10160000" y="2846722"/>
            <a:ext cx="1041400" cy="1122698"/>
          </a:xfrm>
          <a:prstGeom prst="rect">
            <a:avLst/>
          </a:prstGeom>
        </p:spPr>
      </p:pic>
      <p:pic>
        <p:nvPicPr>
          <p:cNvPr id="2050" name="Picture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9686570" y="4266976"/>
            <a:ext cx="2055229" cy="1628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 name="Picture 2"/>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9962931" y="1205330"/>
            <a:ext cx="1722198" cy="13492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 name="Picture 3">
            <a:extLst>
              <a:ext uri="{FF2B5EF4-FFF2-40B4-BE49-F238E27FC236}">
                <a16:creationId xmlns:a16="http://schemas.microsoft.com/office/drawing/2014/main" id="{5D8405A9-DAF7-3D68-13C9-8C445C3AC46F}"/>
              </a:ext>
            </a:extLst>
          </p:cNvPr>
          <p:cNvPicPr>
            <a:picLocks noChangeAspect="1"/>
          </p:cNvPicPr>
          <p:nvPr/>
        </p:nvPicPr>
        <p:blipFill>
          <a:blip r:embed="rId9"/>
          <a:stretch>
            <a:fillRect/>
          </a:stretch>
        </p:blipFill>
        <p:spPr>
          <a:xfrm>
            <a:off x="4410502" y="941799"/>
            <a:ext cx="4575843" cy="2573911"/>
          </a:xfrm>
          <a:prstGeom prst="rect">
            <a:avLst/>
          </a:prstGeom>
        </p:spPr>
      </p:pic>
    </p:spTree>
    <p:extLst>
      <p:ext uri="{BB962C8B-B14F-4D97-AF65-F5344CB8AC3E}">
        <p14:creationId xmlns:p14="http://schemas.microsoft.com/office/powerpoint/2010/main" val="39167886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8110</TotalTime>
  <Words>575</Words>
  <Application>Microsoft Office PowerPoint</Application>
  <PresentationFormat>Widescreen</PresentationFormat>
  <Paragraphs>107</Paragraphs>
  <Slides>7</Slides>
  <Notes>6</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7</vt:i4>
      </vt:variant>
    </vt:vector>
  </HeadingPairs>
  <TitlesOfParts>
    <vt:vector size="16" baseType="lpstr">
      <vt:lpstr>ＭＳ Ｐゴシック</vt:lpstr>
      <vt:lpstr>Arial</vt:lpstr>
      <vt:lpstr>Calibri</vt:lpstr>
      <vt:lpstr>Courier New</vt:lpstr>
      <vt:lpstr>Garamond</vt:lpstr>
      <vt:lpstr>Times New Roman</vt:lpstr>
      <vt:lpstr>TradeGothic</vt:lpstr>
      <vt:lpstr>Wingdings</vt:lpstr>
      <vt:lpstr>Office Theme</vt:lpstr>
      <vt:lpstr>SMART INDIA HACKATHON 2025</vt:lpstr>
      <vt:lpstr> MP Detector</vt:lpstr>
      <vt:lpstr>TECHNICAL APPROACH</vt:lpstr>
      <vt:lpstr>TECHNICAL APPROACH</vt:lpstr>
      <vt:lpstr>FEASIBILITY AND VIABILITY</vt:lpstr>
      <vt:lpstr>IMPACT AND BENEFITS</vt:lpstr>
      <vt:lpstr>RESEARCH  AND REFERENCES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Sanjay KN</cp:lastModifiedBy>
  <cp:revision>181</cp:revision>
  <dcterms:created xsi:type="dcterms:W3CDTF">2013-12-12T18:46:50Z</dcterms:created>
  <dcterms:modified xsi:type="dcterms:W3CDTF">2025-09-10T08:49:42Z</dcterms:modified>
  <cp:category/>
</cp:coreProperties>
</file>