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8"/>
  </p:notesMasterIdLst>
  <p:sldIdLst>
    <p:sldId id="291" r:id="rId2"/>
    <p:sldId id="281" r:id="rId3"/>
    <p:sldId id="290" r:id="rId4"/>
    <p:sldId id="293" r:id="rId5"/>
    <p:sldId id="294" r:id="rId6"/>
    <p:sldId id="296" r:id="rId7"/>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BB59"/>
    <a:srgbClr val="39B0D4"/>
    <a:srgbClr val="727272"/>
    <a:srgbClr val="010000"/>
    <a:srgbClr val="FFA751"/>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240" autoAdjust="0"/>
    <p:restoredTop sz="94660"/>
  </p:normalViewPr>
  <p:slideViewPr>
    <p:cSldViewPr snapToGrid="0" snapToObjects="1">
      <p:cViewPr>
        <p:scale>
          <a:sx n="75" d="100"/>
          <a:sy n="75" d="100"/>
        </p:scale>
        <p:origin x="1195" y="202"/>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4D5ADD5-2BBC-4A94-8F86-D9013941F742}" type="datetimeFigureOut">
              <a:rPr lang="en-US"/>
              <a:pPr/>
              <a:t>9/1/2025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C790738-CFC9-4A5E-8424-6B42AA5706F7}" type="slidenum">
              <a:rPr lang="en-US"/>
              <a:pPr/>
              <a:t>‹#›</a:t>
            </a:fld>
            <a:endParaRPr lang="en-US"/>
          </a:p>
        </p:txBody>
      </p:sp>
    </p:spTree>
    <p:extLst>
      <p:ext uri="{BB962C8B-B14F-4D97-AF65-F5344CB8AC3E}">
        <p14:creationId xmlns:p14="http://schemas.microsoft.com/office/powerpoint/2010/main" val="23574945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6387" name="Slide Number Placeholder 3"/>
          <p:cNvSpPr>
            <a:spLocks noGrp="1"/>
          </p:cNvSpPr>
          <p:nvPr>
            <p:ph type="sldNum" sz="quarter" idx="5"/>
          </p:nvPr>
        </p:nvSpPr>
        <p:spPr bwMode="auto">
          <a:noFill/>
          <a:ln>
            <a:miter lim="800000"/>
            <a:headEnd/>
            <a:tailEnd/>
          </a:ln>
        </p:spPr>
        <p:txBody>
          <a:bodyPr/>
          <a:lstStyle/>
          <a:p>
            <a:fld id="{65F62A7E-A2F8-438F-9CF8-47DE63F471B4}" type="slidenum">
              <a:rPr lang="en-US"/>
              <a:pPr/>
              <a:t>2</a:t>
            </a:fld>
            <a:endParaRPr lang="en-US"/>
          </a:p>
        </p:txBody>
      </p:sp>
    </p:spTree>
    <p:extLst>
      <p:ext uri="{BB962C8B-B14F-4D97-AF65-F5344CB8AC3E}">
        <p14:creationId xmlns:p14="http://schemas.microsoft.com/office/powerpoint/2010/main" val="2904073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fld id="{0CA7B74D-3791-4AC6-8451-F10DBCCCDD9A}" type="slidenum">
              <a:rPr lang="en-US"/>
              <a:pPr/>
              <a:t>3</a:t>
            </a:fld>
            <a:endParaRPr lang="en-US"/>
          </a:p>
        </p:txBody>
      </p:sp>
    </p:spTree>
    <p:extLst>
      <p:ext uri="{BB962C8B-B14F-4D97-AF65-F5344CB8AC3E}">
        <p14:creationId xmlns:p14="http://schemas.microsoft.com/office/powerpoint/2010/main" val="2335206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3773505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2641722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1908672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E60792E3-D524-454C-8AFD-A91972900BCB}" type="datetime1">
              <a:rPr lang="en-US" smtClean="0"/>
              <a:t>9/1/2025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5B7E1BAA-A38D-40DE-B22C-DF9BD7D8205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53C3A68-6922-42D3-8905-ECC2D82A3469}" type="datetime1">
              <a:rPr lang="en-US" smtClean="0"/>
              <a:t>9/1/2025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94FDD027-5576-4F27-AAB6-1D994836EE7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B69E9F4-7604-4950-A8B2-8ACDEDB1506E}" type="datetime1">
              <a:rPr lang="en-US" smtClean="0"/>
              <a:t>9/1/2025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2957CE61-8714-431B-A40A-01B1C5541AB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08B7524-32A2-4C20-A58C-BC3BAA1042FC}" type="datetime1">
              <a:rPr lang="en-US" smtClean="0"/>
              <a:t>9/1/2025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677C3CE7-23F7-4828-823C-E0205DF2CF9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E994447-D6B2-43BB-A877-57F1A267B999}" type="datetime1">
              <a:rPr lang="en-US" smtClean="0"/>
              <a:t>9/1/2025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41DB31D2-2A87-4F4C-A9AD-05C6CC2B321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68920E16-BD35-483C-AA6B-346FC7E46DEA}" type="datetime1">
              <a:rPr lang="en-US" smtClean="0"/>
              <a:t>9/1/2025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E1FC16D9-1635-4844-816A-0A8A2160FAD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FEAC6F8-5103-4FC0-A69E-5C6AE6469DA8}" type="datetime1">
              <a:rPr lang="en-US" smtClean="0"/>
              <a:t>9/1/2025</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9" name="Slide Number Placeholder 5"/>
          <p:cNvSpPr>
            <a:spLocks noGrp="1"/>
          </p:cNvSpPr>
          <p:nvPr>
            <p:ph type="sldNum" sz="quarter" idx="12"/>
          </p:nvPr>
        </p:nvSpPr>
        <p:spPr/>
        <p:txBody>
          <a:bodyPr/>
          <a:lstStyle>
            <a:lvl1pPr>
              <a:defRPr/>
            </a:lvl1pPr>
          </a:lstStyle>
          <a:p>
            <a:fld id="{71C4100A-98DE-4944-910A-A93F5CA9F72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60C6921-0627-4C8F-83D5-0CF936D2FFDD}" type="datetime1">
              <a:rPr lang="en-US" smtClean="0"/>
              <a:t>9/1/2025</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5" name="Slide Number Placeholder 5"/>
          <p:cNvSpPr>
            <a:spLocks noGrp="1"/>
          </p:cNvSpPr>
          <p:nvPr>
            <p:ph type="sldNum" sz="quarter" idx="12"/>
          </p:nvPr>
        </p:nvSpPr>
        <p:spPr/>
        <p:txBody>
          <a:bodyPr/>
          <a:lstStyle>
            <a:lvl1pPr>
              <a:defRPr/>
            </a:lvl1pPr>
          </a:lstStyle>
          <a:p>
            <a:fld id="{6A63342B-5A73-45DC-864D-086DE78037E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FF08AD7-8103-40F8-983C-E2BA6BB9CBE0}" type="datetime1">
              <a:rPr lang="en-US" smtClean="0"/>
              <a:t>9/1/2025</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4" name="Slide Number Placeholder 5"/>
          <p:cNvSpPr>
            <a:spLocks noGrp="1"/>
          </p:cNvSpPr>
          <p:nvPr>
            <p:ph type="sldNum" sz="quarter" idx="12"/>
          </p:nvPr>
        </p:nvSpPr>
        <p:spPr/>
        <p:txBody>
          <a:bodyPr/>
          <a:lstStyle>
            <a:lvl1pPr>
              <a:defRPr/>
            </a:lvl1pPr>
          </a:lstStyle>
          <a:p>
            <a:fld id="{B635AFB3-1ACD-44AC-8702-86B1729DF03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F8C06B4-9380-4A4D-AF49-A3596E17DAF5}" type="datetime1">
              <a:rPr lang="en-US" smtClean="0"/>
              <a:t>9/1/2025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05CF15F3-5E77-4C57-9E21-50D6D1D6C02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EF7FDEF1-C582-4E22-9E77-D68326471F28}" type="datetime1">
              <a:rPr lang="en-US" smtClean="0"/>
              <a:t>9/1/2025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1242169A-B3C7-4FB6-967F-AF95F4EB331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47625"/>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095375"/>
            <a:ext cx="10972800" cy="5030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TradeGothic" pitchFamily="1" charset="0"/>
              </a:defRPr>
            </a:lvl1pPr>
          </a:lstStyle>
          <a:p>
            <a:fld id="{780A9602-A9A9-453F-AEF1-37B5837E02CD}" type="datetime1">
              <a:rPr lang="en-US" smtClean="0"/>
              <a:t>9/1/2025</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TradeGothic"/>
                <a:ea typeface="+mn-ea"/>
                <a:cs typeface="+mn-cs"/>
              </a:defRPr>
            </a:lvl1pPr>
          </a:lstStyle>
          <a:p>
            <a:pPr>
              <a:defRPr/>
            </a:pPr>
            <a:r>
              <a:rPr lang="en-US"/>
              <a:t>@SIH Idea submission- Template</a:t>
            </a: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TradeGothic" pitchFamily="1" charset="0"/>
              </a:defRPr>
            </a:lvl1pPr>
          </a:lstStyle>
          <a:p>
            <a:fld id="{1411BA53-830D-4830-BB65-E58DBE17D0B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0" fontAlgn="base" hangingPunct="0">
        <a:spcBef>
          <a:spcPct val="0"/>
        </a:spcBef>
        <a:spcAft>
          <a:spcPct val="0"/>
        </a:spcAft>
        <a:defRPr sz="4400" kern="1200">
          <a:solidFill>
            <a:schemeClr val="tx1"/>
          </a:solidFill>
          <a:latin typeface="TradeGothic"/>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TradeGothic"/>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TradeGothic"/>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TradeGothic"/>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www.pngkey.com/download/u2t4u2i1t4r5i1y3_png-file-svg-white-database-icon-transparent/" TargetMode="Externa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marinedebris.noaa.gov/"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www.sciencedirect.com/science/article/abs/pii/S016599362300348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4">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6">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6780" y="851521"/>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9120848B-B2B4-45BE-A961-AEC0B06CF41B}"/>
              </a:ext>
            </a:extLst>
          </p:cNvPr>
          <p:cNvPicPr>
            <a:picLocks noChangeAspect="1"/>
          </p:cNvPicPr>
          <p:nvPr/>
        </p:nvPicPr>
        <p:blipFill rotWithShape="1">
          <a:blip r:embed="rId2"/>
          <a:srcRect r="59916"/>
          <a:stretch/>
        </p:blipFill>
        <p:spPr>
          <a:xfrm>
            <a:off x="6854891" y="1715881"/>
            <a:ext cx="3203509" cy="3426237"/>
          </a:xfrm>
          <a:prstGeom prst="rect">
            <a:avLst/>
          </a:prstGeom>
        </p:spPr>
      </p:pic>
      <p:sp>
        <p:nvSpPr>
          <p:cNvPr id="8" name="Title 7"/>
          <p:cNvSpPr>
            <a:spLocks noGrp="1"/>
          </p:cNvSpPr>
          <p:nvPr>
            <p:ph type="ctrTitle"/>
          </p:nvPr>
        </p:nvSpPr>
        <p:spPr>
          <a:xfrm>
            <a:off x="331286" y="-526757"/>
            <a:ext cx="10363200" cy="2076450"/>
          </a:xfrm>
        </p:spPr>
        <p:txBody>
          <a:bodyPr/>
          <a:lstStyle/>
          <a:p>
            <a:r>
              <a:rPr lang="en-US" sz="4000" b="1" dirty="0">
                <a:solidFill>
                  <a:schemeClr val="tx2"/>
                </a:solidFill>
                <a:latin typeface="Garamond" panose="02020404030301010803" pitchFamily="18" charset="0"/>
              </a:rPr>
              <a:t>SMART INDIA HACKATHON 2025</a:t>
            </a:r>
            <a:endParaRPr lang="en-IN" sz="4000" b="1" dirty="0">
              <a:solidFill>
                <a:schemeClr val="tx2"/>
              </a:solidFill>
              <a:latin typeface="Garamond" panose="02020404030301010803" pitchFamily="18" charset="0"/>
            </a:endParaRPr>
          </a:p>
        </p:txBody>
      </p:sp>
      <p:sp>
        <p:nvSpPr>
          <p:cNvPr id="10" name="TextBox 9"/>
          <p:cNvSpPr txBox="1"/>
          <p:nvPr/>
        </p:nvSpPr>
        <p:spPr>
          <a:xfrm>
            <a:off x="244575" y="851521"/>
            <a:ext cx="6373331" cy="5167505"/>
          </a:xfrm>
          <a:prstGeom prst="rect">
            <a:avLst/>
          </a:prstGeom>
          <a:noFill/>
        </p:spPr>
        <p:txBody>
          <a:bodyPr wrap="square" rtlCol="0">
            <a:spAutoFit/>
          </a:bodyPr>
          <a:lstStyle/>
          <a:p>
            <a:endParaRPr lang="en-US" sz="1600" dirty="0"/>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Problem Statement ID – </a:t>
            </a:r>
            <a:r>
              <a:rPr lang="en-US" sz="2000" dirty="0">
                <a:latin typeface="Arial" panose="020B0604020202020204" pitchFamily="34" charset="0"/>
                <a:cs typeface="Arial" panose="020B0604020202020204" pitchFamily="34" charset="0"/>
              </a:rPr>
              <a:t>SIH25036</a:t>
            </a:r>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Problem Statement Title- </a:t>
            </a:r>
            <a:r>
              <a:rPr lang="en-US" sz="2000" dirty="0">
                <a:latin typeface="Arial" panose="020B0604020202020204" pitchFamily="34" charset="0"/>
                <a:cs typeface="Arial" panose="020B0604020202020204" pitchFamily="34" charset="0"/>
              </a:rPr>
              <a:t>Development of Sensor for Detection of Microplastics – Ministry of Earth Sciences(</a:t>
            </a:r>
            <a:r>
              <a:rPr lang="en-US" sz="2000" dirty="0" err="1">
                <a:latin typeface="Arial" panose="020B0604020202020204" pitchFamily="34" charset="0"/>
                <a:cs typeface="Arial" panose="020B0604020202020204" pitchFamily="34" charset="0"/>
              </a:rPr>
              <a:t>MoES</a:t>
            </a:r>
            <a:r>
              <a:rPr lang="en-US" sz="2000" dirty="0">
                <a:latin typeface="Arial" panose="020B0604020202020204" pitchFamily="34" charset="0"/>
                <a:cs typeface="Arial" panose="020B0604020202020204" pitchFamily="34" charset="0"/>
              </a:rPr>
              <a:t>)</a:t>
            </a:r>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Theme- </a:t>
            </a:r>
            <a:r>
              <a:rPr lang="en-US" sz="2000" dirty="0">
                <a:latin typeface="Arial" panose="020B0604020202020204" pitchFamily="34" charset="0"/>
                <a:cs typeface="Arial" panose="020B0604020202020204" pitchFamily="34" charset="0"/>
              </a:rPr>
              <a:t>Miscellaneous</a:t>
            </a:r>
            <a:endParaRPr lang="en-US" sz="2000" b="1"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PS Category- </a:t>
            </a:r>
            <a:r>
              <a:rPr lang="en-US" sz="2000" dirty="0">
                <a:latin typeface="Arial" panose="020B0604020202020204" pitchFamily="34" charset="0"/>
                <a:cs typeface="Arial" panose="020B0604020202020204" pitchFamily="34" charset="0"/>
              </a:rPr>
              <a:t>Hardware</a:t>
            </a:r>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Team ID- </a:t>
            </a:r>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Team Name-</a:t>
            </a:r>
            <a:endParaRPr lang="en-IN" sz="2000" b="1" dirty="0">
              <a:latin typeface="Arial" panose="020B0604020202020204" pitchFamily="34" charset="0"/>
              <a:cs typeface="Arial" panose="020B0604020202020204" pitchFamily="34" charset="0"/>
            </a:endParaRPr>
          </a:p>
        </p:txBody>
      </p:sp>
      <p:pic>
        <p:nvPicPr>
          <p:cNvPr id="1026" name="Picture 2" descr="https://www.sih.gov.in/img1/SIH-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366" y="6297"/>
            <a:ext cx="2209120" cy="11228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8B875D5-EA47-26E1-EB99-302C460DF55C}"/>
              </a:ext>
            </a:extLst>
          </p:cNvPr>
          <p:cNvSpPr/>
          <p:nvPr/>
        </p:nvSpPr>
        <p:spPr>
          <a:xfrm>
            <a:off x="6419086" y="4641996"/>
            <a:ext cx="1069850" cy="12527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9" name="Rectangle 8"/>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5361" name="Title 1"/>
          <p:cNvSpPr>
            <a:spLocks noGrp="1"/>
          </p:cNvSpPr>
          <p:nvPr>
            <p:ph type="title"/>
          </p:nvPr>
        </p:nvSpPr>
        <p:spPr>
          <a:xfrm>
            <a:off x="182998" y="-73152"/>
            <a:ext cx="10972800" cy="1143000"/>
          </a:xfrm>
        </p:spPr>
        <p:txBody>
          <a:bodyPr/>
          <a:lstStyle/>
          <a:p>
            <a:pPr eaLnBrk="1" hangingPunct="1"/>
            <a:br>
              <a:rPr lang="en-US" sz="3600" b="1" dirty="0">
                <a:latin typeface="Times New Roman" panose="02020603050405020304" pitchFamily="18" charset="0"/>
                <a:ea typeface="ＭＳ Ｐゴシック" pitchFamily="1" charset="-128"/>
                <a:cs typeface="Times New Roman" panose="02020603050405020304" pitchFamily="18" charset="0"/>
              </a:rPr>
            </a:br>
            <a:r>
              <a:rPr lang="en-US" sz="3600" b="1" dirty="0">
                <a:latin typeface="Times New Roman" panose="02020603050405020304" pitchFamily="18" charset="0"/>
                <a:ea typeface="ＭＳ Ｐゴシック" pitchFamily="1" charset="-128"/>
                <a:cs typeface="Times New Roman" panose="02020603050405020304" pitchFamily="18" charset="0"/>
              </a:rPr>
              <a:t>IDEA TITLE</a:t>
            </a:r>
          </a:p>
        </p:txBody>
      </p:sp>
      <p:sp>
        <p:nvSpPr>
          <p:cNvPr id="15362" name="TextBox 8"/>
          <p:cNvSpPr txBox="1">
            <a:spLocks noChangeArrowheads="1"/>
          </p:cNvSpPr>
          <p:nvPr/>
        </p:nvSpPr>
        <p:spPr bwMode="auto">
          <a:xfrm>
            <a:off x="164591" y="3273190"/>
            <a:ext cx="5084065" cy="2923877"/>
          </a:xfrm>
          <a:prstGeom prst="rect">
            <a:avLst/>
          </a:prstGeom>
          <a:noFill/>
          <a:ln w="9525">
            <a:noFill/>
            <a:miter lim="800000"/>
            <a:headEnd/>
            <a:tailEnd/>
          </a:ln>
        </p:spPr>
        <p:txBody>
          <a:bodyPr wrap="square">
            <a:spAutoFit/>
          </a:bodyPr>
          <a:lstStyle/>
          <a:p>
            <a:pPr marL="342900" indent="-342900">
              <a:buFont typeface="Wingdings" panose="05000000000000000000" pitchFamily="2" charset="2"/>
              <a:buChar char="v"/>
            </a:pPr>
            <a:r>
              <a:rPr lang="en-US" sz="2400" b="1" u="sng" dirty="0">
                <a:solidFill>
                  <a:schemeClr val="tx2"/>
                </a:solidFill>
                <a:latin typeface="Times New Roman" panose="02020603050405020304" pitchFamily="18" charset="0"/>
                <a:cs typeface="Times New Roman" panose="02020603050405020304" pitchFamily="18" charset="0"/>
              </a:rPr>
              <a:t>&lt;Detector Name&gt;</a:t>
            </a:r>
            <a:endParaRPr lang="en-US" sz="1600" u="sng" dirty="0">
              <a:solidFill>
                <a:schemeClr val="tx2"/>
              </a:solidFill>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We process water samples through a dark chamber with controlled illumination. A multispectral sensor and camera capture spectral and image data, which are analyzed by an AI model to detect and classify microplastics. If abnormal levels are found, the system logs results and alerts the monitoring team via a mobile app.</a:t>
            </a:r>
          </a:p>
        </p:txBody>
      </p:sp>
      <p:sp>
        <p:nvSpPr>
          <p:cNvPr id="6" name="Slide Number Placeholder 5"/>
          <p:cNvSpPr>
            <a:spLocks noGrp="1"/>
          </p:cNvSpPr>
          <p:nvPr>
            <p:ph type="sldNum" sz="quarter" idx="12"/>
          </p:nvPr>
        </p:nvSpPr>
        <p:spPr/>
        <p:txBody>
          <a:bodyPr/>
          <a:lstStyle/>
          <a:p>
            <a:fld id="{677C3CE7-23F7-4828-823C-E0205DF2CF97}" type="slidenum">
              <a:rPr lang="en-US" b="1" smtClean="0">
                <a:solidFill>
                  <a:schemeClr val="bg1"/>
                </a:solidFill>
              </a:rPr>
              <a:pPr/>
              <a:t>2</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a:solidFill>
                  <a:schemeClr val="bg1"/>
                </a:solidFill>
              </a:rPr>
              <a:t>@SIH Idea submission- Template</a:t>
            </a:r>
            <a:endParaRPr lang="en-US" dirty="0">
              <a:solidFill>
                <a:schemeClr val="bg1"/>
              </a:solidFill>
            </a:endParaRPr>
          </a:p>
        </p:txBody>
      </p:sp>
      <p:sp>
        <p:nvSpPr>
          <p:cNvPr id="10" name="Oval 9"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Your Team Name</a:t>
            </a:r>
            <a:endParaRPr lang="en-IN" dirty="0"/>
          </a:p>
        </p:txBody>
      </p:sp>
      <p:pic>
        <p:nvPicPr>
          <p:cNvPr id="12" name="Picture 2" descr="https://www.sih.gov.in/img1/SIH-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366" y="57097"/>
            <a:ext cx="2209120" cy="112286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22DCBB4-FD7B-7033-C6ED-45E405FD9964}"/>
              </a:ext>
            </a:extLst>
          </p:cNvPr>
          <p:cNvSpPr txBox="1"/>
          <p:nvPr/>
        </p:nvSpPr>
        <p:spPr>
          <a:xfrm>
            <a:off x="182998" y="1292772"/>
            <a:ext cx="4901066" cy="1754326"/>
          </a:xfrm>
          <a:prstGeom prst="rect">
            <a:avLst/>
          </a:prstGeom>
          <a:noFill/>
        </p:spPr>
        <p:txBody>
          <a:bodyPr wrap="square" rtlCol="0">
            <a:sp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PROBLEM STATEMENT</a:t>
            </a:r>
          </a:p>
          <a:p>
            <a:r>
              <a:rPr lang="en-US" sz="2000" b="1" dirty="0">
                <a:latin typeface="Times New Roman" panose="02020603050405020304" pitchFamily="18" charset="0"/>
                <a:cs typeface="Times New Roman" panose="02020603050405020304" pitchFamily="18" charset="0"/>
              </a:rPr>
              <a:t>Expected Solution:</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portable battery powered sensor system</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Detecting &amp; classifying Microplastics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Fast results with minimal sample prep</a:t>
            </a:r>
            <a:endParaRPr lang="en-IN" sz="2000" dirty="0">
              <a:latin typeface="Times New Roman" panose="02020603050405020304" pitchFamily="18" charset="0"/>
              <a:cs typeface="Times New Roman" panose="02020603050405020304" pitchFamily="18" charset="0"/>
            </a:endParaRPr>
          </a:p>
        </p:txBody>
      </p:sp>
      <p:sp>
        <p:nvSpPr>
          <p:cNvPr id="3" name="Oval 2">
            <a:extLst>
              <a:ext uri="{FF2B5EF4-FFF2-40B4-BE49-F238E27FC236}">
                <a16:creationId xmlns:a16="http://schemas.microsoft.com/office/drawing/2014/main" id="{438D22CA-394B-1FF8-F7F3-3ACA6564880D}"/>
              </a:ext>
            </a:extLst>
          </p:cNvPr>
          <p:cNvSpPr/>
          <p:nvPr/>
        </p:nvSpPr>
        <p:spPr>
          <a:xfrm>
            <a:off x="5596128" y="1292772"/>
            <a:ext cx="1298448" cy="6457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n>
                  <a:solidFill>
                    <a:schemeClr val="tx1"/>
                  </a:solidFill>
                </a:ln>
                <a:solidFill>
                  <a:schemeClr val="tx1"/>
                </a:solidFill>
                <a:latin typeface="Times New Roman" panose="02020603050405020304" pitchFamily="18" charset="0"/>
                <a:cs typeface="Times New Roman" panose="02020603050405020304" pitchFamily="18" charset="0"/>
              </a:rPr>
              <a:t>Water Inlet</a:t>
            </a:r>
            <a:endParaRPr lang="en-IN" sz="1600" dirty="0">
              <a:ln>
                <a:solidFill>
                  <a:schemeClr val="tx1"/>
                </a:solidFill>
              </a:ln>
              <a:solidFill>
                <a:schemeClr val="tx1"/>
              </a:solidFill>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8E1A46F0-E21D-174F-6382-FBA58C4EF8DC}"/>
              </a:ext>
            </a:extLst>
          </p:cNvPr>
          <p:cNvSpPr/>
          <p:nvPr/>
        </p:nvSpPr>
        <p:spPr>
          <a:xfrm>
            <a:off x="7452360" y="1292772"/>
            <a:ext cx="1152144" cy="6457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n>
                  <a:solidFill>
                    <a:schemeClr val="tx1"/>
                  </a:solidFill>
                </a:ln>
                <a:solidFill>
                  <a:schemeClr val="tx1"/>
                </a:solidFill>
                <a:latin typeface="Times New Roman" panose="02020603050405020304" pitchFamily="18" charset="0"/>
                <a:cs typeface="Times New Roman" panose="02020603050405020304" pitchFamily="18" charset="0"/>
              </a:rPr>
              <a:t>Pre-Filtering</a:t>
            </a:r>
            <a:endParaRPr lang="en-IN" sz="1400" dirty="0">
              <a:ln>
                <a:solidFill>
                  <a:schemeClr val="tx1"/>
                </a:solidFill>
              </a:ln>
              <a:solidFill>
                <a:schemeClr val="tx1"/>
              </a:solidFill>
              <a:latin typeface="Times New Roman" panose="02020603050405020304" pitchFamily="18" charset="0"/>
              <a:cs typeface="Times New Roman" panose="02020603050405020304" pitchFamily="18" charset="0"/>
            </a:endParaRPr>
          </a:p>
        </p:txBody>
      </p:sp>
      <p:cxnSp>
        <p:nvCxnSpPr>
          <p:cNvPr id="13" name="Straight Arrow Connector 12">
            <a:extLst>
              <a:ext uri="{FF2B5EF4-FFF2-40B4-BE49-F238E27FC236}">
                <a16:creationId xmlns:a16="http://schemas.microsoft.com/office/drawing/2014/main" id="{5A5BD0D8-953E-44BA-E214-6D48DA87EA88}"/>
              </a:ext>
            </a:extLst>
          </p:cNvPr>
          <p:cNvCxnSpPr>
            <a:stCxn id="3" idx="6"/>
            <a:endCxn id="8" idx="1"/>
          </p:cNvCxnSpPr>
          <p:nvPr/>
        </p:nvCxnSpPr>
        <p:spPr>
          <a:xfrm>
            <a:off x="6894576" y="1615650"/>
            <a:ext cx="557784"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14" name="Rectangle 13">
            <a:extLst>
              <a:ext uri="{FF2B5EF4-FFF2-40B4-BE49-F238E27FC236}">
                <a16:creationId xmlns:a16="http://schemas.microsoft.com/office/drawing/2014/main" id="{1EC43D1C-FF8B-02DF-B6FA-AB68728B3D72}"/>
              </a:ext>
            </a:extLst>
          </p:cNvPr>
          <p:cNvSpPr/>
          <p:nvPr/>
        </p:nvSpPr>
        <p:spPr>
          <a:xfrm>
            <a:off x="9354312" y="1292772"/>
            <a:ext cx="1234440" cy="6457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n>
                  <a:solidFill>
                    <a:schemeClr val="tx1"/>
                  </a:solidFill>
                </a:ln>
                <a:solidFill>
                  <a:schemeClr val="tx1"/>
                </a:solidFill>
                <a:latin typeface="Times New Roman" panose="02020603050405020304" pitchFamily="18" charset="0"/>
                <a:cs typeface="Times New Roman" panose="02020603050405020304" pitchFamily="18" charset="0"/>
              </a:rPr>
              <a:t>Flow Cuvette/ Membrane</a:t>
            </a:r>
            <a:endParaRPr lang="en-IN" sz="1400" dirty="0">
              <a:ln>
                <a:solidFill>
                  <a:schemeClr val="tx1"/>
                </a:solidFill>
              </a:ln>
              <a:solidFill>
                <a:schemeClr val="tx1"/>
              </a:solidFill>
              <a:latin typeface="Times New Roman" panose="02020603050405020304" pitchFamily="18" charset="0"/>
              <a:cs typeface="Times New Roman" panose="02020603050405020304" pitchFamily="18" charset="0"/>
            </a:endParaRPr>
          </a:p>
        </p:txBody>
      </p:sp>
      <p:cxnSp>
        <p:nvCxnSpPr>
          <p:cNvPr id="16" name="Straight Arrow Connector 15">
            <a:extLst>
              <a:ext uri="{FF2B5EF4-FFF2-40B4-BE49-F238E27FC236}">
                <a16:creationId xmlns:a16="http://schemas.microsoft.com/office/drawing/2014/main" id="{93378E09-C2A6-D597-0887-B70FDC506673}"/>
              </a:ext>
            </a:extLst>
          </p:cNvPr>
          <p:cNvCxnSpPr>
            <a:stCxn id="8" idx="3"/>
            <a:endCxn id="14" idx="1"/>
          </p:cNvCxnSpPr>
          <p:nvPr/>
        </p:nvCxnSpPr>
        <p:spPr>
          <a:xfrm>
            <a:off x="8604504" y="1615650"/>
            <a:ext cx="749808"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17" name="Rectangle 16">
            <a:extLst>
              <a:ext uri="{FF2B5EF4-FFF2-40B4-BE49-F238E27FC236}">
                <a16:creationId xmlns:a16="http://schemas.microsoft.com/office/drawing/2014/main" id="{AC3DD121-22FD-5D49-9707-3C728CA3D093}"/>
              </a:ext>
            </a:extLst>
          </p:cNvPr>
          <p:cNvSpPr/>
          <p:nvPr/>
        </p:nvSpPr>
        <p:spPr>
          <a:xfrm>
            <a:off x="9075420" y="2414016"/>
            <a:ext cx="2857500" cy="192938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18" name="Oval 17">
            <a:extLst>
              <a:ext uri="{FF2B5EF4-FFF2-40B4-BE49-F238E27FC236}">
                <a16:creationId xmlns:a16="http://schemas.microsoft.com/office/drawing/2014/main" id="{01846258-DC84-6A1D-F976-8BD755C71E54}"/>
              </a:ext>
            </a:extLst>
          </p:cNvPr>
          <p:cNvSpPr/>
          <p:nvPr/>
        </p:nvSpPr>
        <p:spPr>
          <a:xfrm>
            <a:off x="9226296" y="2633472"/>
            <a:ext cx="822960" cy="63971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n>
                  <a:solidFill>
                    <a:schemeClr val="tx1"/>
                  </a:solidFill>
                </a:ln>
                <a:solidFill>
                  <a:schemeClr val="tx1"/>
                </a:solidFill>
                <a:latin typeface="Times New Roman" panose="02020603050405020304" pitchFamily="18" charset="0"/>
                <a:cs typeface="Times New Roman" panose="02020603050405020304" pitchFamily="18" charset="0"/>
              </a:rPr>
              <a:t>UV Light</a:t>
            </a:r>
            <a:endParaRPr lang="en-IN" sz="1400" dirty="0">
              <a:ln>
                <a:solidFill>
                  <a:schemeClr val="tx1"/>
                </a:solidFill>
              </a:ln>
              <a:solidFill>
                <a:schemeClr val="tx1"/>
              </a:solidFill>
              <a:latin typeface="Times New Roman" panose="02020603050405020304" pitchFamily="18" charset="0"/>
              <a:cs typeface="Times New Roman" panose="02020603050405020304" pitchFamily="18" charset="0"/>
            </a:endParaRPr>
          </a:p>
        </p:txBody>
      </p:sp>
      <p:cxnSp>
        <p:nvCxnSpPr>
          <p:cNvPr id="20" name="Straight Arrow Connector 19">
            <a:extLst>
              <a:ext uri="{FF2B5EF4-FFF2-40B4-BE49-F238E27FC236}">
                <a16:creationId xmlns:a16="http://schemas.microsoft.com/office/drawing/2014/main" id="{A046ACE1-7C03-2CBC-8FF6-DFEA6BDC9D67}"/>
              </a:ext>
            </a:extLst>
          </p:cNvPr>
          <p:cNvCxnSpPr>
            <a:stCxn id="14" idx="2"/>
          </p:cNvCxnSpPr>
          <p:nvPr/>
        </p:nvCxnSpPr>
        <p:spPr>
          <a:xfrm flipH="1">
            <a:off x="9966960" y="1938528"/>
            <a:ext cx="4572" cy="475488"/>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21" name="Rectangle 20">
            <a:extLst>
              <a:ext uri="{FF2B5EF4-FFF2-40B4-BE49-F238E27FC236}">
                <a16:creationId xmlns:a16="http://schemas.microsoft.com/office/drawing/2014/main" id="{F60348BB-B2F9-55E9-862A-707A2245D4C2}"/>
              </a:ext>
            </a:extLst>
          </p:cNvPr>
          <p:cNvSpPr/>
          <p:nvPr/>
        </p:nvSpPr>
        <p:spPr>
          <a:xfrm>
            <a:off x="10497312" y="2633472"/>
            <a:ext cx="1234440" cy="6397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n>
                  <a:solidFill>
                    <a:schemeClr val="tx1"/>
                  </a:solidFill>
                </a:ln>
                <a:solidFill>
                  <a:schemeClr val="tx1"/>
                </a:solidFill>
                <a:latin typeface="Times New Roman" panose="02020603050405020304" pitchFamily="18" charset="0"/>
                <a:cs typeface="Times New Roman" panose="02020603050405020304" pitchFamily="18" charset="0"/>
              </a:rPr>
              <a:t>AS7265x</a:t>
            </a:r>
          </a:p>
          <a:p>
            <a:pPr algn="ctr"/>
            <a:r>
              <a:rPr lang="en-US" sz="1400" dirty="0">
                <a:ln>
                  <a:solidFill>
                    <a:schemeClr val="tx1"/>
                  </a:solidFill>
                </a:ln>
                <a:solidFill>
                  <a:schemeClr val="tx1"/>
                </a:solidFill>
                <a:latin typeface="Times New Roman" panose="02020603050405020304" pitchFamily="18" charset="0"/>
                <a:cs typeface="Times New Roman" panose="02020603050405020304" pitchFamily="18" charset="0"/>
              </a:rPr>
              <a:t>Spectrometer</a:t>
            </a:r>
            <a:endParaRPr lang="en-IN" sz="1400" dirty="0">
              <a:ln>
                <a:solidFill>
                  <a:schemeClr val="tx1"/>
                </a:solidFill>
              </a:ln>
              <a:solidFill>
                <a:schemeClr val="tx1"/>
              </a:solidFill>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AFB05D67-CC4D-C3EE-725C-DE42F6CD6F34}"/>
              </a:ext>
            </a:extLst>
          </p:cNvPr>
          <p:cNvSpPr/>
          <p:nvPr/>
        </p:nvSpPr>
        <p:spPr>
          <a:xfrm>
            <a:off x="10497312" y="3557016"/>
            <a:ext cx="1234440" cy="51453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n>
                  <a:solidFill>
                    <a:schemeClr val="tx1"/>
                  </a:solidFill>
                </a:ln>
                <a:solidFill>
                  <a:schemeClr val="tx1"/>
                </a:solidFill>
                <a:latin typeface="Times New Roman" panose="02020603050405020304" pitchFamily="18" charset="0"/>
                <a:cs typeface="Times New Roman" panose="02020603050405020304" pitchFamily="18" charset="0"/>
              </a:rPr>
              <a:t>ESP32-S3</a:t>
            </a:r>
            <a:endParaRPr lang="en-IN" sz="1400" dirty="0">
              <a:ln>
                <a:solidFill>
                  <a:schemeClr val="tx1"/>
                </a:solidFill>
              </a:ln>
              <a:solidFill>
                <a:schemeClr val="tx1"/>
              </a:solidFill>
              <a:latin typeface="Times New Roman" panose="02020603050405020304" pitchFamily="18" charset="0"/>
              <a:cs typeface="Times New Roman" panose="02020603050405020304" pitchFamily="18" charset="0"/>
            </a:endParaRPr>
          </a:p>
        </p:txBody>
      </p:sp>
      <p:cxnSp>
        <p:nvCxnSpPr>
          <p:cNvPr id="24" name="Straight Arrow Connector 23">
            <a:extLst>
              <a:ext uri="{FF2B5EF4-FFF2-40B4-BE49-F238E27FC236}">
                <a16:creationId xmlns:a16="http://schemas.microsoft.com/office/drawing/2014/main" id="{4E022CFB-0741-1C04-86F2-61A0A111DD7A}"/>
              </a:ext>
            </a:extLst>
          </p:cNvPr>
          <p:cNvCxnSpPr>
            <a:stCxn id="21" idx="2"/>
            <a:endCxn id="22" idx="0"/>
          </p:cNvCxnSpPr>
          <p:nvPr/>
        </p:nvCxnSpPr>
        <p:spPr>
          <a:xfrm>
            <a:off x="11114532" y="3273190"/>
            <a:ext cx="0" cy="283826"/>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26" name="Straight Connector 25">
            <a:extLst>
              <a:ext uri="{FF2B5EF4-FFF2-40B4-BE49-F238E27FC236}">
                <a16:creationId xmlns:a16="http://schemas.microsoft.com/office/drawing/2014/main" id="{24AE0496-7A6B-447E-A1E6-754741FAC46F}"/>
              </a:ext>
            </a:extLst>
          </p:cNvPr>
          <p:cNvCxnSpPr>
            <a:cxnSpLocks/>
            <a:stCxn id="18" idx="6"/>
          </p:cNvCxnSpPr>
          <p:nvPr/>
        </p:nvCxnSpPr>
        <p:spPr>
          <a:xfrm>
            <a:off x="10049256" y="2953331"/>
            <a:ext cx="448056" cy="0"/>
          </a:xfrm>
          <a:prstGeom prst="line">
            <a:avLst/>
          </a:prstGeom>
        </p:spPr>
        <p:style>
          <a:lnRef idx="2">
            <a:schemeClr val="dk1"/>
          </a:lnRef>
          <a:fillRef idx="1">
            <a:schemeClr val="lt1"/>
          </a:fillRef>
          <a:effectRef idx="0">
            <a:schemeClr val="dk1"/>
          </a:effectRef>
          <a:fontRef idx="minor">
            <a:schemeClr val="dk1"/>
          </a:fontRef>
        </p:style>
      </p:cxnSp>
      <p:sp>
        <p:nvSpPr>
          <p:cNvPr id="31" name="Rectangle: Rounded Corners 30">
            <a:extLst>
              <a:ext uri="{FF2B5EF4-FFF2-40B4-BE49-F238E27FC236}">
                <a16:creationId xmlns:a16="http://schemas.microsoft.com/office/drawing/2014/main" id="{C54F8B93-0C72-681D-04B7-34A1A0A1EBFB}"/>
              </a:ext>
            </a:extLst>
          </p:cNvPr>
          <p:cNvSpPr/>
          <p:nvPr/>
        </p:nvSpPr>
        <p:spPr>
          <a:xfrm>
            <a:off x="9226296" y="3557016"/>
            <a:ext cx="932688" cy="51453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err="1">
                <a:ln>
                  <a:solidFill>
                    <a:schemeClr val="tx1"/>
                  </a:solidFill>
                </a:ln>
                <a:solidFill>
                  <a:schemeClr val="tx1"/>
                </a:solidFill>
                <a:latin typeface="Times New Roman" panose="02020603050405020304" pitchFamily="18" charset="0"/>
                <a:cs typeface="Times New Roman" panose="02020603050405020304" pitchFamily="18" charset="0"/>
              </a:rPr>
              <a:t>TinyML</a:t>
            </a:r>
            <a:endParaRPr lang="en-US" sz="1400" dirty="0">
              <a:ln>
                <a:solidFill>
                  <a:schemeClr val="tx1"/>
                </a:solidFill>
              </a:ln>
              <a:solidFill>
                <a:schemeClr val="tx1"/>
              </a:solidFill>
              <a:latin typeface="Times New Roman" panose="02020603050405020304" pitchFamily="18" charset="0"/>
              <a:cs typeface="Times New Roman" panose="02020603050405020304" pitchFamily="18" charset="0"/>
            </a:endParaRPr>
          </a:p>
          <a:p>
            <a:pPr algn="ctr"/>
            <a:r>
              <a:rPr lang="en-US" sz="1400" dirty="0">
                <a:ln>
                  <a:solidFill>
                    <a:schemeClr val="tx1"/>
                  </a:solidFill>
                </a:ln>
                <a:solidFill>
                  <a:schemeClr val="tx1"/>
                </a:solidFill>
                <a:latin typeface="Times New Roman" panose="02020603050405020304" pitchFamily="18" charset="0"/>
                <a:cs typeface="Times New Roman" panose="02020603050405020304" pitchFamily="18" charset="0"/>
              </a:rPr>
              <a:t>Model</a:t>
            </a:r>
            <a:endParaRPr lang="en-IN" sz="1400" dirty="0">
              <a:ln>
                <a:solidFill>
                  <a:schemeClr val="tx1"/>
                </a:solidFill>
              </a:ln>
              <a:solidFill>
                <a:schemeClr val="tx1"/>
              </a:solidFill>
              <a:latin typeface="Times New Roman" panose="02020603050405020304" pitchFamily="18" charset="0"/>
              <a:cs typeface="Times New Roman" panose="02020603050405020304" pitchFamily="18" charset="0"/>
            </a:endParaRPr>
          </a:p>
        </p:txBody>
      </p:sp>
      <p:cxnSp>
        <p:nvCxnSpPr>
          <p:cNvPr id="33" name="Straight Arrow Connector 32">
            <a:extLst>
              <a:ext uri="{FF2B5EF4-FFF2-40B4-BE49-F238E27FC236}">
                <a16:creationId xmlns:a16="http://schemas.microsoft.com/office/drawing/2014/main" id="{0CEA7B6E-7DC1-99CB-DF24-57B91FCB94F1}"/>
              </a:ext>
            </a:extLst>
          </p:cNvPr>
          <p:cNvCxnSpPr>
            <a:stCxn id="22" idx="1"/>
            <a:endCxn id="31" idx="3"/>
          </p:cNvCxnSpPr>
          <p:nvPr/>
        </p:nvCxnSpPr>
        <p:spPr>
          <a:xfrm flipH="1" flipV="1">
            <a:off x="10158984" y="3814284"/>
            <a:ext cx="338328" cy="2"/>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34" name="TextBox 33">
            <a:extLst>
              <a:ext uri="{FF2B5EF4-FFF2-40B4-BE49-F238E27FC236}">
                <a16:creationId xmlns:a16="http://schemas.microsoft.com/office/drawing/2014/main" id="{27ACA774-E4C1-4C72-1CC1-8065FE3E95FF}"/>
              </a:ext>
            </a:extLst>
          </p:cNvPr>
          <p:cNvSpPr txBox="1"/>
          <p:nvPr/>
        </p:nvSpPr>
        <p:spPr>
          <a:xfrm>
            <a:off x="10588752" y="2083046"/>
            <a:ext cx="1603248" cy="338554"/>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1600" b="1" dirty="0">
                <a:latin typeface="Times New Roman" panose="02020603050405020304" pitchFamily="18" charset="0"/>
                <a:cs typeface="Times New Roman" panose="02020603050405020304" pitchFamily="18" charset="0"/>
              </a:rPr>
              <a:t>Dark Chamber</a:t>
            </a:r>
            <a:endParaRPr lang="en-IN" sz="1600" b="1" dirty="0">
              <a:latin typeface="Times New Roman" panose="02020603050405020304" pitchFamily="18" charset="0"/>
              <a:cs typeface="Times New Roman" panose="02020603050405020304" pitchFamily="18" charset="0"/>
            </a:endParaRPr>
          </a:p>
        </p:txBody>
      </p:sp>
      <p:sp>
        <p:nvSpPr>
          <p:cNvPr id="35" name="Rectangle 34">
            <a:extLst>
              <a:ext uri="{FF2B5EF4-FFF2-40B4-BE49-F238E27FC236}">
                <a16:creationId xmlns:a16="http://schemas.microsoft.com/office/drawing/2014/main" id="{6FB57C93-DC56-65B4-8584-A5B7EECDF42E}"/>
              </a:ext>
            </a:extLst>
          </p:cNvPr>
          <p:cNvSpPr/>
          <p:nvPr/>
        </p:nvSpPr>
        <p:spPr>
          <a:xfrm>
            <a:off x="9075420" y="4764024"/>
            <a:ext cx="2857500" cy="13188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cxnSp>
        <p:nvCxnSpPr>
          <p:cNvPr id="37" name="Straight Arrow Connector 36">
            <a:extLst>
              <a:ext uri="{FF2B5EF4-FFF2-40B4-BE49-F238E27FC236}">
                <a16:creationId xmlns:a16="http://schemas.microsoft.com/office/drawing/2014/main" id="{F3B36798-6862-F919-3DD8-8A1938D70D13}"/>
              </a:ext>
            </a:extLst>
          </p:cNvPr>
          <p:cNvCxnSpPr/>
          <p:nvPr/>
        </p:nvCxnSpPr>
        <p:spPr>
          <a:xfrm flipV="1">
            <a:off x="9592056" y="4343397"/>
            <a:ext cx="0" cy="420627"/>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38" name="Oval 37">
            <a:extLst>
              <a:ext uri="{FF2B5EF4-FFF2-40B4-BE49-F238E27FC236}">
                <a16:creationId xmlns:a16="http://schemas.microsoft.com/office/drawing/2014/main" id="{6375556A-ADC0-F58C-3132-38C37C37F5AA}"/>
              </a:ext>
            </a:extLst>
          </p:cNvPr>
          <p:cNvSpPr/>
          <p:nvPr/>
        </p:nvSpPr>
        <p:spPr>
          <a:xfrm>
            <a:off x="10799064" y="5010547"/>
            <a:ext cx="996696" cy="6874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n>
                  <a:solidFill>
                    <a:schemeClr val="tx1"/>
                  </a:solidFill>
                </a:ln>
                <a:solidFill>
                  <a:schemeClr val="tx1"/>
                </a:solidFill>
                <a:latin typeface="Times New Roman" panose="02020603050405020304" pitchFamily="18" charset="0"/>
                <a:cs typeface="Times New Roman" panose="02020603050405020304" pitchFamily="18" charset="0"/>
              </a:rPr>
              <a:t>Li-ion 18650 cells</a:t>
            </a:r>
            <a:endParaRPr lang="en-IN" sz="1400" dirty="0">
              <a:ln>
                <a:solidFill>
                  <a:schemeClr val="tx1"/>
                </a:solidFill>
              </a:ln>
              <a:solidFill>
                <a:schemeClr val="tx1"/>
              </a:solidFill>
              <a:latin typeface="Times New Roman" panose="02020603050405020304" pitchFamily="18" charset="0"/>
              <a:cs typeface="Times New Roman" panose="02020603050405020304" pitchFamily="18" charset="0"/>
            </a:endParaRPr>
          </a:p>
        </p:txBody>
      </p:sp>
      <p:sp>
        <p:nvSpPr>
          <p:cNvPr id="39" name="Oval 38">
            <a:extLst>
              <a:ext uri="{FF2B5EF4-FFF2-40B4-BE49-F238E27FC236}">
                <a16:creationId xmlns:a16="http://schemas.microsoft.com/office/drawing/2014/main" id="{1951183B-AF1A-85AC-9373-3D97F635A0B8}"/>
              </a:ext>
            </a:extLst>
          </p:cNvPr>
          <p:cNvSpPr/>
          <p:nvPr/>
        </p:nvSpPr>
        <p:spPr>
          <a:xfrm>
            <a:off x="9226296" y="5035869"/>
            <a:ext cx="1271016" cy="6346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n>
                  <a:solidFill>
                    <a:schemeClr val="tx1"/>
                  </a:solidFill>
                </a:ln>
                <a:solidFill>
                  <a:schemeClr val="tx1"/>
                </a:solidFill>
                <a:latin typeface="Times New Roman" panose="02020603050405020304" pitchFamily="18" charset="0"/>
                <a:cs typeface="Times New Roman" panose="02020603050405020304" pitchFamily="18" charset="0"/>
              </a:rPr>
              <a:t>Voltage Regulator</a:t>
            </a:r>
            <a:endParaRPr lang="en-IN" sz="1400" dirty="0">
              <a:ln>
                <a:solidFill>
                  <a:schemeClr val="tx1"/>
                </a:solidFill>
              </a:ln>
              <a:solidFill>
                <a:schemeClr val="tx1"/>
              </a:solidFill>
              <a:latin typeface="Times New Roman" panose="02020603050405020304" pitchFamily="18" charset="0"/>
              <a:cs typeface="Times New Roman" panose="02020603050405020304" pitchFamily="18" charset="0"/>
            </a:endParaRPr>
          </a:p>
        </p:txBody>
      </p:sp>
      <p:cxnSp>
        <p:nvCxnSpPr>
          <p:cNvPr id="41" name="Straight Connector 40">
            <a:extLst>
              <a:ext uri="{FF2B5EF4-FFF2-40B4-BE49-F238E27FC236}">
                <a16:creationId xmlns:a16="http://schemas.microsoft.com/office/drawing/2014/main" id="{68364630-78D6-D477-4754-6F5FD41C2961}"/>
              </a:ext>
            </a:extLst>
          </p:cNvPr>
          <p:cNvCxnSpPr>
            <a:stCxn id="39" idx="6"/>
            <a:endCxn id="38" idx="2"/>
          </p:cNvCxnSpPr>
          <p:nvPr/>
        </p:nvCxnSpPr>
        <p:spPr>
          <a:xfrm>
            <a:off x="10497312" y="5353196"/>
            <a:ext cx="301752" cy="1055"/>
          </a:xfrm>
          <a:prstGeom prst="line">
            <a:avLst/>
          </a:prstGeom>
        </p:spPr>
        <p:style>
          <a:lnRef idx="2">
            <a:schemeClr val="dk1"/>
          </a:lnRef>
          <a:fillRef idx="1">
            <a:schemeClr val="lt1"/>
          </a:fillRef>
          <a:effectRef idx="0">
            <a:schemeClr val="dk1"/>
          </a:effectRef>
          <a:fontRef idx="minor">
            <a:schemeClr val="dk1"/>
          </a:fontRef>
        </p:style>
      </p:cxnSp>
      <p:sp>
        <p:nvSpPr>
          <p:cNvPr id="42" name="TextBox 41">
            <a:extLst>
              <a:ext uri="{FF2B5EF4-FFF2-40B4-BE49-F238E27FC236}">
                <a16:creationId xmlns:a16="http://schemas.microsoft.com/office/drawing/2014/main" id="{7FCE5FB6-3514-269A-143A-67C55B77CF84}"/>
              </a:ext>
            </a:extLst>
          </p:cNvPr>
          <p:cNvSpPr txBox="1"/>
          <p:nvPr/>
        </p:nvSpPr>
        <p:spPr>
          <a:xfrm>
            <a:off x="9944101" y="4416552"/>
            <a:ext cx="2285997" cy="369332"/>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b="1" dirty="0">
                <a:latin typeface="Times New Roman" panose="02020603050405020304" pitchFamily="18" charset="0"/>
                <a:cs typeface="Times New Roman" panose="02020603050405020304" pitchFamily="18" charset="0"/>
              </a:rPr>
              <a:t>Power Management</a:t>
            </a:r>
            <a:endParaRPr lang="en-IN" b="1" dirty="0">
              <a:latin typeface="Times New Roman" panose="02020603050405020304" pitchFamily="18" charset="0"/>
              <a:cs typeface="Times New Roman" panose="02020603050405020304" pitchFamily="18" charset="0"/>
            </a:endParaRPr>
          </a:p>
        </p:txBody>
      </p:sp>
      <p:sp>
        <p:nvSpPr>
          <p:cNvPr id="43" name="Rectangle 42">
            <a:extLst>
              <a:ext uri="{FF2B5EF4-FFF2-40B4-BE49-F238E27FC236}">
                <a16:creationId xmlns:a16="http://schemas.microsoft.com/office/drawing/2014/main" id="{198D00D0-6287-D838-F5B2-A37C2E39FD2F}"/>
              </a:ext>
            </a:extLst>
          </p:cNvPr>
          <p:cNvSpPr/>
          <p:nvPr/>
        </p:nvSpPr>
        <p:spPr>
          <a:xfrm>
            <a:off x="5614416" y="2633472"/>
            <a:ext cx="2679189" cy="15087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cxnSp>
        <p:nvCxnSpPr>
          <p:cNvPr id="45" name="Straight Arrow Connector 44">
            <a:extLst>
              <a:ext uri="{FF2B5EF4-FFF2-40B4-BE49-F238E27FC236}">
                <a16:creationId xmlns:a16="http://schemas.microsoft.com/office/drawing/2014/main" id="{F1A535D1-DA43-CF88-6843-BD566A668218}"/>
              </a:ext>
            </a:extLst>
          </p:cNvPr>
          <p:cNvCxnSpPr>
            <a:cxnSpLocks/>
            <a:stCxn id="17" idx="1"/>
            <a:endCxn id="43" idx="3"/>
          </p:cNvCxnSpPr>
          <p:nvPr/>
        </p:nvCxnSpPr>
        <p:spPr>
          <a:xfrm flipH="1">
            <a:off x="8293605" y="3378707"/>
            <a:ext cx="781815" cy="9145"/>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46" name="TextBox 45">
            <a:extLst>
              <a:ext uri="{FF2B5EF4-FFF2-40B4-BE49-F238E27FC236}">
                <a16:creationId xmlns:a16="http://schemas.microsoft.com/office/drawing/2014/main" id="{180A38CA-99F9-E5AD-B696-DE24E1EE3645}"/>
              </a:ext>
            </a:extLst>
          </p:cNvPr>
          <p:cNvSpPr txBox="1"/>
          <p:nvPr/>
        </p:nvSpPr>
        <p:spPr>
          <a:xfrm>
            <a:off x="8357616" y="3090672"/>
            <a:ext cx="832104" cy="338554"/>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1600" b="1" dirty="0">
                <a:latin typeface="Times New Roman" panose="02020603050405020304" pitchFamily="18" charset="0"/>
                <a:cs typeface="Times New Roman" panose="02020603050405020304" pitchFamily="18" charset="0"/>
              </a:rPr>
              <a:t>Wi-Fi</a:t>
            </a:r>
            <a:endParaRPr lang="en-IN" sz="1600" b="1" dirty="0">
              <a:latin typeface="Times New Roman" panose="02020603050405020304" pitchFamily="18" charset="0"/>
              <a:cs typeface="Times New Roman" panose="02020603050405020304" pitchFamily="18" charset="0"/>
            </a:endParaRPr>
          </a:p>
        </p:txBody>
      </p:sp>
      <p:sp>
        <p:nvSpPr>
          <p:cNvPr id="47" name="Oval 46">
            <a:extLst>
              <a:ext uri="{FF2B5EF4-FFF2-40B4-BE49-F238E27FC236}">
                <a16:creationId xmlns:a16="http://schemas.microsoft.com/office/drawing/2014/main" id="{10FE609B-8B60-5ECA-AE78-10B11F9371BA}"/>
              </a:ext>
            </a:extLst>
          </p:cNvPr>
          <p:cNvSpPr/>
          <p:nvPr/>
        </p:nvSpPr>
        <p:spPr>
          <a:xfrm>
            <a:off x="7150608" y="3044771"/>
            <a:ext cx="1005837" cy="67368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n>
                  <a:solidFill>
                    <a:schemeClr val="tx1"/>
                  </a:solidFill>
                </a:ln>
                <a:solidFill>
                  <a:schemeClr val="tx1"/>
                </a:solidFill>
                <a:latin typeface="Times New Roman" panose="02020603050405020304" pitchFamily="18" charset="0"/>
                <a:cs typeface="Times New Roman" panose="02020603050405020304" pitchFamily="18" charset="0"/>
              </a:rPr>
              <a:t>Mobile App</a:t>
            </a:r>
            <a:endParaRPr lang="en-IN" sz="1400" dirty="0">
              <a:ln>
                <a:solidFill>
                  <a:schemeClr val="tx1"/>
                </a:solidFill>
              </a:ln>
              <a:solidFill>
                <a:schemeClr val="tx1"/>
              </a:solidFill>
              <a:latin typeface="Times New Roman" panose="02020603050405020304" pitchFamily="18" charset="0"/>
              <a:cs typeface="Times New Roman" panose="02020603050405020304" pitchFamily="18" charset="0"/>
            </a:endParaRPr>
          </a:p>
        </p:txBody>
      </p:sp>
      <p:sp>
        <p:nvSpPr>
          <p:cNvPr id="50" name="Rectangle 49">
            <a:extLst>
              <a:ext uri="{FF2B5EF4-FFF2-40B4-BE49-F238E27FC236}">
                <a16:creationId xmlns:a16="http://schemas.microsoft.com/office/drawing/2014/main" id="{5F2976C4-5785-335D-398A-BD7228A0A318}"/>
              </a:ext>
            </a:extLst>
          </p:cNvPr>
          <p:cNvSpPr/>
          <p:nvPr/>
        </p:nvSpPr>
        <p:spPr>
          <a:xfrm>
            <a:off x="5696712" y="3047098"/>
            <a:ext cx="1170432" cy="67135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n>
                  <a:solidFill>
                    <a:schemeClr val="tx1"/>
                  </a:solidFill>
                </a:ln>
                <a:solidFill>
                  <a:schemeClr val="tx1"/>
                </a:solidFill>
                <a:latin typeface="Times New Roman" panose="02020603050405020304" pitchFamily="18" charset="0"/>
                <a:cs typeface="Times New Roman" panose="02020603050405020304" pitchFamily="18" charset="0"/>
              </a:rPr>
              <a:t>Data Visualization</a:t>
            </a:r>
            <a:endParaRPr lang="en-IN" sz="1400" dirty="0">
              <a:ln>
                <a:solidFill>
                  <a:schemeClr val="tx1"/>
                </a:solidFill>
              </a:ln>
              <a:solidFill>
                <a:schemeClr val="tx1"/>
              </a:solidFill>
              <a:latin typeface="Times New Roman" panose="02020603050405020304" pitchFamily="18" charset="0"/>
              <a:cs typeface="Times New Roman" panose="02020603050405020304" pitchFamily="18" charset="0"/>
            </a:endParaRPr>
          </a:p>
        </p:txBody>
      </p:sp>
      <p:cxnSp>
        <p:nvCxnSpPr>
          <p:cNvPr id="52" name="Straight Connector 51">
            <a:extLst>
              <a:ext uri="{FF2B5EF4-FFF2-40B4-BE49-F238E27FC236}">
                <a16:creationId xmlns:a16="http://schemas.microsoft.com/office/drawing/2014/main" id="{B13E550F-7C3A-5DAC-206E-9C89033A879F}"/>
              </a:ext>
            </a:extLst>
          </p:cNvPr>
          <p:cNvCxnSpPr>
            <a:cxnSpLocks/>
            <a:stCxn id="50" idx="3"/>
            <a:endCxn id="47" idx="2"/>
          </p:cNvCxnSpPr>
          <p:nvPr/>
        </p:nvCxnSpPr>
        <p:spPr>
          <a:xfrm flipV="1">
            <a:off x="6867144" y="3381614"/>
            <a:ext cx="283464" cy="1163"/>
          </a:xfrm>
          <a:prstGeom prst="line">
            <a:avLst/>
          </a:prstGeom>
        </p:spPr>
        <p:style>
          <a:lnRef idx="2">
            <a:schemeClr val="dk1"/>
          </a:lnRef>
          <a:fillRef idx="1">
            <a:schemeClr val="lt1"/>
          </a:fillRef>
          <a:effectRef idx="0">
            <a:schemeClr val="dk1"/>
          </a:effectRef>
          <a:fontRef idx="minor">
            <a:schemeClr val="dk1"/>
          </a:fontRef>
        </p:style>
      </p:cxnSp>
      <p:sp>
        <p:nvSpPr>
          <p:cNvPr id="53" name="TextBox 52">
            <a:extLst>
              <a:ext uri="{FF2B5EF4-FFF2-40B4-BE49-F238E27FC236}">
                <a16:creationId xmlns:a16="http://schemas.microsoft.com/office/drawing/2014/main" id="{7A24B77B-B27A-C73B-5A2F-E96BB068B8E2}"/>
              </a:ext>
            </a:extLst>
          </p:cNvPr>
          <p:cNvSpPr txBox="1"/>
          <p:nvPr/>
        </p:nvSpPr>
        <p:spPr>
          <a:xfrm>
            <a:off x="6665976" y="2313432"/>
            <a:ext cx="1787652" cy="369332"/>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b="1" dirty="0">
                <a:latin typeface="Times New Roman" panose="02020603050405020304" pitchFamily="18" charset="0"/>
                <a:cs typeface="Times New Roman" panose="02020603050405020304" pitchFamily="18" charset="0"/>
              </a:rPr>
              <a:t>User Interface</a:t>
            </a:r>
            <a:endParaRPr lang="en-IN" b="1" dirty="0">
              <a:latin typeface="Times New Roman" panose="02020603050405020304" pitchFamily="18" charset="0"/>
              <a:cs typeface="Times New Roman" panose="02020603050405020304" pitchFamily="18" charset="0"/>
            </a:endParaRPr>
          </a:p>
        </p:txBody>
      </p:sp>
      <p:pic>
        <p:nvPicPr>
          <p:cNvPr id="55" name="Picture 54">
            <a:extLst>
              <a:ext uri="{FF2B5EF4-FFF2-40B4-BE49-F238E27FC236}">
                <a16:creationId xmlns:a16="http://schemas.microsoft.com/office/drawing/2014/main" id="{BB2F8464-5E7E-E12A-F97C-42824C9235CF}"/>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6603737" y="4764024"/>
            <a:ext cx="702320" cy="775083"/>
          </a:xfrm>
          <a:prstGeom prst="rect">
            <a:avLst/>
          </a:prstGeom>
          <a:noFill/>
          <a:ln>
            <a:noFill/>
          </a:ln>
        </p:spPr>
        <p:style>
          <a:lnRef idx="0">
            <a:scrgbClr r="0" g="0" b="0"/>
          </a:lnRef>
          <a:fillRef idx="0">
            <a:scrgbClr r="0" g="0" b="0"/>
          </a:fillRef>
          <a:effectRef idx="0">
            <a:scrgbClr r="0" g="0" b="0"/>
          </a:effectRef>
          <a:fontRef idx="minor">
            <a:schemeClr val="dk1"/>
          </a:fontRef>
        </p:style>
      </p:pic>
      <p:sp>
        <p:nvSpPr>
          <p:cNvPr id="57" name="TextBox 56">
            <a:extLst>
              <a:ext uri="{FF2B5EF4-FFF2-40B4-BE49-F238E27FC236}">
                <a16:creationId xmlns:a16="http://schemas.microsoft.com/office/drawing/2014/main" id="{C124F415-08AB-DD05-39CC-AFBD16B2EC65}"/>
              </a:ext>
            </a:extLst>
          </p:cNvPr>
          <p:cNvSpPr txBox="1"/>
          <p:nvPr/>
        </p:nvSpPr>
        <p:spPr>
          <a:xfrm>
            <a:off x="6501384" y="5539107"/>
            <a:ext cx="987552" cy="338554"/>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1600" b="1" dirty="0">
                <a:latin typeface="Times New Roman" panose="02020603050405020304" pitchFamily="18" charset="0"/>
                <a:cs typeface="Times New Roman" panose="02020603050405020304" pitchFamily="18" charset="0"/>
              </a:rPr>
              <a:t>Database</a:t>
            </a:r>
            <a:endParaRPr lang="en-IN" sz="1600" b="1" dirty="0">
              <a:latin typeface="Times New Roman" panose="02020603050405020304" pitchFamily="18" charset="0"/>
              <a:cs typeface="Times New Roman" panose="02020603050405020304" pitchFamily="18" charset="0"/>
            </a:endParaRPr>
          </a:p>
        </p:txBody>
      </p:sp>
      <p:cxnSp>
        <p:nvCxnSpPr>
          <p:cNvPr id="59" name="Straight Arrow Connector 58">
            <a:extLst>
              <a:ext uri="{FF2B5EF4-FFF2-40B4-BE49-F238E27FC236}">
                <a16:creationId xmlns:a16="http://schemas.microsoft.com/office/drawing/2014/main" id="{A837EB34-6CEB-E331-6B15-478483332460}"/>
              </a:ext>
            </a:extLst>
          </p:cNvPr>
          <p:cNvCxnSpPr>
            <a:stCxn id="43" idx="2"/>
            <a:endCxn id="56" idx="0"/>
          </p:cNvCxnSpPr>
          <p:nvPr/>
        </p:nvCxnSpPr>
        <p:spPr>
          <a:xfrm>
            <a:off x="6954011" y="4142232"/>
            <a:ext cx="0" cy="499764"/>
          </a:xfrm>
          <a:prstGeom prst="straightConnector1">
            <a:avLst/>
          </a:prstGeom>
          <a:ln>
            <a:headEnd type="triangle"/>
            <a:tailEnd type="triangle"/>
          </a:ln>
        </p:spPr>
        <p:style>
          <a:lnRef idx="2">
            <a:schemeClr val="dk1"/>
          </a:lnRef>
          <a:fillRef idx="1">
            <a:schemeClr val="lt1"/>
          </a:fillRef>
          <a:effectRef idx="0">
            <a:schemeClr val="dk1"/>
          </a:effectRef>
          <a:fontRef idx="minor">
            <a:schemeClr val="dk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7409" name="Title 1"/>
          <p:cNvSpPr>
            <a:spLocks noGrp="1"/>
          </p:cNvSpPr>
          <p:nvPr>
            <p:ph type="title"/>
          </p:nvPr>
        </p:nvSpPr>
        <p:spPr>
          <a:xfrm>
            <a:off x="527304" y="-148209"/>
            <a:ext cx="10972800" cy="1143000"/>
          </a:xfrm>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TECHNICAL APPROACH</a:t>
            </a:r>
          </a:p>
        </p:txBody>
      </p:sp>
      <p:sp>
        <p:nvSpPr>
          <p:cNvPr id="17410" name="TextBox 8"/>
          <p:cNvSpPr txBox="1">
            <a:spLocks noChangeArrowheads="1"/>
          </p:cNvSpPr>
          <p:nvPr/>
        </p:nvSpPr>
        <p:spPr bwMode="auto">
          <a:xfrm>
            <a:off x="527304" y="1690062"/>
            <a:ext cx="5781040" cy="3477875"/>
          </a:xfrm>
          <a:prstGeom prst="rect">
            <a:avLst/>
          </a:prstGeom>
          <a:noFill/>
          <a:ln w="9525">
            <a:noFill/>
            <a:miter lim="800000"/>
            <a:headEnd/>
            <a:tailEnd/>
          </a:ln>
        </p:spPr>
        <p:txBody>
          <a:bodyPr wrap="square">
            <a:spAutoFit/>
          </a:bodyPr>
          <a:lstStyle/>
          <a:p>
            <a:pPr marL="342900" indent="-342900" algn="just">
              <a:buFont typeface="Arial" panose="020B0604020202020204" pitchFamily="34" charset="0"/>
              <a:buChar char="•"/>
            </a:pPr>
            <a:r>
              <a:rPr lang="en-US" sz="2000" dirty="0">
                <a:latin typeface="Arial" pitchFamily="34" charset="0"/>
                <a:cs typeface="Arial" pitchFamily="34" charset="0"/>
              </a:rPr>
              <a:t>Firmware: C++ (ESP-IDF / Arduino)</a:t>
            </a:r>
          </a:p>
          <a:p>
            <a:pPr marL="342900" indent="-342900" algn="just">
              <a:buFont typeface="Arial" panose="020B0604020202020204" pitchFamily="34" charset="0"/>
              <a:buChar char="•"/>
            </a:pPr>
            <a:r>
              <a:rPr lang="en-US" sz="2000" dirty="0">
                <a:latin typeface="Arial" pitchFamily="34" charset="0"/>
                <a:cs typeface="Arial" pitchFamily="34" charset="0"/>
              </a:rPr>
              <a:t>Sensors: AS7265x (18-band) + ESP32-S3 camera (5MP, optional 10× objective).</a:t>
            </a:r>
          </a:p>
          <a:p>
            <a:pPr marL="342900" indent="-342900" algn="just">
              <a:buFont typeface="Arial" panose="020B0604020202020204" pitchFamily="34" charset="0"/>
              <a:buChar char="•"/>
            </a:pPr>
            <a:r>
              <a:rPr lang="en-US" sz="2000" dirty="0">
                <a:latin typeface="Arial" pitchFamily="34" charset="0"/>
                <a:cs typeface="Arial" pitchFamily="34" charset="0"/>
              </a:rPr>
              <a:t>Illumination: 365–405 nm UV / blue LED + emission filter (orange </a:t>
            </a:r>
            <a:r>
              <a:rPr lang="en-US" sz="2000" dirty="0" err="1">
                <a:latin typeface="Arial" pitchFamily="34" charset="0"/>
                <a:cs typeface="Arial" pitchFamily="34" charset="0"/>
              </a:rPr>
              <a:t>longpass</a:t>
            </a:r>
            <a:r>
              <a:rPr lang="en-US" sz="2000" dirty="0">
                <a:latin typeface="Arial" pitchFamily="34" charset="0"/>
                <a:cs typeface="Arial" pitchFamily="34" charset="0"/>
              </a:rPr>
              <a:t>).</a:t>
            </a:r>
          </a:p>
          <a:p>
            <a:pPr marL="342900" indent="-342900" algn="just">
              <a:buFont typeface="Arial" panose="020B0604020202020204" pitchFamily="34" charset="0"/>
              <a:buChar char="•"/>
            </a:pPr>
            <a:r>
              <a:rPr lang="en-US" sz="2000" dirty="0">
                <a:latin typeface="Arial" pitchFamily="34" charset="0"/>
                <a:cs typeface="Arial" pitchFamily="34" charset="0"/>
              </a:rPr>
              <a:t>ML: 1D-CNN on spectral vector + small image classifier → fusion model; converted to </a:t>
            </a:r>
            <a:r>
              <a:rPr lang="en-US" sz="2000" dirty="0" err="1">
                <a:latin typeface="Arial" pitchFamily="34" charset="0"/>
                <a:cs typeface="Arial" pitchFamily="34" charset="0"/>
              </a:rPr>
              <a:t>TFLite</a:t>
            </a:r>
            <a:r>
              <a:rPr lang="en-US" sz="2000" dirty="0">
                <a:latin typeface="Arial" pitchFamily="34" charset="0"/>
                <a:cs typeface="Arial" pitchFamily="34" charset="0"/>
              </a:rPr>
              <a:t>.</a:t>
            </a:r>
          </a:p>
          <a:p>
            <a:pPr marL="342900" indent="-342900" algn="just">
              <a:buFont typeface="Arial" panose="020B0604020202020204" pitchFamily="34" charset="0"/>
              <a:buChar char="•"/>
            </a:pPr>
            <a:r>
              <a:rPr lang="en-US" sz="2000" dirty="0">
                <a:latin typeface="Arial" pitchFamily="34" charset="0"/>
                <a:cs typeface="Arial" pitchFamily="34" charset="0"/>
              </a:rPr>
              <a:t>Backend / App: Python backend (training), Flutter mobile app</a:t>
            </a:r>
          </a:p>
          <a:p>
            <a:pPr marL="342900" indent="-342900" algn="just">
              <a:buFont typeface="Arial" panose="020B0604020202020204" pitchFamily="34" charset="0"/>
              <a:buChar char="•"/>
            </a:pPr>
            <a:r>
              <a:rPr lang="en-US" sz="2000" dirty="0">
                <a:latin typeface="Arial" pitchFamily="34" charset="0"/>
                <a:cs typeface="Arial" pitchFamily="34" charset="0"/>
              </a:rPr>
              <a:t>DB: Firebase (proto) → </a:t>
            </a:r>
            <a:r>
              <a:rPr lang="en-US" sz="2000" dirty="0" err="1">
                <a:latin typeface="Arial" pitchFamily="34" charset="0"/>
                <a:cs typeface="Arial" pitchFamily="34" charset="0"/>
              </a:rPr>
              <a:t>InfluxDB</a:t>
            </a:r>
            <a:r>
              <a:rPr lang="en-US" sz="2000" dirty="0">
                <a:latin typeface="Arial" pitchFamily="34" charset="0"/>
                <a:cs typeface="Arial" pitchFamily="34" charset="0"/>
              </a:rPr>
              <a:t> (final TS storage).</a:t>
            </a:r>
          </a:p>
        </p:txBody>
      </p:sp>
      <p:sp>
        <p:nvSpPr>
          <p:cNvPr id="6" name="Slide Number Placeholder 5"/>
          <p:cNvSpPr>
            <a:spLocks noGrp="1"/>
          </p:cNvSpPr>
          <p:nvPr>
            <p:ph type="sldNum" sz="quarter" idx="12"/>
          </p:nvPr>
        </p:nvSpPr>
        <p:spPr/>
        <p:txBody>
          <a:bodyPr/>
          <a:lstStyle/>
          <a:p>
            <a:fld id="{677C3CE7-23F7-4828-823C-E0205DF2CF97}" type="slidenum">
              <a:rPr lang="en-US" b="1">
                <a:solidFill>
                  <a:schemeClr val="bg1"/>
                </a:solidFill>
              </a:rPr>
              <a:pPr/>
              <a:t>3</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a:solidFill>
                  <a:schemeClr val="bg1"/>
                </a:solidFill>
              </a:rPr>
              <a:t>@SIH Idea submission- Template</a:t>
            </a:r>
            <a:endParaRPr lang="en-US" dirty="0">
              <a:solidFill>
                <a:schemeClr val="bg1"/>
              </a:solidFill>
            </a:endParaRPr>
          </a:p>
        </p:txBody>
      </p:sp>
      <p:sp>
        <p:nvSpPr>
          <p:cNvPr id="11" name="Oval 10"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Your Team Name</a:t>
            </a:r>
            <a:endParaRPr lang="en-IN" dirty="0"/>
          </a:p>
        </p:txBody>
      </p:sp>
      <p:pic>
        <p:nvPicPr>
          <p:cNvPr id="9" name="Picture 2" descr="https://www.sih.gov.in/img1/SIH-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366" y="57097"/>
            <a:ext cx="2209120" cy="112286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93FBBB9-7F0A-B599-C575-43703B91FBFA}"/>
              </a:ext>
            </a:extLst>
          </p:cNvPr>
          <p:cNvPicPr>
            <a:picLocks noChangeAspect="1"/>
          </p:cNvPicPr>
          <p:nvPr/>
        </p:nvPicPr>
        <p:blipFill>
          <a:blip r:embed="rId4"/>
          <a:stretch>
            <a:fillRect/>
          </a:stretch>
        </p:blipFill>
        <p:spPr>
          <a:xfrm>
            <a:off x="7223765" y="856891"/>
            <a:ext cx="2699897" cy="546814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FEASIBILITY AND VIABILITY</a:t>
            </a:r>
          </a:p>
        </p:txBody>
      </p:sp>
      <p:sp>
        <p:nvSpPr>
          <p:cNvPr id="17410" name="TextBox 8"/>
          <p:cNvSpPr txBox="1">
            <a:spLocks noChangeArrowheads="1"/>
          </p:cNvSpPr>
          <p:nvPr/>
        </p:nvSpPr>
        <p:spPr bwMode="auto">
          <a:xfrm>
            <a:off x="609600" y="2533653"/>
            <a:ext cx="9385300" cy="2246769"/>
          </a:xfrm>
          <a:prstGeom prst="rect">
            <a:avLst/>
          </a:prstGeom>
          <a:noFill/>
          <a:ln w="9525">
            <a:noFill/>
            <a:miter lim="800000"/>
            <a:headEnd/>
            <a:tailEnd/>
          </a:ln>
        </p:spPr>
        <p:txBody>
          <a:bodyPr wrap="square">
            <a:spAutoFit/>
          </a:bodyPr>
          <a:lstStyle/>
          <a:p>
            <a:pPr marL="342900" lvl="0" indent="-342900" algn="just">
              <a:buFont typeface="Arial" panose="020B0604020202020204" pitchFamily="34" charset="0"/>
              <a:buChar char="•"/>
              <a:defRPr/>
            </a:pPr>
            <a:r>
              <a:rPr lang="en-US" sz="2000" dirty="0">
                <a:solidFill>
                  <a:prstClr val="black"/>
                </a:solidFill>
                <a:latin typeface="Arial" pitchFamily="34" charset="0"/>
                <a:cs typeface="Arial" pitchFamily="34" charset="0"/>
              </a:rPr>
              <a:t>Parts are low-cost; prototype achievable in 4–6 weeks (ESP32-S3, AS7265x, optics, 3D printed chamber).</a:t>
            </a:r>
          </a:p>
          <a:p>
            <a:pPr marL="342900" lvl="0" indent="-342900" algn="just">
              <a:buFont typeface="Arial" panose="020B0604020202020204" pitchFamily="34" charset="0"/>
              <a:buChar char="•"/>
              <a:defRPr/>
            </a:pPr>
            <a:r>
              <a:rPr lang="en-US" sz="2000" dirty="0">
                <a:solidFill>
                  <a:prstClr val="black"/>
                </a:solidFill>
                <a:latin typeface="Arial" pitchFamily="34" charset="0"/>
                <a:cs typeface="Arial" pitchFamily="34" charset="0"/>
              </a:rPr>
              <a:t>Small-particle resolution (needs magnifier); Nile Red false positives; environmental noise (algae, silt).</a:t>
            </a:r>
          </a:p>
          <a:p>
            <a:pPr marL="342900" lvl="0" indent="-342900" algn="just">
              <a:buFont typeface="Arial" panose="020B0604020202020204" pitchFamily="34" charset="0"/>
              <a:buChar char="•"/>
              <a:defRPr/>
            </a:pPr>
            <a:r>
              <a:rPr lang="en-US" sz="2000" dirty="0">
                <a:solidFill>
                  <a:prstClr val="black"/>
                </a:solidFill>
                <a:latin typeface="Arial" pitchFamily="34" charset="0"/>
                <a:cs typeface="Arial" pitchFamily="34" charset="0"/>
              </a:rPr>
              <a:t>Add 10× objective for &lt;100 µm; combine spectral + image fusion; validate subset by FTIR; use prefiltering and sample metadata logging.</a:t>
            </a:r>
          </a:p>
          <a:p>
            <a:pPr marL="342900" lvl="0" indent="-342900" algn="just">
              <a:buFont typeface="Arial" panose="020B0604020202020204" pitchFamily="34" charset="0"/>
              <a:buChar char="•"/>
              <a:defRPr/>
            </a:pPr>
            <a:r>
              <a:rPr lang="en-US" sz="2000" dirty="0">
                <a:solidFill>
                  <a:prstClr val="black"/>
                </a:solidFill>
                <a:latin typeface="Arial" pitchFamily="34" charset="0"/>
                <a:cs typeface="Arial" pitchFamily="34" charset="0"/>
              </a:rPr>
              <a:t>Li-ion battery with step-down; Nile Red handled with PPE and proper disposal.</a:t>
            </a:r>
            <a:endParaRPr kumimoji="0" lang="en-US" sz="20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sp>
        <p:nvSpPr>
          <p:cNvPr id="12" name="Oval 11"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Your Team Name</a:t>
            </a:r>
            <a:endParaRPr lang="en-IN" dirty="0"/>
          </a:p>
        </p:txBody>
      </p:sp>
      <p:pic>
        <p:nvPicPr>
          <p:cNvPr id="9" name="Picture 2" descr="https://www.sih.gov.in/img1/SIH-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366" y="57097"/>
            <a:ext cx="2209120" cy="1122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3387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IMPACT AND BENEFITS</a:t>
            </a:r>
          </a:p>
        </p:txBody>
      </p:sp>
      <p:sp>
        <p:nvSpPr>
          <p:cNvPr id="17410" name="TextBox 8"/>
          <p:cNvSpPr txBox="1">
            <a:spLocks noChangeArrowheads="1"/>
          </p:cNvSpPr>
          <p:nvPr/>
        </p:nvSpPr>
        <p:spPr bwMode="auto">
          <a:xfrm>
            <a:off x="609600" y="2533653"/>
            <a:ext cx="9385300" cy="2554545"/>
          </a:xfrm>
          <a:prstGeom prst="rect">
            <a:avLst/>
          </a:prstGeom>
          <a:noFill/>
          <a:ln w="9525">
            <a:noFill/>
            <a:miter lim="800000"/>
            <a:headEnd/>
            <a:tailEnd/>
          </a:ln>
        </p:spPr>
        <p:txBody>
          <a:bodyPr wrap="square">
            <a:spAutoFit/>
          </a:bodyPr>
          <a:lstStyle/>
          <a:p>
            <a:pPr marL="342900" lvl="0" indent="-342900" algn="just">
              <a:buFont typeface="Arial" panose="020B0604020202020204" pitchFamily="34" charset="0"/>
              <a:buChar char="•"/>
              <a:defRPr/>
            </a:pPr>
            <a:r>
              <a:rPr lang="en-US" sz="2000" dirty="0">
                <a:solidFill>
                  <a:prstClr val="black"/>
                </a:solidFill>
                <a:latin typeface="Arial" pitchFamily="34" charset="0"/>
                <a:cs typeface="Arial" pitchFamily="34" charset="0"/>
              </a:rPr>
              <a:t>Fast, low-cost field screening of water bodies → helps prioritize samples for lab FTIR.</a:t>
            </a:r>
          </a:p>
          <a:p>
            <a:pPr marL="342900" lvl="0" indent="-342900" algn="just">
              <a:buFont typeface="Arial" panose="020B0604020202020204" pitchFamily="34" charset="0"/>
              <a:buChar char="•"/>
              <a:defRPr/>
            </a:pPr>
            <a:r>
              <a:rPr lang="en-US" sz="2000" dirty="0">
                <a:solidFill>
                  <a:prstClr val="black"/>
                </a:solidFill>
                <a:latin typeface="Arial" pitchFamily="34" charset="0"/>
                <a:cs typeface="Arial" pitchFamily="34" charset="0"/>
              </a:rPr>
              <a:t>Environmental benefit: early detection reduces spread and informs cleanup prioritization.</a:t>
            </a:r>
          </a:p>
          <a:p>
            <a:pPr marL="342900" lvl="0" indent="-342900" algn="just">
              <a:buFont typeface="Arial" panose="020B0604020202020204" pitchFamily="34" charset="0"/>
              <a:buChar char="•"/>
              <a:defRPr/>
            </a:pPr>
            <a:r>
              <a:rPr lang="en-US" sz="2000" dirty="0">
                <a:solidFill>
                  <a:prstClr val="black"/>
                </a:solidFill>
                <a:latin typeface="Arial" pitchFamily="34" charset="0"/>
                <a:cs typeface="Arial" pitchFamily="34" charset="0"/>
              </a:rPr>
              <a:t>Low operational cost: simple UX for field technicians; remote logging for monitoring programs.</a:t>
            </a:r>
          </a:p>
          <a:p>
            <a:pPr marL="342900" lvl="0" indent="-342900" algn="just">
              <a:buFont typeface="Arial" panose="020B0604020202020204" pitchFamily="34" charset="0"/>
              <a:buChar char="•"/>
              <a:defRPr/>
            </a:pPr>
            <a:r>
              <a:rPr lang="en-US" sz="2000" dirty="0">
                <a:solidFill>
                  <a:prstClr val="black"/>
                </a:solidFill>
                <a:latin typeface="Arial" pitchFamily="34" charset="0"/>
                <a:cs typeface="Arial" pitchFamily="34" charset="0"/>
              </a:rPr>
              <a:t>Scalable: multi-device deployments for spatial monitoring and time-series insights.</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sp>
        <p:nvSpPr>
          <p:cNvPr id="12" name="Oval 11"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Your Team Name</a:t>
            </a:r>
            <a:endParaRPr lang="en-IN" dirty="0"/>
          </a:p>
        </p:txBody>
      </p:sp>
      <p:pic>
        <p:nvPicPr>
          <p:cNvPr id="9" name="Picture 2" descr="https://www.sih.gov.in/img1/SIH-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366" y="57097"/>
            <a:ext cx="2209120" cy="1122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7144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RESEARCH  AND REFERENCES</a:t>
            </a:r>
          </a:p>
        </p:txBody>
      </p:sp>
      <p:sp>
        <p:nvSpPr>
          <p:cNvPr id="17410" name="TextBox 8"/>
          <p:cNvSpPr txBox="1">
            <a:spLocks noChangeArrowheads="1"/>
          </p:cNvSpPr>
          <p:nvPr/>
        </p:nvSpPr>
        <p:spPr bwMode="auto">
          <a:xfrm>
            <a:off x="609600" y="2795263"/>
            <a:ext cx="11440886" cy="2308324"/>
          </a:xfrm>
          <a:prstGeom prst="rect">
            <a:avLst/>
          </a:prstGeom>
          <a:noFill/>
          <a:ln w="9525">
            <a:noFill/>
            <a:miter lim="800000"/>
            <a:headEnd/>
            <a:tailEnd/>
          </a:ln>
        </p:spPr>
        <p:txBody>
          <a:bodyPr wrap="square">
            <a:spAutoFit/>
          </a:bodyPr>
          <a:lstStyle/>
          <a:p>
            <a:pPr marL="342900" lvl="0" indent="-342900" algn="just">
              <a:buFont typeface="Arial" panose="020B0604020202020204" pitchFamily="34" charset="0"/>
              <a:buChar char="•"/>
              <a:defRPr/>
            </a:pPr>
            <a:r>
              <a:rPr lang="en-US" sz="2400" b="1" dirty="0">
                <a:solidFill>
                  <a:prstClr val="black"/>
                </a:solidFill>
                <a:latin typeface="Times New Roman" panose="02020603050405020304" pitchFamily="18" charset="0"/>
                <a:cs typeface="Times New Roman" panose="02020603050405020304" pitchFamily="18" charset="0"/>
              </a:rPr>
              <a:t>Stressor-AOP:</a:t>
            </a:r>
            <a:r>
              <a:rPr lang="en-US" sz="2400" dirty="0">
                <a:solidFill>
                  <a:prstClr val="black"/>
                </a:solidFill>
                <a:latin typeface="Times New Roman" panose="02020603050405020304" pitchFamily="18" charset="0"/>
                <a:cs typeface="Times New Roman" panose="02020603050405020304" pitchFamily="18" charset="0"/>
              </a:rPr>
              <a:t> https://cb.imsc.res.in/saopadditives/</a:t>
            </a:r>
          </a:p>
          <a:p>
            <a:pPr marL="342900" lvl="0" indent="-342900" algn="just">
              <a:buFont typeface="Arial" panose="020B0604020202020204" pitchFamily="34" charset="0"/>
              <a:buChar char="•"/>
              <a:defRPr/>
            </a:pPr>
            <a:r>
              <a:rPr lang="en-US" sz="2400" b="1" dirty="0">
                <a:solidFill>
                  <a:prstClr val="black"/>
                </a:solidFill>
                <a:latin typeface="Times New Roman" panose="02020603050405020304" pitchFamily="18" charset="0"/>
                <a:cs typeface="Times New Roman" panose="02020603050405020304" pitchFamily="18" charset="0"/>
              </a:rPr>
              <a:t>NOAA NCEI Marine DB:</a:t>
            </a:r>
            <a:r>
              <a:rPr lang="en-US" sz="2400" dirty="0">
                <a:solidFill>
                  <a:prstClr val="black"/>
                </a:solidFill>
                <a:latin typeface="Times New Roman" panose="02020603050405020304" pitchFamily="18" charset="0"/>
                <a:cs typeface="Times New Roman" panose="02020603050405020304" pitchFamily="18" charset="0"/>
              </a:rPr>
              <a:t> https://pmc.ncbi.nlm.nih.gov/articles/PMC10589325/</a:t>
            </a:r>
          </a:p>
          <a:p>
            <a:pPr marL="342900" lvl="0" indent="-342900" algn="just">
              <a:buFont typeface="Arial" panose="020B0604020202020204" pitchFamily="34" charset="0"/>
              <a:buChar char="•"/>
              <a:defRPr/>
            </a:pPr>
            <a:r>
              <a:rPr lang="en-US" sz="2400" b="1" dirty="0">
                <a:solidFill>
                  <a:prstClr val="black"/>
                </a:solidFill>
                <a:latin typeface="Times New Roman" panose="02020603050405020304" pitchFamily="18" charset="0"/>
                <a:cs typeface="Times New Roman" panose="02020603050405020304" pitchFamily="18" charset="0"/>
              </a:rPr>
              <a:t>Marine Debris Program:</a:t>
            </a:r>
            <a:r>
              <a:rPr lang="en-US" sz="2400" dirty="0">
                <a:solidFill>
                  <a:prstClr val="black"/>
                </a:solidFill>
                <a:latin typeface="Times New Roman" panose="02020603050405020304" pitchFamily="18" charset="0"/>
                <a:cs typeface="Times New Roman" panose="02020603050405020304" pitchFamily="18" charset="0"/>
              </a:rPr>
              <a:t> </a:t>
            </a:r>
            <a:r>
              <a:rPr lang="en-US" sz="2400" dirty="0">
                <a:solidFill>
                  <a:prstClr val="black"/>
                </a:solidFill>
                <a:latin typeface="Times New Roman" panose="02020603050405020304" pitchFamily="18" charset="0"/>
                <a:cs typeface="Times New Roman" panose="02020603050405020304" pitchFamily="18" charset="0"/>
                <a:hlinkClick r:id="rId3"/>
              </a:rPr>
              <a:t>https://marinedebris.noaa.gov/</a:t>
            </a:r>
            <a:endParaRPr lang="en-US" sz="2400" dirty="0">
              <a:solidFill>
                <a:prstClr val="black"/>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defRPr/>
            </a:pPr>
            <a:r>
              <a:rPr lang="en-US" sz="2400" b="1" dirty="0">
                <a:latin typeface="Times New Roman" panose="02020603050405020304" pitchFamily="18" charset="0"/>
                <a:cs typeface="Times New Roman" panose="02020603050405020304" pitchFamily="18" charset="0"/>
              </a:rPr>
              <a:t>Overview of analytical methods for the determination of microplastics:</a:t>
            </a:r>
            <a:r>
              <a:rPr lang="en-US" sz="2400" dirty="0">
                <a:latin typeface="Times New Roman" panose="02020603050405020304" pitchFamily="18" charset="0"/>
                <a:cs typeface="Times New Roman" panose="02020603050405020304" pitchFamily="18" charset="0"/>
              </a:rPr>
              <a:t> </a:t>
            </a:r>
            <a:r>
              <a:rPr lang="en-US" sz="2400" dirty="0">
                <a:solidFill>
                  <a:prstClr val="black"/>
                </a:solidFill>
                <a:latin typeface="Times New Roman" panose="02020603050405020304" pitchFamily="18" charset="0"/>
                <a:cs typeface="Times New Roman" panose="02020603050405020304" pitchFamily="18" charset="0"/>
                <a:hlinkClick r:id="rId4"/>
              </a:rPr>
              <a:t>https://www.sciencedirect.com/science/article/abs/pii/S0165993623003485</a:t>
            </a:r>
            <a:endParaRPr lang="en-US" sz="2400" dirty="0">
              <a:solidFill>
                <a:prstClr val="black"/>
              </a:solidFill>
              <a:latin typeface="Times New Roman" panose="02020603050405020304" pitchFamily="18" charset="0"/>
              <a:cs typeface="Times New Roman" panose="02020603050405020304" pitchFamily="18" charset="0"/>
            </a:endParaRPr>
          </a:p>
          <a:p>
            <a:pPr marL="342900" lvl="0" indent="-342900" algn="just">
              <a:buFont typeface="Arial" panose="020B0604020202020204" pitchFamily="34" charset="0"/>
              <a:buChar char="•"/>
              <a:defRPr/>
            </a:pP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Methods of Microplastic Detection</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by Bree Foster – Dec 13, 2024</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sp>
        <p:nvSpPr>
          <p:cNvPr id="9" name="Oval 8"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Your Team Name</a:t>
            </a:r>
            <a:endParaRPr lang="en-IN" dirty="0"/>
          </a:p>
        </p:txBody>
      </p:sp>
      <p:pic>
        <p:nvPicPr>
          <p:cNvPr id="11" name="Picture 2" descr="https://www.sih.gov.in/img1/SIH-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41366" y="57097"/>
            <a:ext cx="2209120" cy="1122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6788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7563</TotalTime>
  <Words>517</Words>
  <Application>Microsoft Office PowerPoint</Application>
  <PresentationFormat>Widescreen</PresentationFormat>
  <Paragraphs>77</Paragraphs>
  <Slides>6</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ＭＳ Ｐゴシック</vt:lpstr>
      <vt:lpstr>Arial</vt:lpstr>
      <vt:lpstr>Calibri</vt:lpstr>
      <vt:lpstr>Garamond</vt:lpstr>
      <vt:lpstr>Times New Roman</vt:lpstr>
      <vt:lpstr>TradeGothic</vt:lpstr>
      <vt:lpstr>Wingdings</vt:lpstr>
      <vt:lpstr>Office Theme</vt:lpstr>
      <vt:lpstr>SMART INDIA HACKATHON 2025</vt:lpstr>
      <vt:lpstr> IDEA TITLE</vt:lpstr>
      <vt:lpstr>TECHNICAL APPROACH</vt:lpstr>
      <vt:lpstr>FEASIBILITY AND VIABILITY</vt:lpstr>
      <vt:lpstr>IMPACT AND BENEFITS</vt:lpstr>
      <vt:lpstr>RESEARCH  AND REFERENCES</vt:lpstr>
    </vt:vector>
  </TitlesOfParts>
  <Manager/>
  <Company>Crowdfunder,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Investor Pitch Deck Template</dc:title>
  <dc:subject/>
  <dc:creator>Crowdfunder</dc:creator>
  <cp:keywords/>
  <dc:description/>
  <cp:lastModifiedBy>Sanjay KN</cp:lastModifiedBy>
  <cp:revision>148</cp:revision>
  <dcterms:created xsi:type="dcterms:W3CDTF">2013-12-12T18:46:50Z</dcterms:created>
  <dcterms:modified xsi:type="dcterms:W3CDTF">2025-09-01T18:18:18Z</dcterms:modified>
  <cp:category/>
</cp:coreProperties>
</file>