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7"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autoAdjust="0"/>
    <p:restoredTop sz="94660"/>
  </p:normalViewPr>
  <p:slideViewPr>
    <p:cSldViewPr snapToGrid="0" snapToObjects="1">
      <p:cViewPr varScale="1">
        <p:scale>
          <a:sx n="82" d="100"/>
          <a:sy n="82" d="100"/>
        </p:scale>
        <p:origin x="-941" y="-91"/>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9/3/2025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9/3/2025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9/3/2025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9/3/2025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9/3/2025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9/3/2025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9/3/2025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ngkey.com/download/u2t4u2i1t4r5i1y3_png-file-svg-white-database-icon-transparen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how2electronics.com/interfacing-triad-spectroscopy-sensor-as7265x-with-arduino/" TargetMode="External"/><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atitihvrguidefix.z13.web.core.windows.net/esp32s3-dev-module-arduino.html"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mdpi.com/2673-4532/4/1/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frontiersin.org/articles/10.3389/fmars.2022.975875/full" TargetMode="Externa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hyperlink" Target="https://marinedebris.noaa.gov/" TargetMode="External"/><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hyperlink" Target="https://www.sciencedirect.com/science/article/abs/pii/S01659936230034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xmlns=""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xmlns=""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44575" y="851521"/>
            <a:ext cx="6373331" cy="5262979"/>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SIH25036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Sensor for Detection of Microplastics – Ministry of Earth Sciences(</a:t>
            </a:r>
            <a:r>
              <a:rPr lang="en-US" sz="2000" dirty="0" err="1">
                <a:latin typeface="Arial" panose="020B0604020202020204" pitchFamily="34" charset="0"/>
                <a:cs typeface="Arial" panose="020B0604020202020204" pitchFamily="34" charset="0"/>
              </a:rPr>
              <a:t>MoES</a:t>
            </a:r>
            <a:r>
              <a:rPr lang="en-US" sz="20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Miscellaneous</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a:t>
            </a:r>
            <a:r>
              <a:rPr lang="en-US" sz="2000" b="1" dirty="0" smtClean="0">
                <a:latin typeface="Arial" panose="020B0604020202020204" pitchFamily="34" charset="0"/>
                <a:cs typeface="Arial" panose="020B0604020202020204" pitchFamily="34" charset="0"/>
              </a:rPr>
              <a:t>Name- </a:t>
            </a:r>
            <a:r>
              <a:rPr lang="en-US" sz="2000" dirty="0" smtClean="0">
                <a:latin typeface="Arial" panose="020B0604020202020204" pitchFamily="34" charset="0"/>
                <a:cs typeface="Arial" panose="020B0604020202020204" pitchFamily="34" charset="0"/>
              </a:rPr>
              <a:t>Innov8</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98B875D5-EA47-26E1-EB99-302C460DF55C}"/>
              </a:ext>
            </a:extLst>
          </p:cNvPr>
          <p:cNvSpPr/>
          <p:nvPr/>
        </p:nvSpPr>
        <p:spPr>
          <a:xfrm>
            <a:off x="6419086" y="4641996"/>
            <a:ext cx="1069850" cy="1252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7315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64591" y="3273190"/>
            <a:ext cx="5084065" cy="292387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MP Detector</a:t>
            </a:r>
            <a:endParaRPr lang="en-US" sz="1600" u="sng" dirty="0">
              <a:solidFill>
                <a:schemeClr val="tx2"/>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We process water samples through a dark chamber with controlled illumination. A multispectral sensor and camera capture spectral and image data, which are analyzed by an AI model to detect and classify microplastics. If abnormal levels are found, the system logs results and alerts the monitoring team via a mobile app.</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Innov8</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E22DCBB4-FD7B-7033-C6ED-45E405FD9964}"/>
              </a:ext>
            </a:extLst>
          </p:cNvPr>
          <p:cNvSpPr txBox="1"/>
          <p:nvPr/>
        </p:nvSpPr>
        <p:spPr>
          <a:xfrm>
            <a:off x="182998" y="1292772"/>
            <a:ext cx="4901066" cy="1754326"/>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Expected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portable battery powered sensor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&amp; classifying Microplastics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results with minimal sample prep</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xmlns="" id="{438D22CA-394B-1FF8-F7F3-3ACA6564880D}"/>
              </a:ext>
            </a:extLst>
          </p:cNvPr>
          <p:cNvSpPr/>
          <p:nvPr/>
        </p:nvSpPr>
        <p:spPr>
          <a:xfrm>
            <a:off x="5596128" y="1292772"/>
            <a:ext cx="1298448" cy="645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a:solidFill>
                    <a:schemeClr val="tx1"/>
                  </a:solidFill>
                </a:ln>
                <a:solidFill>
                  <a:schemeClr val="tx1"/>
                </a:solidFill>
                <a:latin typeface="Times New Roman" panose="02020603050405020304" pitchFamily="18" charset="0"/>
                <a:cs typeface="Times New Roman" panose="02020603050405020304" pitchFamily="18" charset="0"/>
              </a:rPr>
              <a:t>Water Inlet</a:t>
            </a:r>
            <a:endParaRPr lang="en-IN" sz="16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8E1A46F0-E21D-174F-6382-FBA58C4EF8DC}"/>
              </a:ext>
            </a:extLst>
          </p:cNvPr>
          <p:cNvSpPr/>
          <p:nvPr/>
        </p:nvSpPr>
        <p:spPr>
          <a:xfrm>
            <a:off x="7452360" y="1292772"/>
            <a:ext cx="1152144"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Pre-Filtering</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5A5BD0D8-953E-44BA-E214-6D48DA87EA88}"/>
              </a:ext>
            </a:extLst>
          </p:cNvPr>
          <p:cNvCxnSpPr>
            <a:stCxn id="3" idx="6"/>
            <a:endCxn id="8" idx="1"/>
          </p:cNvCxnSpPr>
          <p:nvPr/>
        </p:nvCxnSpPr>
        <p:spPr>
          <a:xfrm>
            <a:off x="6894576" y="1615650"/>
            <a:ext cx="55778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xmlns="" id="{1EC43D1C-FF8B-02DF-B6FA-AB68728B3D72}"/>
              </a:ext>
            </a:extLst>
          </p:cNvPr>
          <p:cNvSpPr/>
          <p:nvPr/>
        </p:nvSpPr>
        <p:spPr>
          <a:xfrm>
            <a:off x="9354312" y="1292772"/>
            <a:ext cx="1234440"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Flow Cuvette/ Membrane</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93378E09-C2A6-D597-0887-B70FDC506673}"/>
              </a:ext>
            </a:extLst>
          </p:cNvPr>
          <p:cNvCxnSpPr>
            <a:stCxn id="8" idx="3"/>
            <a:endCxn id="14" idx="1"/>
          </p:cNvCxnSpPr>
          <p:nvPr/>
        </p:nvCxnSpPr>
        <p:spPr>
          <a:xfrm>
            <a:off x="8604504" y="1615650"/>
            <a:ext cx="74980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Rectangle 16">
            <a:extLst>
              <a:ext uri="{FF2B5EF4-FFF2-40B4-BE49-F238E27FC236}">
                <a16:creationId xmlns:a16="http://schemas.microsoft.com/office/drawing/2014/main" xmlns="" id="{AC3DD121-22FD-5D49-9707-3C728CA3D093}"/>
              </a:ext>
            </a:extLst>
          </p:cNvPr>
          <p:cNvSpPr/>
          <p:nvPr/>
        </p:nvSpPr>
        <p:spPr>
          <a:xfrm>
            <a:off x="9075420" y="2414016"/>
            <a:ext cx="2857500" cy="1929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xmlns="" id="{01846258-DC84-6A1D-F976-8BD755C71E54}"/>
              </a:ext>
            </a:extLst>
          </p:cNvPr>
          <p:cNvSpPr/>
          <p:nvPr/>
        </p:nvSpPr>
        <p:spPr>
          <a:xfrm>
            <a:off x="9226296" y="2633472"/>
            <a:ext cx="822960" cy="6397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UV Light</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xmlns="" id="{A046ACE1-7C03-2CBC-8FF6-DFEA6BDC9D67}"/>
              </a:ext>
            </a:extLst>
          </p:cNvPr>
          <p:cNvCxnSpPr>
            <a:stCxn id="14" idx="2"/>
          </p:cNvCxnSpPr>
          <p:nvPr/>
        </p:nvCxnSpPr>
        <p:spPr>
          <a:xfrm flipH="1">
            <a:off x="9966960" y="1938528"/>
            <a:ext cx="4572" cy="4754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xmlns="" id="{F60348BB-B2F9-55E9-862A-707A2245D4C2}"/>
              </a:ext>
            </a:extLst>
          </p:cNvPr>
          <p:cNvSpPr/>
          <p:nvPr/>
        </p:nvSpPr>
        <p:spPr>
          <a:xfrm>
            <a:off x="10497312" y="2633472"/>
            <a:ext cx="1234440" cy="63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AS7265x</a:t>
            </a: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Spectrometer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AFB05D67-CC4D-C3EE-725C-DE42F6CD6F34}"/>
              </a:ext>
            </a:extLst>
          </p:cNvPr>
          <p:cNvSpPr/>
          <p:nvPr/>
        </p:nvSpPr>
        <p:spPr>
          <a:xfrm>
            <a:off x="10497312" y="3557016"/>
            <a:ext cx="1234440" cy="514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ESP32-S3</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xmlns="" id="{4E022CFB-0741-1C04-86F2-61A0A111DD7A}"/>
              </a:ext>
            </a:extLst>
          </p:cNvPr>
          <p:cNvCxnSpPr>
            <a:stCxn id="21" idx="2"/>
            <a:endCxn id="22" idx="0"/>
          </p:cNvCxnSpPr>
          <p:nvPr/>
        </p:nvCxnSpPr>
        <p:spPr>
          <a:xfrm>
            <a:off x="11114532" y="3273190"/>
            <a:ext cx="0" cy="28382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xmlns="" id="{24AE0496-7A6B-447E-A1E6-754741FAC46F}"/>
              </a:ext>
            </a:extLst>
          </p:cNvPr>
          <p:cNvCxnSpPr>
            <a:cxnSpLocks/>
            <a:stCxn id="18" idx="6"/>
          </p:cNvCxnSpPr>
          <p:nvPr/>
        </p:nvCxnSpPr>
        <p:spPr>
          <a:xfrm>
            <a:off x="10049256" y="2953331"/>
            <a:ext cx="448056" cy="0"/>
          </a:xfrm>
          <a:prstGeom prst="line">
            <a:avLst/>
          </a:prstGeom>
        </p:spPr>
        <p:style>
          <a:lnRef idx="2">
            <a:schemeClr val="dk1"/>
          </a:lnRef>
          <a:fillRef idx="1">
            <a:schemeClr val="lt1"/>
          </a:fillRef>
          <a:effectRef idx="0">
            <a:schemeClr val="dk1"/>
          </a:effectRef>
          <a:fontRef idx="minor">
            <a:schemeClr val="dk1"/>
          </a:fontRef>
        </p:style>
      </p:cxnSp>
      <p:sp>
        <p:nvSpPr>
          <p:cNvPr id="31" name="Rectangle: Rounded Corners 30">
            <a:extLst>
              <a:ext uri="{FF2B5EF4-FFF2-40B4-BE49-F238E27FC236}">
                <a16:creationId xmlns:a16="http://schemas.microsoft.com/office/drawing/2014/main" xmlns="" id="{C54F8B93-0C72-681D-04B7-34A1A0A1EBFB}"/>
              </a:ext>
            </a:extLst>
          </p:cNvPr>
          <p:cNvSpPr/>
          <p:nvPr/>
        </p:nvSpPr>
        <p:spPr>
          <a:xfrm>
            <a:off x="9226296" y="3557016"/>
            <a:ext cx="932688" cy="5145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ln>
                  <a:solidFill>
                    <a:schemeClr val="tx1"/>
                  </a:solidFill>
                </a:ln>
                <a:solidFill>
                  <a:schemeClr val="tx1"/>
                </a:solidFill>
                <a:latin typeface="Times New Roman" panose="02020603050405020304" pitchFamily="18" charset="0"/>
                <a:cs typeface="Times New Roman" panose="02020603050405020304" pitchFamily="18" charset="0"/>
              </a:rPr>
              <a:t>TinyML</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Model</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xmlns="" id="{0CEA7B6E-7DC1-99CB-DF24-57B91FCB94F1}"/>
              </a:ext>
            </a:extLst>
          </p:cNvPr>
          <p:cNvCxnSpPr>
            <a:stCxn id="22" idx="1"/>
            <a:endCxn id="31" idx="3"/>
          </p:cNvCxnSpPr>
          <p:nvPr/>
        </p:nvCxnSpPr>
        <p:spPr>
          <a:xfrm flipH="1" flipV="1">
            <a:off x="10158984" y="3814284"/>
            <a:ext cx="338328"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TextBox 33">
            <a:extLst>
              <a:ext uri="{FF2B5EF4-FFF2-40B4-BE49-F238E27FC236}">
                <a16:creationId xmlns:a16="http://schemas.microsoft.com/office/drawing/2014/main" xmlns="" id="{27ACA774-E4C1-4C72-1CC1-8065FE3E95FF}"/>
              </a:ext>
            </a:extLst>
          </p:cNvPr>
          <p:cNvSpPr txBox="1"/>
          <p:nvPr/>
        </p:nvSpPr>
        <p:spPr>
          <a:xfrm>
            <a:off x="10588752" y="2083046"/>
            <a:ext cx="160324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Dark Chamber</a:t>
            </a:r>
            <a:endParaRPr lang="en-IN" sz="16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xmlns="" id="{6FB57C93-DC56-65B4-8584-A5B7EECDF42E}"/>
              </a:ext>
            </a:extLst>
          </p:cNvPr>
          <p:cNvSpPr/>
          <p:nvPr/>
        </p:nvSpPr>
        <p:spPr>
          <a:xfrm>
            <a:off x="9075420" y="4764024"/>
            <a:ext cx="2857500" cy="1318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xmlns="" id="{F3B36798-6862-F919-3DD8-8A1938D70D13}"/>
              </a:ext>
            </a:extLst>
          </p:cNvPr>
          <p:cNvCxnSpPr/>
          <p:nvPr/>
        </p:nvCxnSpPr>
        <p:spPr>
          <a:xfrm flipV="1">
            <a:off x="9592056" y="4343397"/>
            <a:ext cx="0" cy="42062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8" name="Oval 37">
            <a:extLst>
              <a:ext uri="{FF2B5EF4-FFF2-40B4-BE49-F238E27FC236}">
                <a16:creationId xmlns:a16="http://schemas.microsoft.com/office/drawing/2014/main" xmlns="" id="{6375556A-ADC0-F58C-3132-38C37C37F5AA}"/>
              </a:ext>
            </a:extLst>
          </p:cNvPr>
          <p:cNvSpPr/>
          <p:nvPr/>
        </p:nvSpPr>
        <p:spPr>
          <a:xfrm>
            <a:off x="10799064" y="5010547"/>
            <a:ext cx="996696" cy="6874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Li-ion 18650 cells</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xmlns="" id="{1951183B-AF1A-85AC-9373-3D97F635A0B8}"/>
              </a:ext>
            </a:extLst>
          </p:cNvPr>
          <p:cNvSpPr/>
          <p:nvPr/>
        </p:nvSpPr>
        <p:spPr>
          <a:xfrm>
            <a:off x="9226296" y="5035869"/>
            <a:ext cx="1271016" cy="6346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Voltage Regulator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xmlns="" id="{68364630-78D6-D477-4754-6F5FD41C2961}"/>
              </a:ext>
            </a:extLst>
          </p:cNvPr>
          <p:cNvCxnSpPr>
            <a:stCxn id="39" idx="6"/>
            <a:endCxn id="38" idx="2"/>
          </p:cNvCxnSpPr>
          <p:nvPr/>
        </p:nvCxnSpPr>
        <p:spPr>
          <a:xfrm>
            <a:off x="10497312" y="5353196"/>
            <a:ext cx="301752" cy="1055"/>
          </a:xfrm>
          <a:prstGeom prst="line">
            <a:avLst/>
          </a:prstGeom>
        </p:spPr>
        <p:style>
          <a:lnRef idx="2">
            <a:schemeClr val="dk1"/>
          </a:lnRef>
          <a:fillRef idx="1">
            <a:schemeClr val="lt1"/>
          </a:fillRef>
          <a:effectRef idx="0">
            <a:schemeClr val="dk1"/>
          </a:effectRef>
          <a:fontRef idx="minor">
            <a:schemeClr val="dk1"/>
          </a:fontRef>
        </p:style>
      </p:cxnSp>
      <p:sp>
        <p:nvSpPr>
          <p:cNvPr id="42" name="TextBox 41">
            <a:extLst>
              <a:ext uri="{FF2B5EF4-FFF2-40B4-BE49-F238E27FC236}">
                <a16:creationId xmlns:a16="http://schemas.microsoft.com/office/drawing/2014/main" xmlns="" id="{7FCE5FB6-3514-269A-143A-67C55B77CF84}"/>
              </a:ext>
            </a:extLst>
          </p:cNvPr>
          <p:cNvSpPr txBox="1"/>
          <p:nvPr/>
        </p:nvSpPr>
        <p:spPr>
          <a:xfrm>
            <a:off x="9944101" y="4416552"/>
            <a:ext cx="228599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Management</a:t>
            </a:r>
            <a:endParaRPr lang="en-IN"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xmlns="" id="{198D00D0-6287-D838-F5B2-A37C2E39FD2F}"/>
              </a:ext>
            </a:extLst>
          </p:cNvPr>
          <p:cNvSpPr/>
          <p:nvPr/>
        </p:nvSpPr>
        <p:spPr>
          <a:xfrm>
            <a:off x="5614416" y="2633472"/>
            <a:ext cx="2679189" cy="150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xmlns="" id="{F1A535D1-DA43-CF88-6843-BD566A668218}"/>
              </a:ext>
            </a:extLst>
          </p:cNvPr>
          <p:cNvCxnSpPr>
            <a:cxnSpLocks/>
            <a:stCxn id="17" idx="1"/>
            <a:endCxn id="43" idx="3"/>
          </p:cNvCxnSpPr>
          <p:nvPr/>
        </p:nvCxnSpPr>
        <p:spPr>
          <a:xfrm flipH="1">
            <a:off x="8293605" y="3378707"/>
            <a:ext cx="781815" cy="91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TextBox 45">
            <a:extLst>
              <a:ext uri="{FF2B5EF4-FFF2-40B4-BE49-F238E27FC236}">
                <a16:creationId xmlns:a16="http://schemas.microsoft.com/office/drawing/2014/main" xmlns="" id="{180A38CA-99F9-E5AD-B696-DE24E1EE3645}"/>
              </a:ext>
            </a:extLst>
          </p:cNvPr>
          <p:cNvSpPr txBox="1"/>
          <p:nvPr/>
        </p:nvSpPr>
        <p:spPr>
          <a:xfrm>
            <a:off x="8357616" y="3090672"/>
            <a:ext cx="832104"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Wi-Fi</a:t>
            </a:r>
            <a:endParaRPr lang="en-IN" sz="1600" b="1"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xmlns="" id="{10FE609B-8B60-5ECA-AE78-10B11F9371BA}"/>
              </a:ext>
            </a:extLst>
          </p:cNvPr>
          <p:cNvSpPr/>
          <p:nvPr/>
        </p:nvSpPr>
        <p:spPr>
          <a:xfrm>
            <a:off x="7150608" y="3044771"/>
            <a:ext cx="1005837" cy="6736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Mobile App</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xmlns="" id="{5F2976C4-5785-335D-398A-BD7228A0A318}"/>
              </a:ext>
            </a:extLst>
          </p:cNvPr>
          <p:cNvSpPr/>
          <p:nvPr/>
        </p:nvSpPr>
        <p:spPr>
          <a:xfrm>
            <a:off x="5696712" y="3047098"/>
            <a:ext cx="1170432" cy="671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Data Visualization</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52" name="Straight Connector 51">
            <a:extLst>
              <a:ext uri="{FF2B5EF4-FFF2-40B4-BE49-F238E27FC236}">
                <a16:creationId xmlns:a16="http://schemas.microsoft.com/office/drawing/2014/main" xmlns="" id="{B13E550F-7C3A-5DAC-206E-9C89033A879F}"/>
              </a:ext>
            </a:extLst>
          </p:cNvPr>
          <p:cNvCxnSpPr>
            <a:cxnSpLocks/>
            <a:stCxn id="50" idx="3"/>
            <a:endCxn id="47" idx="2"/>
          </p:cNvCxnSpPr>
          <p:nvPr/>
        </p:nvCxnSpPr>
        <p:spPr>
          <a:xfrm flipV="1">
            <a:off x="6867144" y="3381614"/>
            <a:ext cx="283464" cy="1163"/>
          </a:xfrm>
          <a:prstGeom prst="line">
            <a:avLst/>
          </a:prstGeom>
        </p:spPr>
        <p:style>
          <a:lnRef idx="2">
            <a:schemeClr val="dk1"/>
          </a:lnRef>
          <a:fillRef idx="1">
            <a:schemeClr val="lt1"/>
          </a:fillRef>
          <a:effectRef idx="0">
            <a:schemeClr val="dk1"/>
          </a:effectRef>
          <a:fontRef idx="minor">
            <a:schemeClr val="dk1"/>
          </a:fontRef>
        </p:style>
      </p:cxnSp>
      <p:sp>
        <p:nvSpPr>
          <p:cNvPr id="53" name="TextBox 52">
            <a:extLst>
              <a:ext uri="{FF2B5EF4-FFF2-40B4-BE49-F238E27FC236}">
                <a16:creationId xmlns:a16="http://schemas.microsoft.com/office/drawing/2014/main" xmlns="" id="{7A24B77B-B27A-C73B-5A2F-E96BB068B8E2}"/>
              </a:ext>
            </a:extLst>
          </p:cNvPr>
          <p:cNvSpPr txBox="1"/>
          <p:nvPr/>
        </p:nvSpPr>
        <p:spPr>
          <a:xfrm>
            <a:off x="6665976" y="2313432"/>
            <a:ext cx="17876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xmlns="" id="{BB2F8464-5E7E-E12A-F97C-42824C9235CF}"/>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6603737" y="4764024"/>
            <a:ext cx="702320" cy="7750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7" name="TextBox 56">
            <a:extLst>
              <a:ext uri="{FF2B5EF4-FFF2-40B4-BE49-F238E27FC236}">
                <a16:creationId xmlns:a16="http://schemas.microsoft.com/office/drawing/2014/main" xmlns="" id="{C124F415-08AB-DD05-39CC-AFBD16B2EC65}"/>
              </a:ext>
            </a:extLst>
          </p:cNvPr>
          <p:cNvSpPr txBox="1"/>
          <p:nvPr/>
        </p:nvSpPr>
        <p:spPr>
          <a:xfrm>
            <a:off x="6501384" y="5539107"/>
            <a:ext cx="987552"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Database</a:t>
            </a:r>
            <a:endParaRPr lang="en-IN" sz="1600" b="1" dirty="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xmlns="" id="{A837EB34-6CEB-E331-6B15-478483332460}"/>
              </a:ext>
            </a:extLst>
          </p:cNvPr>
          <p:cNvCxnSpPr>
            <a:stCxn id="43" idx="2"/>
            <a:endCxn id="56" idx="0"/>
          </p:cNvCxnSpPr>
          <p:nvPr/>
        </p:nvCxnSpPr>
        <p:spPr>
          <a:xfrm>
            <a:off x="6954011" y="4142232"/>
            <a:ext cx="0" cy="499764"/>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5788" y="3786454"/>
            <a:ext cx="5781040" cy="2508379"/>
          </a:xfrm>
          <a:prstGeom prst="rect">
            <a:avLst/>
          </a:prstGeom>
          <a:noFill/>
          <a:ln w="9525">
            <a:noFill/>
            <a:miter lim="800000"/>
            <a:headEnd/>
            <a:tailEnd/>
          </a:ln>
        </p:spPr>
        <p:txBody>
          <a:bodyPr wrap="square">
            <a:spAutoFit/>
          </a:bodyPr>
          <a:lstStyle/>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Firmware: C++ (ESP-IDF) </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ML models: </a:t>
            </a:r>
          </a:p>
          <a:p>
            <a:pPr marL="800100" lvl="1" indent="-342900" algn="just">
              <a:spcBef>
                <a:spcPts val="60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1D-CNN — input 18 channels → Conv(32, kernel=3) → Conv(64) → Dense(64) →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(polymer classes). ~10k params.</a:t>
            </a:r>
          </a:p>
          <a:p>
            <a:pPr marL="800100" lvl="1" indent="-342900" algn="just">
              <a:spcBef>
                <a:spcPts val="60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Tiny CNN on cropped particle images (quantized to int8).</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Backend: Python backend (training), Flutter mobile app</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DB: Firebase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193FBBB9-7F0A-B599-C575-43703B91FBFA}"/>
              </a:ext>
            </a:extLst>
          </p:cNvPr>
          <p:cNvPicPr>
            <a:picLocks noChangeAspect="1"/>
          </p:cNvPicPr>
          <p:nvPr/>
        </p:nvPicPr>
        <p:blipFill>
          <a:blip r:embed="rId4"/>
          <a:stretch>
            <a:fillRect/>
          </a:stretch>
        </p:blipFill>
        <p:spPr>
          <a:xfrm>
            <a:off x="7223765" y="856891"/>
            <a:ext cx="2699897" cy="5468145"/>
          </a:xfrm>
          <a:prstGeom prst="rect">
            <a:avLst/>
          </a:prstGeom>
        </p:spPr>
      </p:pic>
      <p:sp>
        <p:nvSpPr>
          <p:cNvPr id="2" name="TextBox 1">
            <a:extLst>
              <a:ext uri="{FF2B5EF4-FFF2-40B4-BE49-F238E27FC236}">
                <a16:creationId xmlns:a16="http://schemas.microsoft.com/office/drawing/2014/main" xmlns="" id="{2E52B151-038D-72D5-B504-1383A2D1DBA2}"/>
              </a:ext>
            </a:extLst>
          </p:cNvPr>
          <p:cNvSpPr txBox="1"/>
          <p:nvPr/>
        </p:nvSpPr>
        <p:spPr>
          <a:xfrm>
            <a:off x="527304" y="1115587"/>
            <a:ext cx="42409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&amp; OPTICS</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918F6741-3352-A9F7-8EA3-9BD123C14E6A}"/>
              </a:ext>
            </a:extLst>
          </p:cNvPr>
          <p:cNvSpPr txBox="1"/>
          <p:nvPr/>
        </p:nvSpPr>
        <p:spPr>
          <a:xfrm>
            <a:off x="526352" y="1451124"/>
            <a:ext cx="6284345" cy="210826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Optical layout:</a:t>
            </a:r>
            <a:r>
              <a:rPr lang="en-IN" sz="1600" dirty="0">
                <a:latin typeface="Times New Roman" panose="02020603050405020304" pitchFamily="18" charset="0"/>
                <a:cs typeface="Times New Roman" panose="02020603050405020304" pitchFamily="18" charset="0"/>
              </a:rPr>
              <a:t> Dark chamber, 3–5 mm flow cuvette or membrane holder, UV/blue LED (365–405 nm).</a:t>
            </a:r>
          </a:p>
          <a:p>
            <a:pPr marL="285750" indent="-285750">
              <a:spcBef>
                <a:spcPts val="600"/>
              </a:spcBef>
              <a:spcAft>
                <a:spcPts val="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Sensors:</a:t>
            </a:r>
            <a:r>
              <a:rPr lang="en-IN" sz="1600" dirty="0">
                <a:latin typeface="Times New Roman" panose="02020603050405020304" pitchFamily="18" charset="0"/>
                <a:cs typeface="Times New Roman" panose="02020603050405020304" pitchFamily="18" charset="0"/>
              </a:rPr>
              <a:t> AS7265x multispectral (18 bands 410–940 nm) for spectral signature; ESP32-S3 camera (5 MP) with optional 10× objective for ≤50 µm resolution.</a:t>
            </a:r>
          </a:p>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Electronics:</a:t>
            </a:r>
            <a:r>
              <a:rPr lang="en-IN" sz="1600" dirty="0">
                <a:latin typeface="Times New Roman" panose="02020603050405020304" pitchFamily="18" charset="0"/>
                <a:cs typeface="Times New Roman" panose="02020603050405020304" pitchFamily="18" charset="0"/>
              </a:rPr>
              <a:t> ESP32-S3 </a:t>
            </a:r>
            <a:r>
              <a:rPr lang="en-IN" sz="1600" dirty="0" err="1">
                <a:latin typeface="Times New Roman" panose="02020603050405020304" pitchFamily="18" charset="0"/>
                <a:cs typeface="Times New Roman" panose="02020603050405020304" pitchFamily="18" charset="0"/>
              </a:rPr>
              <a:t>devboard</a:t>
            </a:r>
            <a:r>
              <a:rPr lang="en-IN" sz="1600" dirty="0">
                <a:latin typeface="Times New Roman" panose="02020603050405020304" pitchFamily="18" charset="0"/>
                <a:cs typeface="Times New Roman" panose="02020603050405020304" pitchFamily="18" charset="0"/>
              </a:rPr>
              <a:t>, LED driver (PWM), I²C for AS7265x, 12V Li-ion battery + buck regulator (5V/3.3V rails).</a:t>
            </a:r>
          </a:p>
        </p:txBody>
      </p:sp>
      <p:sp>
        <p:nvSpPr>
          <p:cNvPr id="5" name="TextBox 4">
            <a:extLst>
              <a:ext uri="{FF2B5EF4-FFF2-40B4-BE49-F238E27FC236}">
                <a16:creationId xmlns:a16="http://schemas.microsoft.com/office/drawing/2014/main" xmlns="" id="{46A69318-4375-A9FC-F759-4F768DBF9B3A}"/>
              </a:ext>
            </a:extLst>
          </p:cNvPr>
          <p:cNvSpPr txBox="1"/>
          <p:nvPr/>
        </p:nvSpPr>
        <p:spPr>
          <a:xfrm>
            <a:off x="556353" y="3429000"/>
            <a:ext cx="272133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&amp; ML</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E4B88CDA-DD2F-3445-3583-D8A8E81E3D46}"/>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9923662" y="3644062"/>
            <a:ext cx="1895810" cy="1895810"/>
          </a:xfrm>
          <a:prstGeom prst="rect">
            <a:avLst/>
          </a:prstGeom>
        </p:spPr>
      </p:pic>
      <p:pic>
        <p:nvPicPr>
          <p:cNvPr id="13" name="Picture 12">
            <a:extLst>
              <a:ext uri="{FF2B5EF4-FFF2-40B4-BE49-F238E27FC236}">
                <a16:creationId xmlns:a16="http://schemas.microsoft.com/office/drawing/2014/main" xmlns="" id="{F24889AA-97A4-C20C-5DDA-2F41D6082DC5}"/>
              </a:ext>
            </a:extLst>
          </p:cNvPr>
          <p:cNvPicPr>
            <a:picLocks noChangeAspect="1"/>
          </p:cNvPicPr>
          <p:nvPr/>
        </p:nvPicPr>
        <p:blipFill>
          <a:blip r:embed="rId7">
            <a:extLst>
              <a:ext uri="{837473B0-CC2E-450A-ABE3-18F120FF3D39}">
                <a1611:picAttrSrcUrl xmlns:a1611="http://schemas.microsoft.com/office/drawing/2016/11/main" xmlns="" r:id="rId8"/>
              </a:ext>
            </a:extLst>
          </a:blip>
          <a:stretch>
            <a:fillRect/>
          </a:stretch>
        </p:blipFill>
        <p:spPr>
          <a:xfrm>
            <a:off x="9923662" y="1730215"/>
            <a:ext cx="1950304" cy="1617326"/>
          </a:xfrm>
          <a:prstGeom prst="rect">
            <a:avLst/>
          </a:prstGeom>
        </p:spPr>
      </p:pic>
      <p:sp>
        <p:nvSpPr>
          <p:cNvPr id="15" name="Oval 14"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Innov8</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Innov8</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125" y="4086438"/>
            <a:ext cx="4989944" cy="223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4890"/>
          <a:stretch/>
        </p:blipFill>
        <p:spPr bwMode="auto">
          <a:xfrm rot="16200000">
            <a:off x="7978362" y="2123510"/>
            <a:ext cx="4487123" cy="335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xmlns="" id="{5A8A4155-93CA-C3AB-E024-E9C977C1F03A}"/>
              </a:ext>
            </a:extLst>
          </p:cNvPr>
          <p:cNvPicPr>
            <a:picLocks noChangeAspect="1"/>
          </p:cNvPicPr>
          <p:nvPr/>
        </p:nvPicPr>
        <p:blipFill>
          <a:blip r:embed="rId6">
            <a:extLst>
              <a:ext uri="{837473B0-CC2E-450A-ABE3-18F120FF3D39}">
                <a1611:picAttrSrcUrl xmlns:a1611="http://schemas.microsoft.com/office/drawing/2016/11/main" xmlns="" r:id="rId7"/>
              </a:ext>
            </a:extLst>
          </a:blip>
          <a:stretch>
            <a:fillRect/>
          </a:stretch>
        </p:blipFill>
        <p:spPr>
          <a:xfrm>
            <a:off x="94594" y="4572001"/>
            <a:ext cx="3344256" cy="1264737"/>
          </a:xfrm>
          <a:prstGeom prst="rect">
            <a:avLst/>
          </a:prstGeom>
        </p:spPr>
      </p:pic>
      <p:pic>
        <p:nvPicPr>
          <p:cNvPr id="13" name="Picture 12">
            <a:extLst>
              <a:ext uri="{FF2B5EF4-FFF2-40B4-BE49-F238E27FC236}">
                <a16:creationId xmlns:a16="http://schemas.microsoft.com/office/drawing/2014/main" xmlns="" id="{47E0BF17-4CAA-7328-7581-7EAFC44BE056}"/>
              </a:ext>
            </a:extLst>
          </p:cNvPr>
          <p:cNvPicPr>
            <a:picLocks noChangeAspect="1"/>
          </p:cNvPicPr>
          <p:nvPr/>
        </p:nvPicPr>
        <p:blipFill>
          <a:blip r:embed="rId8"/>
          <a:stretch>
            <a:fillRect/>
          </a:stretch>
        </p:blipFill>
        <p:spPr>
          <a:xfrm>
            <a:off x="94594" y="1443742"/>
            <a:ext cx="3733922" cy="2582989"/>
          </a:xfrm>
          <a:prstGeom prst="rect">
            <a:avLst/>
          </a:prstGeom>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7176" y="1306261"/>
            <a:ext cx="4249705" cy="264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15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01040" y="1322208"/>
            <a:ext cx="510067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Feasibility</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hardware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Prototype is practical</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Performance can be enhanced with a 10× objective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711615" y="2455703"/>
            <a:ext cx="6035040" cy="1354217"/>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Challenges: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Environmental noise (algae, silt) complicates microplastic detection</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optics can only resolve particles larger than ~50 µm.</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Staining agents like Nile red may produce False positives</a:t>
            </a:r>
          </a:p>
        </p:txBody>
      </p:sp>
      <p:sp>
        <p:nvSpPr>
          <p:cNvPr id="13" name="TextBox 8"/>
          <p:cNvSpPr txBox="1">
            <a:spLocks noChangeArrowheads="1"/>
          </p:cNvSpPr>
          <p:nvPr/>
        </p:nvSpPr>
        <p:spPr bwMode="auto">
          <a:xfrm>
            <a:off x="711615" y="3827132"/>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Strategies: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Stable energy source</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Quality tested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Continuous data logging &amp; updates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6345" y="4902364"/>
            <a:ext cx="1722198" cy="134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399" y="1179965"/>
            <a:ext cx="4042743" cy="323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Innov8</a:t>
            </a:r>
            <a:endParaRPr lang="en-IN"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6727" y="4198776"/>
            <a:ext cx="4114800" cy="1927128"/>
          </a:xfrm>
          <a:prstGeom prst="rect">
            <a:avLst/>
          </a:prstGeom>
        </p:spPr>
      </p:pic>
    </p:spTree>
    <p:extLst>
      <p:ext uri="{BB962C8B-B14F-4D97-AF65-F5344CB8AC3E}">
        <p14:creationId xmlns:p14="http://schemas.microsoft.com/office/powerpoint/2010/main" val="3753387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1404648"/>
            <a:ext cx="5010807"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Benefits</a:t>
            </a:r>
            <a:r>
              <a:rPr lang="en-US"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Fast, low-cost field screening of water bodies</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Minimal operational cost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User-friendly Interface</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Remote Data logging &amp; Visualization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Highly scalable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4834680" y="4648512"/>
            <a:ext cx="6035040" cy="1200329"/>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Impacts on Environment: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Early detection enables timely intervention and cleanup prioritization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Helps maintain a safe food chain</a:t>
            </a:r>
          </a:p>
        </p:txBody>
      </p:sp>
      <p:pic>
        <p:nvPicPr>
          <p:cNvPr id="4" name="Picture 3">
            <a:extLst>
              <a:ext uri="{FF2B5EF4-FFF2-40B4-BE49-F238E27FC236}">
                <a16:creationId xmlns:a16="http://schemas.microsoft.com/office/drawing/2014/main" xmlns="" id="{EA742431-A677-2E8B-1F0D-74620C0FAC84}"/>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382908" y="3323065"/>
            <a:ext cx="4265292" cy="2867606"/>
          </a:xfrm>
          <a:prstGeom prst="rect">
            <a:avLst/>
          </a:prstGeom>
        </p:spPr>
      </p:pic>
      <p:sp>
        <p:nvSpPr>
          <p:cNvPr id="13" name="Oval 12"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Innov8</a:t>
            </a:r>
            <a:endParaRPr lang="en-IN"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5608" y="1409875"/>
            <a:ext cx="5055926" cy="2982302"/>
          </a:xfrm>
          <a:prstGeom prst="rect">
            <a:avLst/>
          </a:prstGeom>
        </p:spPr>
      </p:pic>
    </p:spTree>
    <p:extLst>
      <p:ext uri="{BB962C8B-B14F-4D97-AF65-F5344CB8AC3E}">
        <p14:creationId xmlns:p14="http://schemas.microsoft.com/office/powerpoint/2010/main" val="2997144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50201" y="3728324"/>
            <a:ext cx="11440886" cy="2031325"/>
          </a:xfrm>
          <a:prstGeom prst="rect">
            <a:avLst/>
          </a:prstGeom>
          <a:noFill/>
          <a:ln w="9525">
            <a:noFill/>
            <a:miter lim="800000"/>
            <a:headEnd/>
            <a:tailEnd/>
          </a:ln>
        </p:spPr>
        <p:txBody>
          <a:bodyPr wrap="square">
            <a:spAutoFit/>
          </a:bodyPr>
          <a:lstStyle/>
          <a:p>
            <a:pPr lvl="0">
              <a:defRPr/>
            </a:pPr>
            <a:r>
              <a:rPr lang="en-US" b="1" dirty="0">
                <a:solidFill>
                  <a:prstClr val="black"/>
                </a:solidFill>
                <a:latin typeface="Times New Roman" panose="02020603050405020304" pitchFamily="18" charset="0"/>
                <a:cs typeface="Times New Roman" panose="02020603050405020304" pitchFamily="18" charset="0"/>
              </a:rPr>
              <a:t>References: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Stressor-AOP:</a:t>
            </a:r>
            <a:r>
              <a:rPr lang="en-US" dirty="0">
                <a:solidFill>
                  <a:prstClr val="black"/>
                </a:solidFill>
                <a:latin typeface="Times New Roman" panose="02020603050405020304" pitchFamily="18" charset="0"/>
                <a:cs typeface="Times New Roman" panose="02020603050405020304" pitchFamily="18" charset="0"/>
              </a:rPr>
              <a:t> https://cb.imsc.res.in/saopadditives/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NOAA NCEI Marine DB:</a:t>
            </a:r>
            <a:r>
              <a:rPr lang="en-US" dirty="0">
                <a:solidFill>
                  <a:prstClr val="black"/>
                </a:solidFill>
                <a:latin typeface="Times New Roman" panose="02020603050405020304" pitchFamily="18" charset="0"/>
                <a:cs typeface="Times New Roman" panose="02020603050405020304" pitchFamily="18" charset="0"/>
              </a:rPr>
              <a:t> https://pmc.ncbi.nlm.nih.gov/articles/PMC10589325/</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Marine Debris Program:</a:t>
            </a:r>
            <a:r>
              <a:rPr lang="en-US"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3"/>
              </a:rPr>
              <a:t>https://marinedebris.noaa.gov/</a:t>
            </a:r>
            <a:endParaRPr lang="en-US" dirty="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Overview of Analytical methods for the determination of microplastics:</a:t>
            </a:r>
            <a:r>
              <a:rPr lang="en-US" dirty="0">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4"/>
              </a:rPr>
              <a:t>https://www.sciencedirect.com/science/article/abs/pii/S0165993623003485</a:t>
            </a: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 of Microplastic Detection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 Bree Foster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11" name="Picture 2" descr="https://www.sih.gov.in/img1/SIH-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p:cNvSpPr txBox="1">
            <a:spLocks noChangeArrowheads="1"/>
          </p:cNvSpPr>
          <p:nvPr/>
        </p:nvSpPr>
        <p:spPr bwMode="auto">
          <a:xfrm>
            <a:off x="609600" y="1818940"/>
            <a:ext cx="4616669"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Estimated Cost:</a:t>
            </a:r>
          </a:p>
          <a:p>
            <a:pPr marL="285750" indent="-285750">
              <a:buFont typeface="Arial" panose="020B0604020202020204" pitchFamily="34" charset="0"/>
              <a:buChar char="•"/>
            </a:pPr>
            <a:r>
              <a:rPr lang="en-US" dirty="0"/>
              <a:t>ESP32-S3 : ~2000</a:t>
            </a:r>
          </a:p>
          <a:p>
            <a:pPr marL="285750" indent="-285750">
              <a:buFont typeface="Arial" panose="020B0604020202020204" pitchFamily="34" charset="0"/>
              <a:buChar char="•"/>
            </a:pPr>
            <a:r>
              <a:rPr lang="en-US" dirty="0"/>
              <a:t>AS7265x : ~11000</a:t>
            </a:r>
          </a:p>
          <a:p>
            <a:pPr marL="285750" indent="-285750">
              <a:buFont typeface="Arial" panose="020B0604020202020204" pitchFamily="34" charset="0"/>
              <a:buChar char="•"/>
            </a:pPr>
            <a:r>
              <a:rPr lang="en-US" dirty="0"/>
              <a:t>UV LED torch (365–395 nm) : ~1000</a:t>
            </a:r>
          </a:p>
          <a:p>
            <a:pPr marL="285750" indent="-285750">
              <a:buFont typeface="Arial" panose="020B0604020202020204" pitchFamily="34" charset="0"/>
              <a:buChar char="•"/>
            </a:pPr>
            <a:r>
              <a:rPr lang="en-US" dirty="0"/>
              <a:t>Battery Li-ion(12v 5Ah) : ~1500</a:t>
            </a:r>
          </a:p>
          <a:p>
            <a:r>
              <a:rPr lang="en-US" dirty="0">
                <a:solidFill>
                  <a:srgbClr val="FF0000"/>
                </a:solidFill>
              </a:rPr>
              <a:t>             </a:t>
            </a:r>
            <a:r>
              <a:rPr lang="en-US" b="1" dirty="0">
                <a:solidFill>
                  <a:srgbClr val="FF0000"/>
                </a:solidFill>
              </a:rPr>
              <a:t>Total: 17500</a:t>
            </a:r>
          </a:p>
        </p:txBody>
      </p:sp>
      <p:sp>
        <p:nvSpPr>
          <p:cNvPr id="13" name="Oval 12"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Innov8</a:t>
            </a:r>
            <a:endParaRPr lang="en-IN" dirty="0"/>
          </a:p>
        </p:txBody>
      </p:sp>
      <p:pic>
        <p:nvPicPr>
          <p:cNvPr id="14" name="Picture 13">
            <a:extLst>
              <a:ext uri="{FF2B5EF4-FFF2-40B4-BE49-F238E27FC236}">
                <a16:creationId xmlns:a16="http://schemas.microsoft.com/office/drawing/2014/main" xmlns="" id="{2AA04E5F-6E09-967B-32B6-EA3F08F93FBC}"/>
              </a:ext>
            </a:extLst>
          </p:cNvPr>
          <p:cNvPicPr>
            <a:picLocks noChangeAspect="1"/>
          </p:cNvPicPr>
          <p:nvPr/>
        </p:nvPicPr>
        <p:blipFill>
          <a:blip r:embed="rId6"/>
          <a:stretch>
            <a:fillRect/>
          </a:stretch>
        </p:blipFill>
        <p:spPr>
          <a:xfrm>
            <a:off x="8520567" y="4417640"/>
            <a:ext cx="1320799" cy="1423909"/>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8311" y="4417640"/>
            <a:ext cx="2055229" cy="162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8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7911</TotalTime>
  <Words>470</Words>
  <Application>Microsoft Office PowerPoint</Application>
  <PresentationFormat>Custom</PresentationFormat>
  <Paragraphs>107</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SMART INDIA HACKATHON 2025</vt:lpstr>
      <vt:lpstr> IDEA TITLE</vt:lpstr>
      <vt:lpstr>TECHNICAL APPROACH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Bhaveena@2005.com</cp:lastModifiedBy>
  <cp:revision>171</cp:revision>
  <dcterms:created xsi:type="dcterms:W3CDTF">2013-12-12T18:46:50Z</dcterms:created>
  <dcterms:modified xsi:type="dcterms:W3CDTF">2025-09-03T01:25:48Z</dcterms:modified>
  <cp:category/>
</cp:coreProperties>
</file>