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7" r:id="rId2"/>
    <p:sldId id="278" r:id="rId3"/>
    <p:sldId id="281" r:id="rId4"/>
    <p:sldId id="288" r:id="rId5"/>
    <p:sldId id="282" r:id="rId6"/>
    <p:sldId id="289" r:id="rId7"/>
    <p:sldId id="283" r:id="rId8"/>
    <p:sldId id="284" r:id="rId9"/>
    <p:sldId id="287"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5" d="100"/>
          <a:sy n="105" d="100"/>
        </p:scale>
        <p:origin x="672" y="114"/>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624C46-C929-4432-8146-90ECBC03AE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0F362E-B87B-49DF-A80A-0D9AC87067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15BF4F-36E4-43A1-ABA2-70A7E2A3BFED}" type="datetimeFigureOut">
              <a:rPr lang="en-US" smtClean="0"/>
              <a:pPr/>
              <a:t>8/5/2021</a:t>
            </a:fld>
            <a:endParaRPr lang="en-US"/>
          </a:p>
        </p:txBody>
      </p:sp>
      <p:sp>
        <p:nvSpPr>
          <p:cNvPr id="4" name="Footer Placeholder 3">
            <a:extLst>
              <a:ext uri="{FF2B5EF4-FFF2-40B4-BE49-F238E27FC236}">
                <a16:creationId xmlns:a16="http://schemas.microsoft.com/office/drawing/2014/main" id="{57950F4C-C9AB-474B-B0EC-E69F0D5E58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DF6E146-0C10-4F41-92BA-CC5F8FC55C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ECBFDD-8575-4F63-BDC9-D4D409A33400}" type="slidenum">
              <a:rPr lang="en-US" smtClean="0"/>
              <a:pPr/>
              <a:t>‹#›</a:t>
            </a:fld>
            <a:endParaRPr lang="en-US"/>
          </a:p>
        </p:txBody>
      </p:sp>
    </p:spTree>
    <p:extLst>
      <p:ext uri="{BB962C8B-B14F-4D97-AF65-F5344CB8AC3E}">
        <p14:creationId xmlns:p14="http://schemas.microsoft.com/office/powerpoint/2010/main" val="3124196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11826-3A1F-46A6-A46B-40D1221EA82C}" type="datetimeFigureOut">
              <a:rPr lang="en-US" smtClean="0"/>
              <a:t>8/5/2021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D6262-CD36-4B66-AEB5-7C9C174C0C17}" type="slidenum">
              <a:rPr lang="en-US" smtClean="0"/>
              <a:t>‹#›</a:t>
            </a:fld>
            <a:endParaRPr lang="en-US"/>
          </a:p>
        </p:txBody>
      </p:sp>
    </p:spTree>
    <p:extLst>
      <p:ext uri="{BB962C8B-B14F-4D97-AF65-F5344CB8AC3E}">
        <p14:creationId xmlns:p14="http://schemas.microsoft.com/office/powerpoint/2010/main" val="570608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D6262-CD36-4B66-AEB5-7C9C174C0C17}" type="slidenum">
              <a:rPr lang="en-US" smtClean="0"/>
              <a:t>1</a:t>
            </a:fld>
            <a:endParaRPr lang="en-US"/>
          </a:p>
        </p:txBody>
      </p:sp>
    </p:spTree>
    <p:extLst>
      <p:ext uri="{BB962C8B-B14F-4D97-AF65-F5344CB8AC3E}">
        <p14:creationId xmlns:p14="http://schemas.microsoft.com/office/powerpoint/2010/main" val="237992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D6262-CD36-4B66-AEB5-7C9C174C0C17}" type="slidenum">
              <a:rPr lang="en-US" smtClean="0"/>
              <a:t>3</a:t>
            </a:fld>
            <a:endParaRPr lang="en-US"/>
          </a:p>
        </p:txBody>
      </p:sp>
    </p:spTree>
    <p:extLst>
      <p:ext uri="{BB962C8B-B14F-4D97-AF65-F5344CB8AC3E}">
        <p14:creationId xmlns:p14="http://schemas.microsoft.com/office/powerpoint/2010/main" val="98043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FC4C-110E-429F-93F3-D410F53E47A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F1D1AB-AA2B-49AD-ADE3-D1BC45F8F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41D953-A40D-48FC-98E0-68395197F4D7}"/>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5" name="Footer Placeholder 4">
            <a:extLst>
              <a:ext uri="{FF2B5EF4-FFF2-40B4-BE49-F238E27FC236}">
                <a16:creationId xmlns:a16="http://schemas.microsoft.com/office/drawing/2014/main" id="{5F2A8374-04E2-4B51-A959-C0298C550DD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ACD478-1327-45BC-B6FE-A5AE912B45F8}"/>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109138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71CD-3A6C-4FBB-87C6-0B7DB74A5C8A}"/>
              </a:ext>
            </a:extLst>
          </p:cNvPr>
          <p:cNvSpPr>
            <a:spLocks noGrp="1"/>
          </p:cNvSpPr>
          <p:nvPr>
            <p:ph type="title"/>
          </p:nvPr>
        </p:nvSpPr>
        <p:spPr>
          <a:xfrm>
            <a:off x="735650" y="33542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7E0FC7-7636-4994-8E74-919BE9608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BD566-C1E5-4B38-9D7A-4AC9F5561859}"/>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5" name="Footer Placeholder 4">
            <a:extLst>
              <a:ext uri="{FF2B5EF4-FFF2-40B4-BE49-F238E27FC236}">
                <a16:creationId xmlns:a16="http://schemas.microsoft.com/office/drawing/2014/main" id="{5F9DC39F-3AF8-4CE1-A857-388E493E5CB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EE6681-0DE8-45E9-8A1A-E4412D9D1E56}"/>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74861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49772-C023-487C-897E-418200947C4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6A79F-F53D-42CC-ACA2-92F2162490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521C9-4CD0-4343-88DA-2A739273FEF8}"/>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5" name="Footer Placeholder 4">
            <a:extLst>
              <a:ext uri="{FF2B5EF4-FFF2-40B4-BE49-F238E27FC236}">
                <a16:creationId xmlns:a16="http://schemas.microsoft.com/office/drawing/2014/main" id="{762CD19A-2E96-43BE-84FE-D4E4C86DFB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F8636D4-ED54-494C-83BC-A791F4ABBBE5}"/>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186490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5520-6FE0-417C-93C5-2153639C1628}"/>
              </a:ext>
            </a:extLst>
          </p:cNvPr>
          <p:cNvSpPr>
            <a:spLocks noGrp="1"/>
          </p:cNvSpPr>
          <p:nvPr>
            <p:ph type="title"/>
          </p:nvPr>
        </p:nvSpPr>
        <p:spPr>
          <a:xfrm>
            <a:off x="0" y="1164"/>
            <a:ext cx="12192000" cy="913237"/>
          </a:xfrm>
          <a:prstGeom prst="rect">
            <a:avLst/>
          </a:prstGeom>
        </p:spPr>
        <p:txBody>
          <a:bodyPr>
            <a:normAutofit/>
          </a:bodyPr>
          <a:lstStyle>
            <a:lvl1pPr algn="ctr">
              <a:defRPr sz="2400" b="1">
                <a:solidFill>
                  <a:srgbClr val="C00000"/>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a:extLst>
              <a:ext uri="{FF2B5EF4-FFF2-40B4-BE49-F238E27FC236}">
                <a16:creationId xmlns:a16="http://schemas.microsoft.com/office/drawing/2014/main" id="{F7184097-9C0E-41A0-BC23-D08AF7CBA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A3B586D6-89E1-48AB-9C72-60075D27B2EC}"/>
              </a:ext>
            </a:extLst>
          </p:cNvPr>
          <p:cNvCxnSpPr/>
          <p:nvPr userDrawn="1"/>
        </p:nvCxnSpPr>
        <p:spPr>
          <a:xfrm>
            <a:off x="0" y="931492"/>
            <a:ext cx="12192000"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1B8D9FD-8524-4973-9264-399C6AFBF6AD}"/>
              </a:ext>
            </a:extLst>
          </p:cNvPr>
          <p:cNvCxnSpPr/>
          <p:nvPr userDrawn="1"/>
        </p:nvCxnSpPr>
        <p:spPr>
          <a:xfrm>
            <a:off x="0" y="6356350"/>
            <a:ext cx="12192000"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68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B358-4BD8-4857-98C8-43831B1A43F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EBCD69-B889-4982-8C68-AEE960E2A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325AB-5B4E-4886-B0EF-3D63CE719161}"/>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5" name="Footer Placeholder 4">
            <a:extLst>
              <a:ext uri="{FF2B5EF4-FFF2-40B4-BE49-F238E27FC236}">
                <a16:creationId xmlns:a16="http://schemas.microsoft.com/office/drawing/2014/main" id="{8D70DFD9-0048-4C1D-9FD4-45FAF614894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2BBF2BB-2236-4817-99D4-3A48EB7BA183}"/>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220761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9433-2ED7-4167-945E-0F46863A7EE5}"/>
              </a:ext>
            </a:extLst>
          </p:cNvPr>
          <p:cNvSpPr>
            <a:spLocks noGrp="1"/>
          </p:cNvSpPr>
          <p:nvPr>
            <p:ph type="title"/>
          </p:nvPr>
        </p:nvSpPr>
        <p:spPr>
          <a:xfrm>
            <a:off x="735650" y="33542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E87AA4B-EF49-4998-A0EA-582CCC06C5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0CAFB-882F-48E4-92DA-F68831D31F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782C1F-4D47-432F-8BF6-97951E8480B6}"/>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6" name="Footer Placeholder 5">
            <a:extLst>
              <a:ext uri="{FF2B5EF4-FFF2-40B4-BE49-F238E27FC236}">
                <a16:creationId xmlns:a16="http://schemas.microsoft.com/office/drawing/2014/main" id="{1A5E2E8E-87BA-44E2-ABE9-44BF18C426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291E1B6-B395-40BB-BEA3-BB632C39EF61}"/>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84575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6956-EEA1-4372-8A81-DD6A97269D2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28E95C3-4498-4AE3-8A1A-24B8ED645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45547-5945-4ACF-A681-903F29D03F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AD2A03-4802-416E-8BDA-57009F535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AE0D2-8E25-4EAC-AA70-83687D818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EEAE51-F80D-47CA-966D-DA181BF1687A}"/>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8" name="Footer Placeholder 7">
            <a:extLst>
              <a:ext uri="{FF2B5EF4-FFF2-40B4-BE49-F238E27FC236}">
                <a16:creationId xmlns:a16="http://schemas.microsoft.com/office/drawing/2014/main" id="{D0D2DAC3-07DF-44C7-8B08-E2F4F3385F2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1E7541E-9EBB-4CAE-B385-E74687A5BE69}"/>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90802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C86E-E406-4BAB-8B09-DC0E97FEBF39}"/>
              </a:ext>
            </a:extLst>
          </p:cNvPr>
          <p:cNvSpPr>
            <a:spLocks noGrp="1"/>
          </p:cNvSpPr>
          <p:nvPr>
            <p:ph type="title"/>
          </p:nvPr>
        </p:nvSpPr>
        <p:spPr>
          <a:xfrm>
            <a:off x="735650" y="33542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2F5C5BA-682E-42AF-A51C-4203D1E01809}"/>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4" name="Footer Placeholder 3">
            <a:extLst>
              <a:ext uri="{FF2B5EF4-FFF2-40B4-BE49-F238E27FC236}">
                <a16:creationId xmlns:a16="http://schemas.microsoft.com/office/drawing/2014/main" id="{7084DA26-9E44-48A7-965B-190DC867B60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CAF8016-3DB5-4D6D-991E-97E760180CF5}"/>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171221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52A95-90B9-4EE8-AEDD-B086FD47EA64}"/>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3" name="Footer Placeholder 2">
            <a:extLst>
              <a:ext uri="{FF2B5EF4-FFF2-40B4-BE49-F238E27FC236}">
                <a16:creationId xmlns:a16="http://schemas.microsoft.com/office/drawing/2014/main" id="{2B7F4064-87C4-411D-8F64-F99BB9F779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A3E0DE4-C232-4D4C-B250-26FB6D4619EF}"/>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149241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8074-4236-4FDA-92A4-ED29782F870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72EBFA-30B1-4D58-95B1-D76C96F6B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71EC3-8285-4AE8-AFB5-69647A770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22AC9-8577-4220-B46F-958AF705C746}"/>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6" name="Footer Placeholder 5">
            <a:extLst>
              <a:ext uri="{FF2B5EF4-FFF2-40B4-BE49-F238E27FC236}">
                <a16:creationId xmlns:a16="http://schemas.microsoft.com/office/drawing/2014/main" id="{3EBAC628-DC6F-46FF-9DB9-713E90FBAF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A982A77-8159-471C-A8FE-AE4CC11B0ACE}"/>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291543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33D6-EBC7-4C6C-B203-1D650A07C0E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D30176-F849-44C3-A3BE-D94A04844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AA41-9F1B-4A72-A5CC-C40AF6401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EE7CE-73B6-46AD-8136-41058690AE4A}"/>
              </a:ext>
            </a:extLst>
          </p:cNvPr>
          <p:cNvSpPr>
            <a:spLocks noGrp="1"/>
          </p:cNvSpPr>
          <p:nvPr>
            <p:ph type="dt" sz="half" idx="10"/>
          </p:nvPr>
        </p:nvSpPr>
        <p:spPr>
          <a:xfrm>
            <a:off x="838200" y="6356350"/>
            <a:ext cx="2743200" cy="365125"/>
          </a:xfrm>
          <a:prstGeom prst="rect">
            <a:avLst/>
          </a:prstGeom>
        </p:spPr>
        <p:txBody>
          <a:bodyPr/>
          <a:lstStyle/>
          <a:p>
            <a:fld id="{926E0F9D-441E-4CC9-B5F9-B842D3257EDB}" type="datetimeFigureOut">
              <a:rPr lang="en-US" smtClean="0"/>
              <a:pPr/>
              <a:t>8/5/2021</a:t>
            </a:fld>
            <a:endParaRPr lang="en-US"/>
          </a:p>
        </p:txBody>
      </p:sp>
      <p:sp>
        <p:nvSpPr>
          <p:cNvPr id="6" name="Footer Placeholder 5">
            <a:extLst>
              <a:ext uri="{FF2B5EF4-FFF2-40B4-BE49-F238E27FC236}">
                <a16:creationId xmlns:a16="http://schemas.microsoft.com/office/drawing/2014/main" id="{E92C8E4A-1BEA-47FD-9FCC-8C76DFEAAE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AD3FEFF-E36D-4E7F-89EF-FE6358883A6A}"/>
              </a:ext>
            </a:extLst>
          </p:cNvPr>
          <p:cNvSpPr>
            <a:spLocks noGrp="1"/>
          </p:cNvSpPr>
          <p:nvPr>
            <p:ph type="sldNum" sz="quarter" idx="12"/>
          </p:nvPr>
        </p:nvSpPr>
        <p:spPr>
          <a:xfrm>
            <a:off x="8610600" y="6356350"/>
            <a:ext cx="2743200" cy="365125"/>
          </a:xfrm>
          <a:prstGeom prst="rect">
            <a:avLst/>
          </a:prstGeom>
        </p:spPr>
        <p:txBody>
          <a:bodyPr/>
          <a:lstStyle/>
          <a:p>
            <a:fld id="{562FA5C1-C902-4A5C-A3FB-E3430CF8FF84}" type="slidenum">
              <a:rPr lang="en-US" smtClean="0"/>
              <a:pPr/>
              <a:t>‹#›</a:t>
            </a:fld>
            <a:endParaRPr lang="en-US"/>
          </a:p>
        </p:txBody>
      </p:sp>
    </p:spTree>
    <p:extLst>
      <p:ext uri="{BB962C8B-B14F-4D97-AF65-F5344CB8AC3E}">
        <p14:creationId xmlns:p14="http://schemas.microsoft.com/office/powerpoint/2010/main" val="6602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A16885-6B12-45E1-A8F8-F67667FFB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1D97E82C-7286-4355-8828-A7F032FB2937}"/>
              </a:ext>
            </a:extLst>
          </p:cNvPr>
          <p:cNvSpPr txBox="1">
            <a:spLocks/>
          </p:cNvSpPr>
          <p:nvPr userDrawn="1"/>
        </p:nvSpPr>
        <p:spPr>
          <a:xfrm>
            <a:off x="9368772" y="6408340"/>
            <a:ext cx="2743200" cy="365125"/>
          </a:xfrm>
          <a:prstGeom prst="rect">
            <a:avLst/>
          </a:prstGeom>
          <a:ln>
            <a:solidFill>
              <a:schemeClr val="bg1"/>
            </a:solidFill>
          </a:ln>
        </p:spPr>
        <p:txBody>
          <a:bodyPr/>
          <a:lstStyle>
            <a:defPPr>
              <a:defRPr lang="en-US"/>
            </a:defPPr>
            <a:lvl1pPr marL="0" algn="l" defTabSz="914400" rtl="0" eaLnBrk="1" latinLnBrk="0" hangingPunct="1">
              <a:defRPr sz="1800" kern="1200">
                <a:solidFill>
                  <a:srgbClr val="0000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9F26AB4-ADC7-4BC5-9834-46449A282F0B}" type="slidenum">
              <a:rPr lang="en-US" smtClean="0"/>
              <a:pPr algn="r"/>
              <a:t>‹#›</a:t>
            </a:fld>
            <a:r>
              <a:rPr lang="en-US" dirty="0"/>
              <a:t> of 12</a:t>
            </a:r>
          </a:p>
        </p:txBody>
      </p:sp>
      <p:cxnSp>
        <p:nvCxnSpPr>
          <p:cNvPr id="10" name="Straight Connector 9">
            <a:extLst>
              <a:ext uri="{FF2B5EF4-FFF2-40B4-BE49-F238E27FC236}">
                <a16:creationId xmlns:a16="http://schemas.microsoft.com/office/drawing/2014/main" id="{EAF8C8B3-60A5-4312-8CCE-C36F8ECCC635}"/>
              </a:ext>
            </a:extLst>
          </p:cNvPr>
          <p:cNvCxnSpPr/>
          <p:nvPr userDrawn="1"/>
        </p:nvCxnSpPr>
        <p:spPr>
          <a:xfrm>
            <a:off x="0" y="6356350"/>
            <a:ext cx="12192000"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5859D60-4EDC-44F5-8795-172DF6B85A1A}"/>
              </a:ext>
            </a:extLst>
          </p:cNvPr>
          <p:cNvSpPr txBox="1">
            <a:spLocks/>
          </p:cNvSpPr>
          <p:nvPr userDrawn="1"/>
        </p:nvSpPr>
        <p:spPr>
          <a:xfrm>
            <a:off x="0" y="1164"/>
            <a:ext cx="12192000" cy="913237"/>
          </a:xfrm>
          <a:prstGeom prst="rect">
            <a:avLst/>
          </a:prstGeom>
        </p:spPr>
        <p:txBody>
          <a:bodyPr anchor="ctr">
            <a:normAutofit/>
          </a:bodyPr>
          <a:lstStyle>
            <a:lvl1pPr algn="ctr" defTabSz="914400" rtl="0" eaLnBrk="1" latinLnBrk="0" hangingPunct="1">
              <a:lnSpc>
                <a:spcPct val="90000"/>
              </a:lnSpc>
              <a:spcBef>
                <a:spcPct val="0"/>
              </a:spcBef>
              <a:buNone/>
              <a:defRPr sz="2400" b="1" kern="1200">
                <a:solidFill>
                  <a:srgbClr val="C00000"/>
                </a:solidFill>
                <a:latin typeface="Times New Roman" panose="02020603050405020304" pitchFamily="18" charset="0"/>
                <a:ea typeface="+mj-ea"/>
                <a:cs typeface="Times New Roman" panose="02020603050405020304" pitchFamily="18" charset="0"/>
              </a:defRPr>
            </a:lvl1pPr>
          </a:lstStyle>
          <a:p>
            <a:r>
              <a:rPr lang="en-US" dirty="0"/>
              <a:t>Adaptive Cruise Control with </a:t>
            </a:r>
          </a:p>
          <a:p>
            <a:r>
              <a:rPr lang="en-US" dirty="0"/>
              <a:t>Cloud Connectivity using MATLAB</a:t>
            </a:r>
          </a:p>
        </p:txBody>
      </p:sp>
    </p:spTree>
    <p:extLst>
      <p:ext uri="{BB962C8B-B14F-4D97-AF65-F5344CB8AC3E}">
        <p14:creationId xmlns:p14="http://schemas.microsoft.com/office/powerpoint/2010/main" val="146363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4A2FD-6DFE-4059-B1E4-4DE8DDD6912E}"/>
              </a:ext>
            </a:extLst>
          </p:cNvPr>
          <p:cNvSpPr>
            <a:spLocks noGrp="1"/>
          </p:cNvSpPr>
          <p:nvPr>
            <p:ph idx="1"/>
          </p:nvPr>
        </p:nvSpPr>
        <p:spPr>
          <a:xfrm>
            <a:off x="0" y="931492"/>
            <a:ext cx="12192000" cy="5926508"/>
          </a:xfrm>
        </p:spPr>
        <p:txBody>
          <a:bodyPr numCol="1">
            <a:normAutofit/>
          </a:bodyPr>
          <a:lstStyle/>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Introduction</a:t>
            </a:r>
          </a:p>
          <a:p>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Adaptive cruise control helps in automatically adjusting the vehicle speed to maintain a safe distance from the vehicles ahead.</a:t>
            </a:r>
          </a:p>
          <a:p>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This has a direct impact on driver safety, convenience as well as increasing the road capacity by maintaining optimal distance between vehicles and reducing human errors.</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car will automatically adjust the speed and distance from other cars without human touch. However, the driver should be aware of what is happening around the car as the technology is only meant for assisting humans and for their ease of access.</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working model is created by using </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Arduino UNO Microcontroller, ultrasonic sensor for measuring the distance of the obstacle, LCD to display the speed of the vehicle, and few push buttons to toggle between different functionalities</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as</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increase speed, decrease speed, and set cruise functions. </a:t>
            </a:r>
          </a:p>
          <a:p>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entire logic of this project is handled using MATLAB IDE that has a ‘MATLAB Support Package for Arduino Hardware’ add-on installed. This allows the interface established between the Arduino UNO board and the MATLAB software. </a:t>
            </a:r>
          </a:p>
          <a:p>
            <a:r>
              <a:rPr lang="en-US" sz="1800" dirty="0">
                <a:solidFill>
                  <a:srgbClr val="0000FF"/>
                </a:solidFill>
                <a:latin typeface="Times New Roman" panose="02020603050405020304" pitchFamily="18" charset="0"/>
                <a:cs typeface="Times New Roman" panose="02020603050405020304" pitchFamily="18" charset="0"/>
              </a:rPr>
              <a:t>The speed data which is available real time is then transmitted to ThingSpeak IOT channel and stored in the cloud for access.</a:t>
            </a:r>
            <a:endParaRPr lang="en-US" sz="20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994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2E59-6D3D-4302-87C3-2BFCC7E62082}"/>
              </a:ext>
            </a:extLst>
          </p:cNvPr>
          <p:cNvSpPr>
            <a:spLocks noGrp="1"/>
          </p:cNvSpPr>
          <p:nvPr>
            <p:ph idx="1"/>
          </p:nvPr>
        </p:nvSpPr>
        <p:spPr>
          <a:xfrm>
            <a:off x="0" y="946604"/>
            <a:ext cx="12192000" cy="5911395"/>
          </a:xfrm>
        </p:spPr>
        <p:txBody>
          <a:bodyPr>
            <a:normAutofit/>
          </a:bodyPr>
          <a:lstStyle/>
          <a:p>
            <a:pPr marL="0" indent="0">
              <a:buNone/>
            </a:pPr>
            <a:endParaRPr lang="en-US" sz="2000" b="1" dirty="0">
              <a:solidFill>
                <a:srgbClr val="C00000"/>
              </a:solidFill>
              <a:latin typeface="Times New Roman" panose="02020603050405020304" pitchFamily="18" charset="0"/>
              <a:cs typeface="Times New Roman" panose="02020603050405020304" pitchFamily="18" charset="0"/>
            </a:endParaRPr>
          </a:p>
          <a:p>
            <a:pPr marL="0" indent="0">
              <a:buNone/>
            </a:pPr>
            <a:r>
              <a:rPr lang="en-US" sz="2000" b="1" dirty="0">
                <a:solidFill>
                  <a:srgbClr val="C00000"/>
                </a:solidFill>
                <a:latin typeface="Times New Roman" panose="02020603050405020304" pitchFamily="18" charset="0"/>
                <a:cs typeface="Times New Roman" panose="02020603050405020304" pitchFamily="18" charset="0"/>
              </a:rPr>
              <a:t>Matlab Arduino Interface</a:t>
            </a:r>
          </a:p>
          <a:p>
            <a:pPr marL="0" indent="0">
              <a:buNone/>
            </a:pPr>
            <a:endParaRPr lang="en-US" sz="1800" dirty="0">
              <a:solidFill>
                <a:srgbClr val="0000FF"/>
              </a:solidFill>
              <a:latin typeface="Times New Roman" panose="02020603050405020304" pitchFamily="18" charset="0"/>
              <a:cs typeface="Times New Roman" panose="02020603050405020304" pitchFamily="18" charset="0"/>
            </a:endParaRPr>
          </a:p>
          <a:p>
            <a:pPr lvl="1"/>
            <a:r>
              <a:rPr lang="en-US" sz="1800" dirty="0">
                <a:solidFill>
                  <a:srgbClr val="0000FF"/>
                </a:solidFill>
                <a:latin typeface="Times New Roman" panose="02020603050405020304" pitchFamily="18" charset="0"/>
                <a:cs typeface="Times New Roman" panose="02020603050405020304" pitchFamily="18" charset="0"/>
              </a:rPr>
              <a:t>Download and install Hardware Support Package for Arduino Hardware and install all the required libraries. </a:t>
            </a:r>
          </a:p>
          <a:p>
            <a:pPr lvl="1"/>
            <a:r>
              <a:rPr lang="en-US" sz="1800" dirty="0">
                <a:solidFill>
                  <a:srgbClr val="0000FF"/>
                </a:solidFill>
                <a:latin typeface="Times New Roman" panose="02020603050405020304" pitchFamily="18" charset="0"/>
                <a:cs typeface="Times New Roman" panose="02020603050405020304" pitchFamily="18" charset="0"/>
              </a:rPr>
              <a:t>Connect the Arduino and install the USB driver when prompted by the hardware package. </a:t>
            </a:r>
          </a:p>
          <a:p>
            <a:pPr lvl="1"/>
            <a:r>
              <a:rPr lang="en-US" sz="1800" dirty="0">
                <a:solidFill>
                  <a:srgbClr val="0000FF"/>
                </a:solidFill>
                <a:latin typeface="Times New Roman" panose="02020603050405020304" pitchFamily="18" charset="0"/>
                <a:cs typeface="Times New Roman" panose="02020603050405020304" pitchFamily="18" charset="0"/>
              </a:rPr>
              <a:t>The code will be uploaded to Arduino when the code is run in Matlab. </a:t>
            </a:r>
          </a:p>
        </p:txBody>
      </p:sp>
      <p:sp>
        <p:nvSpPr>
          <p:cNvPr id="4" name="TextBox 3">
            <a:extLst>
              <a:ext uri="{FF2B5EF4-FFF2-40B4-BE49-F238E27FC236}">
                <a16:creationId xmlns:a16="http://schemas.microsoft.com/office/drawing/2014/main" id="{29ABF1DE-A46D-4E41-9073-884C72AB076D}"/>
              </a:ext>
            </a:extLst>
          </p:cNvPr>
          <p:cNvSpPr txBox="1"/>
          <p:nvPr/>
        </p:nvSpPr>
        <p:spPr>
          <a:xfrm>
            <a:off x="7863840" y="4318556"/>
            <a:ext cx="1388009" cy="369332"/>
          </a:xfrm>
          <a:prstGeom prst="rect">
            <a:avLst/>
          </a:prstGeom>
          <a:noFill/>
        </p:spPr>
        <p:txBody>
          <a:bodyPr wrap="none" rtlCol="0">
            <a:spAutoFit/>
          </a:bodyPr>
          <a:lstStyle/>
          <a:p>
            <a:r>
              <a:rPr lang="en-US" dirty="0">
                <a:solidFill>
                  <a:srgbClr val="C00000"/>
                </a:solidFill>
                <a:latin typeface="Times New Roman" panose="02020603050405020304" pitchFamily="18" charset="0"/>
                <a:cs typeface="Times New Roman" panose="02020603050405020304" pitchFamily="18" charset="0"/>
              </a:rPr>
              <a:t>Matlab Code</a:t>
            </a:r>
          </a:p>
        </p:txBody>
      </p:sp>
      <p:graphicFrame>
        <p:nvGraphicFramePr>
          <p:cNvPr id="2" name="Object 1">
            <a:extLst>
              <a:ext uri="{FF2B5EF4-FFF2-40B4-BE49-F238E27FC236}">
                <a16:creationId xmlns:a16="http://schemas.microsoft.com/office/drawing/2014/main" id="{40D2BCF2-0DF8-408E-A0F7-0183EB960CAB}"/>
              </a:ext>
            </a:extLst>
          </p:cNvPr>
          <p:cNvGraphicFramePr>
            <a:graphicFrameLocks noChangeAspect="1"/>
          </p:cNvGraphicFramePr>
          <p:nvPr>
            <p:extLst>
              <p:ext uri="{D42A27DB-BD31-4B8C-83A1-F6EECF244321}">
                <p14:modId xmlns:p14="http://schemas.microsoft.com/office/powerpoint/2010/main" val="759543995"/>
              </p:ext>
            </p:extLst>
          </p:nvPr>
        </p:nvGraphicFramePr>
        <p:xfrm>
          <a:off x="8100644" y="4769866"/>
          <a:ext cx="914400" cy="771525"/>
        </p:xfrm>
        <a:graphic>
          <a:graphicData uri="http://schemas.openxmlformats.org/presentationml/2006/ole">
            <mc:AlternateContent xmlns:mc="http://schemas.openxmlformats.org/markup-compatibility/2006">
              <mc:Choice xmlns:v="urn:schemas-microsoft-com:vml" Requires="v">
                <p:oleObj name="Document" showAsIcon="1" r:id="rId2" imgW="914400" imgH="771525" progId="Word.Document.12">
                  <p:embed/>
                </p:oleObj>
              </mc:Choice>
              <mc:Fallback>
                <p:oleObj name="Document" showAsIcon="1" r:id="rId2" imgW="914400" imgH="771525" progId="Word.Document.12">
                  <p:embed/>
                  <p:pic>
                    <p:nvPicPr>
                      <p:cNvPr id="0" name=""/>
                      <p:cNvPicPr/>
                      <p:nvPr/>
                    </p:nvPicPr>
                    <p:blipFill>
                      <a:blip r:embed="rId3"/>
                      <a:stretch>
                        <a:fillRect/>
                      </a:stretch>
                    </p:blipFill>
                    <p:spPr>
                      <a:xfrm>
                        <a:off x="8100644" y="476986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30245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2E59-6D3D-4302-87C3-2BFCC7E62082}"/>
              </a:ext>
            </a:extLst>
          </p:cNvPr>
          <p:cNvSpPr>
            <a:spLocks noGrp="1"/>
          </p:cNvSpPr>
          <p:nvPr>
            <p:ph idx="1"/>
          </p:nvPr>
        </p:nvSpPr>
        <p:spPr>
          <a:xfrm>
            <a:off x="0" y="946604"/>
            <a:ext cx="12192000" cy="5911395"/>
          </a:xfrm>
        </p:spPr>
        <p:txBody>
          <a:bodyPr>
            <a:normAutofit/>
          </a:bodyPr>
          <a:lstStyle/>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Hardware Components</a:t>
            </a:r>
          </a:p>
          <a:p>
            <a:pPr marL="0" indent="0">
              <a:buNone/>
            </a:pPr>
            <a:endParaRPr lang="en-US" sz="20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0487AB8-5AF0-456B-89B5-61421AD2D02E}"/>
              </a:ext>
            </a:extLst>
          </p:cNvPr>
          <p:cNvGraphicFramePr>
            <a:graphicFrameLocks noGrp="1"/>
          </p:cNvGraphicFramePr>
          <p:nvPr>
            <p:extLst>
              <p:ext uri="{D42A27DB-BD31-4B8C-83A1-F6EECF244321}">
                <p14:modId xmlns:p14="http://schemas.microsoft.com/office/powerpoint/2010/main" val="3193141228"/>
              </p:ext>
            </p:extLst>
          </p:nvPr>
        </p:nvGraphicFramePr>
        <p:xfrm>
          <a:off x="2032000" y="1491841"/>
          <a:ext cx="8128000" cy="4820920"/>
        </p:xfrm>
        <a:graphic>
          <a:graphicData uri="http://schemas.openxmlformats.org/drawingml/2006/table">
            <a:tbl>
              <a:tblPr firstRow="1" bandRow="1">
                <a:tableStyleId>{5C22544A-7EE6-4342-B048-85BDC9FD1C3A}</a:tableStyleId>
              </a:tblPr>
              <a:tblGrid>
                <a:gridCol w="702056">
                  <a:extLst>
                    <a:ext uri="{9D8B030D-6E8A-4147-A177-3AD203B41FA5}">
                      <a16:colId xmlns:a16="http://schemas.microsoft.com/office/drawing/2014/main" val="1171792286"/>
                    </a:ext>
                  </a:extLst>
                </a:gridCol>
                <a:gridCol w="3361944">
                  <a:extLst>
                    <a:ext uri="{9D8B030D-6E8A-4147-A177-3AD203B41FA5}">
                      <a16:colId xmlns:a16="http://schemas.microsoft.com/office/drawing/2014/main" val="3051854235"/>
                    </a:ext>
                  </a:extLst>
                </a:gridCol>
                <a:gridCol w="1182624">
                  <a:extLst>
                    <a:ext uri="{9D8B030D-6E8A-4147-A177-3AD203B41FA5}">
                      <a16:colId xmlns:a16="http://schemas.microsoft.com/office/drawing/2014/main" val="4131278565"/>
                    </a:ext>
                  </a:extLst>
                </a:gridCol>
                <a:gridCol w="2881376">
                  <a:extLst>
                    <a:ext uri="{9D8B030D-6E8A-4147-A177-3AD203B41FA5}">
                      <a16:colId xmlns:a16="http://schemas.microsoft.com/office/drawing/2014/main" val="3961322470"/>
                    </a:ext>
                  </a:extLst>
                </a:gridCol>
              </a:tblGrid>
              <a:tr h="370840">
                <a:tc>
                  <a:txBody>
                    <a:bodyPr/>
                    <a:lstStyle/>
                    <a:p>
                      <a:r>
                        <a:rPr lang="en-US" dirty="0" err="1"/>
                        <a:t>S.No</a:t>
                      </a:r>
                      <a:endParaRPr lang="en-US" dirty="0"/>
                    </a:p>
                  </a:txBody>
                  <a:tcPr/>
                </a:tc>
                <a:tc>
                  <a:txBody>
                    <a:bodyPr/>
                    <a:lstStyle/>
                    <a:p>
                      <a:r>
                        <a:rPr lang="en-US" dirty="0"/>
                        <a:t>Name</a:t>
                      </a:r>
                    </a:p>
                  </a:txBody>
                  <a:tcPr/>
                </a:tc>
                <a:tc>
                  <a:txBody>
                    <a:bodyPr/>
                    <a:lstStyle/>
                    <a:p>
                      <a:r>
                        <a:rPr lang="en-US" dirty="0"/>
                        <a:t>Quantity</a:t>
                      </a:r>
                    </a:p>
                  </a:txBody>
                  <a:tcPr/>
                </a:tc>
                <a:tc>
                  <a:txBody>
                    <a:bodyPr/>
                    <a:lstStyle/>
                    <a:p>
                      <a:r>
                        <a:rPr lang="en-US" dirty="0"/>
                        <a:t>Component</a:t>
                      </a:r>
                    </a:p>
                  </a:txBody>
                  <a:tcPr/>
                </a:tc>
                <a:extLst>
                  <a:ext uri="{0D108BD9-81ED-4DB2-BD59-A6C34878D82A}">
                    <a16:rowId xmlns:a16="http://schemas.microsoft.com/office/drawing/2014/main" val="1863859166"/>
                  </a:ext>
                </a:extLst>
              </a:tr>
              <a:tr h="370840">
                <a:tc>
                  <a:txBody>
                    <a:bodyPr/>
                    <a:lstStyle/>
                    <a:p>
                      <a:r>
                        <a:rPr lang="en-US" dirty="0"/>
                        <a:t>1</a:t>
                      </a:r>
                    </a:p>
                  </a:txBody>
                  <a:tcPr/>
                </a:tc>
                <a:tc>
                  <a:txBody>
                    <a:bodyPr/>
                    <a:lstStyle/>
                    <a:p>
                      <a:r>
                        <a:rPr lang="en-US" dirty="0"/>
                        <a:t>Arduino Uno Board </a:t>
                      </a:r>
                    </a:p>
                  </a:txBody>
                  <a:tcPr/>
                </a:tc>
                <a:tc>
                  <a:txBody>
                    <a:bodyPr/>
                    <a:lstStyle/>
                    <a:p>
                      <a:r>
                        <a:rPr lang="en-US" dirty="0"/>
                        <a:t>1</a:t>
                      </a:r>
                    </a:p>
                  </a:txBody>
                  <a:tcPr/>
                </a:tc>
                <a:tc>
                  <a:txBody>
                    <a:bodyPr/>
                    <a:lstStyle/>
                    <a:p>
                      <a:r>
                        <a:rPr lang="en-US" dirty="0"/>
                        <a:t>Arduino Uno R3 Kit</a:t>
                      </a:r>
                    </a:p>
                  </a:txBody>
                  <a:tcPr/>
                </a:tc>
                <a:extLst>
                  <a:ext uri="{0D108BD9-81ED-4DB2-BD59-A6C34878D82A}">
                    <a16:rowId xmlns:a16="http://schemas.microsoft.com/office/drawing/2014/main" val="1213481803"/>
                  </a:ext>
                </a:extLst>
              </a:tr>
              <a:tr h="370840">
                <a:tc>
                  <a:txBody>
                    <a:bodyPr/>
                    <a:lstStyle/>
                    <a:p>
                      <a:r>
                        <a:rPr lang="en-US" dirty="0"/>
                        <a:t>2</a:t>
                      </a:r>
                    </a:p>
                  </a:txBody>
                  <a:tcPr/>
                </a:tc>
                <a:tc>
                  <a:txBody>
                    <a:bodyPr/>
                    <a:lstStyle/>
                    <a:p>
                      <a:r>
                        <a:rPr lang="en-US" dirty="0"/>
                        <a:t>Liquid Crystal Display</a:t>
                      </a:r>
                    </a:p>
                  </a:txBody>
                  <a:tcPr/>
                </a:tc>
                <a:tc>
                  <a:txBody>
                    <a:bodyPr/>
                    <a:lstStyle/>
                    <a:p>
                      <a:r>
                        <a:rPr lang="en-US" dirty="0"/>
                        <a:t>1</a:t>
                      </a:r>
                    </a:p>
                  </a:txBody>
                  <a:tcPr/>
                </a:tc>
                <a:tc>
                  <a:txBody>
                    <a:bodyPr/>
                    <a:lstStyle/>
                    <a:p>
                      <a:r>
                        <a:rPr lang="en-US" dirty="0"/>
                        <a:t>16x2 LCD</a:t>
                      </a:r>
                    </a:p>
                  </a:txBody>
                  <a:tcPr/>
                </a:tc>
                <a:extLst>
                  <a:ext uri="{0D108BD9-81ED-4DB2-BD59-A6C34878D82A}">
                    <a16:rowId xmlns:a16="http://schemas.microsoft.com/office/drawing/2014/main" val="380154091"/>
                  </a:ext>
                </a:extLst>
              </a:tr>
              <a:tr h="370840">
                <a:tc>
                  <a:txBody>
                    <a:bodyPr/>
                    <a:lstStyle/>
                    <a:p>
                      <a:r>
                        <a:rPr lang="en-US" dirty="0"/>
                        <a:t>3 </a:t>
                      </a:r>
                    </a:p>
                  </a:txBody>
                  <a:tcPr/>
                </a:tc>
                <a:tc>
                  <a:txBody>
                    <a:bodyPr/>
                    <a:lstStyle/>
                    <a:p>
                      <a:r>
                        <a:rPr lang="en-US" dirty="0"/>
                        <a:t>Potentiometer for LCD</a:t>
                      </a:r>
                    </a:p>
                  </a:txBody>
                  <a:tcPr/>
                </a:tc>
                <a:tc>
                  <a:txBody>
                    <a:bodyPr/>
                    <a:lstStyle/>
                    <a:p>
                      <a:r>
                        <a:rPr lang="en-US" dirty="0"/>
                        <a:t>1</a:t>
                      </a:r>
                    </a:p>
                  </a:txBody>
                  <a:tcPr/>
                </a:tc>
                <a:tc>
                  <a:txBody>
                    <a:bodyPr/>
                    <a:lstStyle/>
                    <a:p>
                      <a:r>
                        <a:rPr lang="en-US" dirty="0"/>
                        <a:t>10KOHM Pot</a:t>
                      </a:r>
                    </a:p>
                  </a:txBody>
                  <a:tcPr/>
                </a:tc>
                <a:extLst>
                  <a:ext uri="{0D108BD9-81ED-4DB2-BD59-A6C34878D82A}">
                    <a16:rowId xmlns:a16="http://schemas.microsoft.com/office/drawing/2014/main" val="1187979637"/>
                  </a:ext>
                </a:extLst>
              </a:tr>
              <a:tr h="370840">
                <a:tc>
                  <a:txBody>
                    <a:bodyPr/>
                    <a:lstStyle/>
                    <a:p>
                      <a:r>
                        <a:rPr lang="en-US" dirty="0"/>
                        <a:t>4</a:t>
                      </a:r>
                    </a:p>
                  </a:txBody>
                  <a:tcPr/>
                </a:tc>
                <a:tc>
                  <a:txBody>
                    <a:bodyPr/>
                    <a:lstStyle/>
                    <a:p>
                      <a:r>
                        <a:rPr lang="en-US" dirty="0"/>
                        <a:t>Resistor for LED in LCD</a:t>
                      </a:r>
                    </a:p>
                  </a:txBody>
                  <a:tcPr/>
                </a:tc>
                <a:tc>
                  <a:txBody>
                    <a:bodyPr/>
                    <a:lstStyle/>
                    <a:p>
                      <a:r>
                        <a:rPr lang="en-US" dirty="0"/>
                        <a:t>1</a:t>
                      </a:r>
                    </a:p>
                  </a:txBody>
                  <a:tcPr/>
                </a:tc>
                <a:tc>
                  <a:txBody>
                    <a:bodyPr/>
                    <a:lstStyle/>
                    <a:p>
                      <a:r>
                        <a:rPr lang="en-US" dirty="0"/>
                        <a:t>1KOHM Resistor</a:t>
                      </a:r>
                    </a:p>
                  </a:txBody>
                  <a:tcPr/>
                </a:tc>
                <a:extLst>
                  <a:ext uri="{0D108BD9-81ED-4DB2-BD59-A6C34878D82A}">
                    <a16:rowId xmlns:a16="http://schemas.microsoft.com/office/drawing/2014/main" val="2555047345"/>
                  </a:ext>
                </a:extLst>
              </a:tr>
              <a:tr h="370840">
                <a:tc>
                  <a:txBody>
                    <a:bodyPr/>
                    <a:lstStyle/>
                    <a:p>
                      <a:r>
                        <a:rPr lang="en-US" dirty="0"/>
                        <a:t>5</a:t>
                      </a:r>
                    </a:p>
                  </a:txBody>
                  <a:tcPr/>
                </a:tc>
                <a:tc>
                  <a:txBody>
                    <a:bodyPr/>
                    <a:lstStyle/>
                    <a:p>
                      <a:r>
                        <a:rPr lang="en-US" dirty="0"/>
                        <a:t>Distance Sensor</a:t>
                      </a:r>
                    </a:p>
                  </a:txBody>
                  <a:tcPr/>
                </a:tc>
                <a:tc>
                  <a:txBody>
                    <a:bodyPr/>
                    <a:lstStyle/>
                    <a:p>
                      <a:r>
                        <a:rPr lang="en-US" dirty="0"/>
                        <a:t>1</a:t>
                      </a:r>
                    </a:p>
                  </a:txBody>
                  <a:tcPr/>
                </a:tc>
                <a:tc>
                  <a:txBody>
                    <a:bodyPr/>
                    <a:lstStyle/>
                    <a:p>
                      <a:r>
                        <a:rPr lang="en-US" dirty="0"/>
                        <a:t>HCSR04 Ultrasonic Sensor</a:t>
                      </a:r>
                    </a:p>
                  </a:txBody>
                  <a:tcPr/>
                </a:tc>
                <a:extLst>
                  <a:ext uri="{0D108BD9-81ED-4DB2-BD59-A6C34878D82A}">
                    <a16:rowId xmlns:a16="http://schemas.microsoft.com/office/drawing/2014/main" val="3315765382"/>
                  </a:ext>
                </a:extLst>
              </a:tr>
              <a:tr h="370840">
                <a:tc>
                  <a:txBody>
                    <a:bodyPr/>
                    <a:lstStyle/>
                    <a:p>
                      <a:r>
                        <a:rPr lang="en-US" dirty="0"/>
                        <a:t>6</a:t>
                      </a:r>
                    </a:p>
                  </a:txBody>
                  <a:tcPr/>
                </a:tc>
                <a:tc>
                  <a:txBody>
                    <a:bodyPr/>
                    <a:lstStyle/>
                    <a:p>
                      <a:r>
                        <a:rPr lang="en-US" dirty="0"/>
                        <a:t>Increase Speed Button</a:t>
                      </a:r>
                    </a:p>
                  </a:txBody>
                  <a:tcPr/>
                </a:tc>
                <a:tc>
                  <a:txBody>
                    <a:bodyPr/>
                    <a:lstStyle/>
                    <a:p>
                      <a:r>
                        <a:rPr lang="en-US" dirty="0"/>
                        <a:t>1</a:t>
                      </a:r>
                    </a:p>
                  </a:txBody>
                  <a:tcPr/>
                </a:tc>
                <a:tc>
                  <a:txBody>
                    <a:bodyPr/>
                    <a:lstStyle/>
                    <a:p>
                      <a:r>
                        <a:rPr lang="en-US" dirty="0"/>
                        <a:t>Tactile Pushbutton</a:t>
                      </a:r>
                    </a:p>
                  </a:txBody>
                  <a:tcPr/>
                </a:tc>
                <a:extLst>
                  <a:ext uri="{0D108BD9-81ED-4DB2-BD59-A6C34878D82A}">
                    <a16:rowId xmlns:a16="http://schemas.microsoft.com/office/drawing/2014/main" val="1263701995"/>
                  </a:ext>
                </a:extLst>
              </a:tr>
              <a:tr h="370840">
                <a:tc>
                  <a:txBody>
                    <a:bodyPr/>
                    <a:lstStyle/>
                    <a:p>
                      <a:r>
                        <a:rPr lang="en-US" dirty="0"/>
                        <a:t>7</a:t>
                      </a:r>
                    </a:p>
                  </a:txBody>
                  <a:tcPr/>
                </a:tc>
                <a:tc>
                  <a:txBody>
                    <a:bodyPr/>
                    <a:lstStyle/>
                    <a:p>
                      <a:r>
                        <a:rPr lang="en-US" dirty="0"/>
                        <a:t>Decrease Speed Button</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Tactile Pushbutton</a:t>
                      </a:r>
                    </a:p>
                  </a:txBody>
                  <a:tcPr/>
                </a:tc>
                <a:extLst>
                  <a:ext uri="{0D108BD9-81ED-4DB2-BD59-A6C34878D82A}">
                    <a16:rowId xmlns:a16="http://schemas.microsoft.com/office/drawing/2014/main" val="2379882874"/>
                  </a:ext>
                </a:extLst>
              </a:tr>
              <a:tr h="370840">
                <a:tc>
                  <a:txBody>
                    <a:bodyPr/>
                    <a:lstStyle/>
                    <a:p>
                      <a:r>
                        <a:rPr lang="en-US" dirty="0"/>
                        <a:t>8</a:t>
                      </a:r>
                    </a:p>
                  </a:txBody>
                  <a:tcPr/>
                </a:tc>
                <a:tc>
                  <a:txBody>
                    <a:bodyPr/>
                    <a:lstStyle/>
                    <a:p>
                      <a:r>
                        <a:rPr lang="en-US" dirty="0"/>
                        <a:t>Cancel Button</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Tactile Pushbutton</a:t>
                      </a:r>
                    </a:p>
                  </a:txBody>
                  <a:tcPr/>
                </a:tc>
                <a:extLst>
                  <a:ext uri="{0D108BD9-81ED-4DB2-BD59-A6C34878D82A}">
                    <a16:rowId xmlns:a16="http://schemas.microsoft.com/office/drawing/2014/main" val="3340263159"/>
                  </a:ext>
                </a:extLst>
              </a:tr>
              <a:tr h="370840">
                <a:tc>
                  <a:txBody>
                    <a:bodyPr/>
                    <a:lstStyle/>
                    <a:p>
                      <a:r>
                        <a:rPr lang="en-US" dirty="0"/>
                        <a:t>9</a:t>
                      </a:r>
                    </a:p>
                  </a:txBody>
                  <a:tcPr/>
                </a:tc>
                <a:tc>
                  <a:txBody>
                    <a:bodyPr/>
                    <a:lstStyle/>
                    <a:p>
                      <a:r>
                        <a:rPr lang="en-US" dirty="0"/>
                        <a:t>Cruise Set Button</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Tactile Pushbutton</a:t>
                      </a:r>
                    </a:p>
                  </a:txBody>
                  <a:tcPr/>
                </a:tc>
                <a:extLst>
                  <a:ext uri="{0D108BD9-81ED-4DB2-BD59-A6C34878D82A}">
                    <a16:rowId xmlns:a16="http://schemas.microsoft.com/office/drawing/2014/main" val="2053781830"/>
                  </a:ext>
                </a:extLst>
              </a:tr>
              <a:tr h="370840">
                <a:tc>
                  <a:txBody>
                    <a:bodyPr/>
                    <a:lstStyle/>
                    <a:p>
                      <a:r>
                        <a:rPr lang="en-US" dirty="0"/>
                        <a:t>10</a:t>
                      </a:r>
                    </a:p>
                  </a:txBody>
                  <a:tcPr/>
                </a:tc>
                <a:tc>
                  <a:txBody>
                    <a:bodyPr/>
                    <a:lstStyle/>
                    <a:p>
                      <a:r>
                        <a:rPr lang="en-US" dirty="0"/>
                        <a:t>Adaptive Cruise Set Button</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Tactile Pushbutton</a:t>
                      </a:r>
                    </a:p>
                  </a:txBody>
                  <a:tcPr/>
                </a:tc>
                <a:extLst>
                  <a:ext uri="{0D108BD9-81ED-4DB2-BD59-A6C34878D82A}">
                    <a16:rowId xmlns:a16="http://schemas.microsoft.com/office/drawing/2014/main" val="4165607264"/>
                  </a:ext>
                </a:extLst>
              </a:tr>
              <a:tr h="370840">
                <a:tc>
                  <a:txBody>
                    <a:bodyPr/>
                    <a:lstStyle/>
                    <a:p>
                      <a:r>
                        <a:rPr lang="en-US" dirty="0"/>
                        <a:t>11</a:t>
                      </a:r>
                    </a:p>
                  </a:txBody>
                  <a:tcPr/>
                </a:tc>
                <a:tc>
                  <a:txBody>
                    <a:bodyPr/>
                    <a:lstStyle/>
                    <a:p>
                      <a:r>
                        <a:rPr lang="en-US" dirty="0"/>
                        <a:t>Breadboard</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Breadboard Full Size</a:t>
                      </a:r>
                    </a:p>
                  </a:txBody>
                  <a:tcPr/>
                </a:tc>
                <a:extLst>
                  <a:ext uri="{0D108BD9-81ED-4DB2-BD59-A6C34878D82A}">
                    <a16:rowId xmlns:a16="http://schemas.microsoft.com/office/drawing/2014/main" val="4121057768"/>
                  </a:ext>
                </a:extLst>
              </a:tr>
              <a:tr h="370840">
                <a:tc>
                  <a:txBody>
                    <a:bodyPr/>
                    <a:lstStyle/>
                    <a:p>
                      <a:r>
                        <a:rPr lang="en-US" dirty="0"/>
                        <a:t>12</a:t>
                      </a:r>
                    </a:p>
                  </a:txBody>
                  <a:tcPr/>
                </a:tc>
                <a:tc>
                  <a:txBody>
                    <a:bodyPr/>
                    <a:lstStyle/>
                    <a:p>
                      <a:r>
                        <a:rPr lang="en-US" dirty="0"/>
                        <a:t>Connecting Wires</a:t>
                      </a:r>
                    </a:p>
                  </a:txBody>
                  <a:tcPr/>
                </a:tc>
                <a:tc>
                  <a:txBody>
                    <a:bodyPr/>
                    <a:lstStyle/>
                    <a:p>
                      <a:r>
                        <a:rPr lang="en-US" dirty="0"/>
                        <a:t>As Req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 to Male Wires</a:t>
                      </a:r>
                    </a:p>
                  </a:txBody>
                  <a:tcPr/>
                </a:tc>
                <a:extLst>
                  <a:ext uri="{0D108BD9-81ED-4DB2-BD59-A6C34878D82A}">
                    <a16:rowId xmlns:a16="http://schemas.microsoft.com/office/drawing/2014/main" val="2179024019"/>
                  </a:ext>
                </a:extLst>
              </a:tr>
            </a:tbl>
          </a:graphicData>
        </a:graphic>
      </p:graphicFrame>
    </p:spTree>
    <p:extLst>
      <p:ext uri="{BB962C8B-B14F-4D97-AF65-F5344CB8AC3E}">
        <p14:creationId xmlns:p14="http://schemas.microsoft.com/office/powerpoint/2010/main" val="102546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FCAF9-C7FD-456E-9FCA-3B362FE2566A}"/>
              </a:ext>
            </a:extLst>
          </p:cNvPr>
          <p:cNvSpPr>
            <a:spLocks noGrp="1"/>
          </p:cNvSpPr>
          <p:nvPr>
            <p:ph idx="1"/>
          </p:nvPr>
        </p:nvSpPr>
        <p:spPr>
          <a:xfrm>
            <a:off x="0" y="955748"/>
            <a:ext cx="12192000" cy="5911395"/>
          </a:xfrm>
        </p:spPr>
        <p:txBody>
          <a:bodyPr>
            <a:normAutofit/>
          </a:bodyPr>
          <a:lstStyle/>
          <a:p>
            <a:pPr marL="0" indent="0">
              <a:lnSpc>
                <a:spcPct val="150000"/>
              </a:lnSpc>
              <a:spcBef>
                <a:spcPts val="0"/>
              </a:spcBef>
              <a:buNone/>
            </a:pPr>
            <a:r>
              <a:rPr lang="en-US" sz="2000" b="1" dirty="0">
                <a:solidFill>
                  <a:srgbClr val="C00000"/>
                </a:solidFill>
                <a:latin typeface="Times New Roman" panose="02020603050405020304" pitchFamily="18" charset="0"/>
                <a:cs typeface="Times New Roman" panose="02020603050405020304" pitchFamily="18" charset="0"/>
              </a:rPr>
              <a:t>Circuit Diagram</a:t>
            </a:r>
          </a:p>
        </p:txBody>
      </p:sp>
      <p:pic>
        <p:nvPicPr>
          <p:cNvPr id="4" name="Picture 3" descr="Diagram&#10;&#10;Description automatically generated">
            <a:extLst>
              <a:ext uri="{FF2B5EF4-FFF2-40B4-BE49-F238E27FC236}">
                <a16:creationId xmlns:a16="http://schemas.microsoft.com/office/drawing/2014/main" id="{E8C050E6-4882-433C-B577-7AD7CB500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480" y="1393882"/>
            <a:ext cx="8321040" cy="4508370"/>
          </a:xfrm>
          <a:prstGeom prst="rect">
            <a:avLst/>
          </a:prstGeom>
        </p:spPr>
      </p:pic>
    </p:spTree>
    <p:extLst>
      <p:ext uri="{BB962C8B-B14F-4D97-AF65-F5344CB8AC3E}">
        <p14:creationId xmlns:p14="http://schemas.microsoft.com/office/powerpoint/2010/main" val="285130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2E59-6D3D-4302-87C3-2BFCC7E62082}"/>
              </a:ext>
            </a:extLst>
          </p:cNvPr>
          <p:cNvSpPr>
            <a:spLocks noGrp="1"/>
          </p:cNvSpPr>
          <p:nvPr>
            <p:ph idx="1"/>
          </p:nvPr>
        </p:nvSpPr>
        <p:spPr>
          <a:xfrm>
            <a:off x="0" y="946604"/>
            <a:ext cx="12192000" cy="5911395"/>
          </a:xfrm>
        </p:spPr>
        <p:txBody>
          <a:bodyPr>
            <a:normAutofit/>
          </a:bodyPr>
          <a:lstStyle/>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Arduino Setup</a:t>
            </a:r>
          </a:p>
          <a:p>
            <a:pPr marL="0" indent="0">
              <a:lnSpc>
                <a:spcPct val="150000"/>
              </a:lnSpc>
              <a:buNone/>
            </a:pPr>
            <a:endParaRPr lang="en-US" sz="20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2000" b="1" dirty="0">
              <a:solidFill>
                <a:srgbClr val="C00000"/>
              </a:solidFill>
              <a:latin typeface="Times New Roman" panose="02020603050405020304" pitchFamily="18" charset="0"/>
              <a:cs typeface="Times New Roman" panose="02020603050405020304" pitchFamily="18" charset="0"/>
            </a:endParaRPr>
          </a:p>
        </p:txBody>
      </p:sp>
      <p:pic>
        <p:nvPicPr>
          <p:cNvPr id="5" name="Picture 4" descr="A picture containing electronics&#10;&#10;Description automatically generated">
            <a:extLst>
              <a:ext uri="{FF2B5EF4-FFF2-40B4-BE49-F238E27FC236}">
                <a16:creationId xmlns:a16="http://schemas.microsoft.com/office/drawing/2014/main" id="{202FF7C9-C5E5-4233-A4B7-E5F6FDB2B4A7}"/>
              </a:ext>
            </a:extLst>
          </p:cNvPr>
          <p:cNvPicPr>
            <a:picLocks noChangeAspect="1"/>
          </p:cNvPicPr>
          <p:nvPr/>
        </p:nvPicPr>
        <p:blipFill rotWithShape="1">
          <a:blip r:embed="rId2">
            <a:extLst>
              <a:ext uri="{28A0092B-C50C-407E-A947-70E740481C1C}">
                <a14:useLocalDpi xmlns:a14="http://schemas.microsoft.com/office/drawing/2010/main" val="0"/>
              </a:ext>
            </a:extLst>
          </a:blip>
          <a:srcRect l="8985" r="21718" b="11750"/>
          <a:stretch/>
        </p:blipFill>
        <p:spPr>
          <a:xfrm>
            <a:off x="2255631" y="1246717"/>
            <a:ext cx="7680738" cy="4754880"/>
          </a:xfrm>
          <a:prstGeom prst="rect">
            <a:avLst/>
          </a:prstGeom>
        </p:spPr>
      </p:pic>
    </p:spTree>
    <p:extLst>
      <p:ext uri="{BB962C8B-B14F-4D97-AF65-F5344CB8AC3E}">
        <p14:creationId xmlns:p14="http://schemas.microsoft.com/office/powerpoint/2010/main" val="176992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2E59-6D3D-4302-87C3-2BFCC7E62082}"/>
              </a:ext>
            </a:extLst>
          </p:cNvPr>
          <p:cNvSpPr>
            <a:spLocks noGrp="1"/>
          </p:cNvSpPr>
          <p:nvPr>
            <p:ph idx="1"/>
          </p:nvPr>
        </p:nvSpPr>
        <p:spPr>
          <a:xfrm>
            <a:off x="0" y="946604"/>
            <a:ext cx="12192000" cy="5911395"/>
          </a:xfrm>
        </p:spPr>
        <p:txBody>
          <a:bodyPr>
            <a:normAutofit/>
          </a:bodyPr>
          <a:lstStyle/>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Working Procedure</a:t>
            </a:r>
          </a:p>
          <a:p>
            <a:pPr marL="0" indent="0">
              <a:buNone/>
            </a:pPr>
            <a:r>
              <a:rPr lang="en-US" sz="2000" b="1" dirty="0">
                <a:solidFill>
                  <a:srgbClr val="C00000"/>
                </a:solidFill>
                <a:latin typeface="Times New Roman" panose="02020603050405020304" pitchFamily="18" charset="0"/>
                <a:cs typeface="Times New Roman" panose="02020603050405020304" pitchFamily="18" charset="0"/>
              </a:rPr>
              <a:t>Case 1: Increase and Decrease</a:t>
            </a:r>
          </a:p>
          <a:p>
            <a:pPr marL="228600" lvl="2"/>
            <a:r>
              <a:rPr lang="en-US" sz="1800" dirty="0">
                <a:solidFill>
                  <a:srgbClr val="0000FF"/>
                </a:solidFill>
                <a:latin typeface="Times New Roman" panose="02020603050405020304" pitchFamily="18" charset="0"/>
                <a:cs typeface="Times New Roman" panose="02020603050405020304" pitchFamily="18" charset="0"/>
              </a:rPr>
              <a:t>When increase speed button is pressed, speed increases just like when gas pedal is pressed. The speed reduces automatically when the button is released.</a:t>
            </a:r>
          </a:p>
          <a:p>
            <a:pPr marL="228600" lvl="2"/>
            <a:r>
              <a:rPr lang="en-US" sz="1800" dirty="0">
                <a:solidFill>
                  <a:srgbClr val="0000FF"/>
                </a:solidFill>
                <a:latin typeface="Times New Roman" panose="02020603050405020304" pitchFamily="18" charset="0"/>
                <a:cs typeface="Times New Roman" panose="02020603050405020304" pitchFamily="18" charset="0"/>
              </a:rPr>
              <a:t>The decrease button acts as a brake. The decrease button reduces the speed rapidly when this button is pressed. </a:t>
            </a:r>
          </a:p>
          <a:p>
            <a:pPr marL="228600" lvl="2"/>
            <a:r>
              <a:rPr lang="en-US" sz="1800" dirty="0">
                <a:solidFill>
                  <a:srgbClr val="0000FF"/>
                </a:solidFill>
                <a:latin typeface="Times New Roman" panose="02020603050405020304" pitchFamily="18" charset="0"/>
                <a:cs typeface="Times New Roman" panose="02020603050405020304" pitchFamily="18" charset="0"/>
              </a:rPr>
              <a:t>Cancel can be pressed from any of the set functions to end the function and reduce the speed to zero automatically.</a:t>
            </a:r>
          </a:p>
          <a:p>
            <a:pPr marL="0" indent="0">
              <a:buNone/>
            </a:pPr>
            <a:endParaRPr lang="en-US" sz="2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E6EB6DCA-CDD7-4F85-A8BC-201C56E9FE75}"/>
              </a:ext>
            </a:extLst>
          </p:cNvPr>
          <p:cNvPicPr/>
          <p:nvPr/>
        </p:nvPicPr>
        <p:blipFill rotWithShape="1">
          <a:blip r:embed="rId2">
            <a:extLst>
              <a:ext uri="{28A0092B-C50C-407E-A947-70E740481C1C}">
                <a14:useLocalDpi xmlns:a14="http://schemas.microsoft.com/office/drawing/2010/main" val="0"/>
              </a:ext>
            </a:extLst>
          </a:blip>
          <a:srcRect l="26053" t="20559" r="25680" b="14688"/>
          <a:stretch/>
        </p:blipFill>
        <p:spPr bwMode="auto">
          <a:xfrm>
            <a:off x="3957637" y="3257549"/>
            <a:ext cx="4276725" cy="29337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374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2E59-6D3D-4302-87C3-2BFCC7E62082}"/>
              </a:ext>
            </a:extLst>
          </p:cNvPr>
          <p:cNvSpPr>
            <a:spLocks noGrp="1"/>
          </p:cNvSpPr>
          <p:nvPr>
            <p:ph idx="1"/>
          </p:nvPr>
        </p:nvSpPr>
        <p:spPr>
          <a:xfrm>
            <a:off x="0" y="946604"/>
            <a:ext cx="12192000" cy="5911395"/>
          </a:xfrm>
        </p:spPr>
        <p:txBody>
          <a:bodyPr>
            <a:normAutofit/>
          </a:bodyPr>
          <a:lstStyle/>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Working Procedure</a:t>
            </a:r>
          </a:p>
          <a:p>
            <a:pPr marL="0" indent="0">
              <a:buNone/>
            </a:pPr>
            <a:r>
              <a:rPr lang="en-US" sz="2000" b="1" dirty="0">
                <a:solidFill>
                  <a:srgbClr val="C00000"/>
                </a:solidFill>
                <a:latin typeface="Times New Roman" panose="02020603050405020304" pitchFamily="18" charset="0"/>
                <a:cs typeface="Times New Roman" panose="02020603050405020304" pitchFamily="18" charset="0"/>
              </a:rPr>
              <a:t>Case 2: Set Cruise</a:t>
            </a:r>
          </a:p>
          <a:p>
            <a:pPr marL="228600" lvl="2"/>
            <a:r>
              <a:rPr lang="en-US" sz="1800" dirty="0">
                <a:solidFill>
                  <a:srgbClr val="0000FF"/>
                </a:solidFill>
                <a:latin typeface="Times New Roman" panose="02020603050405020304" pitchFamily="18" charset="0"/>
                <a:cs typeface="Times New Roman" panose="02020603050405020304" pitchFamily="18" charset="0"/>
              </a:rPr>
              <a:t>When Set Cruise is turned on, the current speed which is displayed in the display is set constant and speed will not reduce automatically. </a:t>
            </a:r>
          </a:p>
          <a:p>
            <a:pPr marL="228600" lvl="2"/>
            <a:r>
              <a:rPr lang="en-US" sz="1800" dirty="0">
                <a:solidFill>
                  <a:srgbClr val="0000FF"/>
                </a:solidFill>
                <a:latin typeface="Times New Roman" panose="02020603050405020304" pitchFamily="18" charset="0"/>
                <a:cs typeface="Times New Roman" panose="02020603050405020304" pitchFamily="18" charset="0"/>
              </a:rPr>
              <a:t>In cruise mode, the increase speed and decrease speed buttons will work. </a:t>
            </a:r>
          </a:p>
          <a:p>
            <a:pPr marL="228600" lvl="2"/>
            <a:r>
              <a:rPr lang="en-US" sz="1800" dirty="0">
                <a:solidFill>
                  <a:srgbClr val="0000FF"/>
                </a:solidFill>
                <a:latin typeface="Times New Roman" panose="02020603050405020304" pitchFamily="18" charset="0"/>
                <a:cs typeface="Times New Roman" panose="02020603050405020304" pitchFamily="18" charset="0"/>
              </a:rPr>
              <a:t>Increase speed button will increases the speed from the constant speed and sets a new constant set speed when the button is released. </a:t>
            </a:r>
          </a:p>
          <a:p>
            <a:pPr marL="228600" lvl="2"/>
            <a:r>
              <a:rPr lang="en-US" sz="1800" dirty="0">
                <a:solidFill>
                  <a:srgbClr val="0000FF"/>
                </a:solidFill>
                <a:latin typeface="Times New Roman" panose="02020603050405020304" pitchFamily="18" charset="0"/>
                <a:cs typeface="Times New Roman" panose="02020603050405020304" pitchFamily="18" charset="0"/>
              </a:rPr>
              <a:t>Decrease speed button will decrease the speed from the constant set speed and sets a new constant set speed when the button is released. </a:t>
            </a:r>
          </a:p>
        </p:txBody>
      </p:sp>
      <p:pic>
        <p:nvPicPr>
          <p:cNvPr id="4" name="Picture 3" descr="Graphical user interface, application&#10;&#10;Description automatically generated">
            <a:extLst>
              <a:ext uri="{FF2B5EF4-FFF2-40B4-BE49-F238E27FC236}">
                <a16:creationId xmlns:a16="http://schemas.microsoft.com/office/drawing/2014/main" id="{0023D2AB-B8F6-4692-93F8-267F65D990E8}"/>
              </a:ext>
            </a:extLst>
          </p:cNvPr>
          <p:cNvPicPr/>
          <p:nvPr/>
        </p:nvPicPr>
        <p:blipFill rotWithShape="1">
          <a:blip r:embed="rId2"/>
          <a:srcRect l="25743" t="20003" r="25531" b="14149"/>
          <a:stretch/>
        </p:blipFill>
        <p:spPr bwMode="auto">
          <a:xfrm>
            <a:off x="4230052" y="3743325"/>
            <a:ext cx="3731895" cy="25126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043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2E59-6D3D-4302-87C3-2BFCC7E62082}"/>
              </a:ext>
            </a:extLst>
          </p:cNvPr>
          <p:cNvSpPr>
            <a:spLocks noGrp="1"/>
          </p:cNvSpPr>
          <p:nvPr>
            <p:ph idx="1"/>
          </p:nvPr>
        </p:nvSpPr>
        <p:spPr>
          <a:xfrm>
            <a:off x="0" y="946604"/>
            <a:ext cx="12192000" cy="5911395"/>
          </a:xfrm>
        </p:spPr>
        <p:txBody>
          <a:bodyPr>
            <a:normAutofit/>
          </a:bodyPr>
          <a:lstStyle/>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Working Procedure</a:t>
            </a:r>
          </a:p>
          <a:p>
            <a:pPr marL="0" indent="0">
              <a:buNone/>
            </a:pPr>
            <a:r>
              <a:rPr lang="en-US" sz="2000" b="1" dirty="0">
                <a:solidFill>
                  <a:srgbClr val="C00000"/>
                </a:solidFill>
                <a:latin typeface="Times New Roman" panose="02020603050405020304" pitchFamily="18" charset="0"/>
                <a:cs typeface="Times New Roman" panose="02020603050405020304" pitchFamily="18" charset="0"/>
              </a:rPr>
              <a:t>Case 3: Adaptive Cruise Mode</a:t>
            </a:r>
          </a:p>
          <a:p>
            <a:pPr marL="228600" lvl="2"/>
            <a:r>
              <a:rPr lang="en-US" sz="1800" dirty="0">
                <a:solidFill>
                  <a:srgbClr val="0000FF"/>
                </a:solidFill>
                <a:latin typeface="Times New Roman" panose="02020603050405020304" pitchFamily="18" charset="0"/>
                <a:cs typeface="Times New Roman" panose="02020603050405020304" pitchFamily="18" charset="0"/>
              </a:rPr>
              <a:t> When adaptive cruise button is pressed once, adaptive cruise control is turned on and the current speed is set and new constant set speed. </a:t>
            </a:r>
          </a:p>
          <a:p>
            <a:pPr marL="228600" lvl="2"/>
            <a:r>
              <a:rPr lang="en-US" sz="1800" dirty="0">
                <a:solidFill>
                  <a:srgbClr val="0000FF"/>
                </a:solidFill>
                <a:latin typeface="Times New Roman" panose="02020603050405020304" pitchFamily="18" charset="0"/>
                <a:cs typeface="Times New Roman" panose="02020603050405020304" pitchFamily="18" charset="0"/>
              </a:rPr>
              <a:t>This mode incorporates the use of ultrasonic distance sensor to calculate the distance between the car and the object in front of the car and adjust the speed accordingly. </a:t>
            </a:r>
          </a:p>
          <a:p>
            <a:pPr marL="228600" lvl="2"/>
            <a:r>
              <a:rPr lang="en-US" sz="1800" dirty="0">
                <a:solidFill>
                  <a:srgbClr val="0000FF"/>
                </a:solidFill>
                <a:latin typeface="Times New Roman" panose="02020603050405020304" pitchFamily="18" charset="0"/>
                <a:cs typeface="Times New Roman" panose="02020603050405020304" pitchFamily="18" charset="0"/>
              </a:rPr>
              <a:t>When an object or any other car is near to this car, the speed will reduce accordingly and eventually reduce to zero if the object in front of the car is stationery. </a:t>
            </a:r>
          </a:p>
          <a:p>
            <a:pPr marL="228600" lvl="2"/>
            <a:r>
              <a:rPr lang="en-US" sz="1800" dirty="0">
                <a:solidFill>
                  <a:srgbClr val="0000FF"/>
                </a:solidFill>
                <a:latin typeface="Times New Roman" panose="02020603050405020304" pitchFamily="18" charset="0"/>
                <a:cs typeface="Times New Roman" panose="02020603050405020304" pitchFamily="18" charset="0"/>
              </a:rPr>
              <a:t>The speed will increase automatically to the constant set speed when there is no obstruction. </a:t>
            </a:r>
          </a:p>
          <a:p>
            <a:pPr marL="0" indent="0">
              <a:buNone/>
            </a:pPr>
            <a:endParaRPr lang="en-US" sz="2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073EB9C1-DE1B-4A55-B78B-29C38C4D41D5}"/>
              </a:ext>
            </a:extLst>
          </p:cNvPr>
          <p:cNvPicPr/>
          <p:nvPr/>
        </p:nvPicPr>
        <p:blipFill rotWithShape="1">
          <a:blip r:embed="rId2"/>
          <a:srcRect l="26202" t="20786" r="25715" b="14604"/>
          <a:stretch/>
        </p:blipFill>
        <p:spPr bwMode="auto">
          <a:xfrm>
            <a:off x="4367213" y="3895725"/>
            <a:ext cx="3457574" cy="2400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352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2E59-6D3D-4302-87C3-2BFCC7E62082}"/>
              </a:ext>
            </a:extLst>
          </p:cNvPr>
          <p:cNvSpPr>
            <a:spLocks noGrp="1"/>
          </p:cNvSpPr>
          <p:nvPr>
            <p:ph idx="1"/>
          </p:nvPr>
        </p:nvSpPr>
        <p:spPr>
          <a:xfrm>
            <a:off x="0" y="946604"/>
            <a:ext cx="12192000" cy="5911395"/>
          </a:xfrm>
        </p:spPr>
        <p:txBody>
          <a:bodyPr>
            <a:normAutofit/>
          </a:bodyPr>
          <a:lstStyle/>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Working Procedure</a:t>
            </a:r>
          </a:p>
          <a:p>
            <a:pPr marL="0" indent="0">
              <a:buNone/>
            </a:pPr>
            <a:r>
              <a:rPr lang="en-US" sz="2000" b="1" dirty="0">
                <a:solidFill>
                  <a:srgbClr val="C00000"/>
                </a:solidFill>
                <a:latin typeface="Times New Roman" panose="02020603050405020304" pitchFamily="18" charset="0"/>
                <a:cs typeface="Times New Roman" panose="02020603050405020304" pitchFamily="18" charset="0"/>
              </a:rPr>
              <a:t>Cloud Connectivity:</a:t>
            </a:r>
          </a:p>
          <a:p>
            <a:pPr marL="0" indent="0">
              <a:buNone/>
            </a:pPr>
            <a:endParaRPr lang="en-US" sz="1800" dirty="0">
              <a:solidFill>
                <a:srgbClr val="0000FF"/>
              </a:solidFill>
              <a:latin typeface="Times New Roman" panose="02020603050405020304" pitchFamily="18" charset="0"/>
              <a:cs typeface="Times New Roman" panose="02020603050405020304" pitchFamily="18" charset="0"/>
            </a:endParaRPr>
          </a:p>
          <a:p>
            <a:r>
              <a:rPr lang="en-US" sz="1800" dirty="0">
                <a:solidFill>
                  <a:srgbClr val="0000FF"/>
                </a:solidFill>
                <a:latin typeface="Times New Roman" panose="02020603050405020304" pitchFamily="18" charset="0"/>
                <a:cs typeface="Times New Roman" panose="02020603050405020304" pitchFamily="18" charset="0"/>
              </a:rPr>
              <a:t>ThingSpeak is an IOT platform which allows us to collect and visualize live real time data in the form field charts in the cloud. It also allows us to analyze the data and send alerts. ThingSpeak has integrated support from Matlab to perform the analysis of data in the cloud. </a:t>
            </a:r>
          </a:p>
          <a:p>
            <a:r>
              <a:rPr lang="en-US" sz="1800" dirty="0">
                <a:solidFill>
                  <a:srgbClr val="0000FF"/>
                </a:solidFill>
                <a:latin typeface="Times New Roman" panose="02020603050405020304" pitchFamily="18" charset="0"/>
                <a:cs typeface="Times New Roman" panose="02020603050405020304" pitchFamily="18" charset="0"/>
              </a:rPr>
              <a:t>A new channel is created in the ThingSpeak IOT platform, and the required number of fields are set. In our case we are going to save the speed data in cloud and visualize the data for analysis. </a:t>
            </a:r>
          </a:p>
          <a:p>
            <a:r>
              <a:rPr lang="en-US" sz="1800" dirty="0">
                <a:solidFill>
                  <a:srgbClr val="0000FF"/>
                </a:solidFill>
                <a:latin typeface="Times New Roman" panose="02020603050405020304" pitchFamily="18" charset="0"/>
                <a:cs typeface="Times New Roman" panose="02020603050405020304" pitchFamily="18" charset="0"/>
              </a:rPr>
              <a:t>After creating fields, channel ID and write API key are copied from the platform and integrated in to the Matlab code which enables the transmission of live data stream to the cloud. </a:t>
            </a:r>
          </a:p>
          <a:p>
            <a:r>
              <a:rPr lang="en-US" sz="1800" dirty="0">
                <a:solidFill>
                  <a:srgbClr val="0000FF"/>
                </a:solidFill>
                <a:latin typeface="Times New Roman" panose="02020603050405020304" pitchFamily="18" charset="0"/>
                <a:cs typeface="Times New Roman" panose="02020603050405020304" pitchFamily="18" charset="0"/>
              </a:rPr>
              <a:t>When the speed data is available, thingSpeakWrite command will transmit the data from Matlab to the cloud storage where the data is visualized and presented in graph for analysis.  </a:t>
            </a:r>
          </a:p>
          <a:p>
            <a:pPr marL="0" indent="0">
              <a:lnSpc>
                <a:spcPct val="100000"/>
              </a:lnSpc>
              <a:buNone/>
            </a:pPr>
            <a:endParaRPr lang="en-US" sz="1800" dirty="0">
              <a:solidFill>
                <a:srgbClr val="0000FF"/>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68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2E59-6D3D-4302-87C3-2BFCC7E62082}"/>
              </a:ext>
            </a:extLst>
          </p:cNvPr>
          <p:cNvSpPr>
            <a:spLocks noGrp="1"/>
          </p:cNvSpPr>
          <p:nvPr>
            <p:ph idx="1"/>
          </p:nvPr>
        </p:nvSpPr>
        <p:spPr>
          <a:xfrm>
            <a:off x="0" y="946604"/>
            <a:ext cx="12192000" cy="5911395"/>
          </a:xfrm>
        </p:spPr>
        <p:txBody>
          <a:bodyPr>
            <a:normAutofit/>
          </a:bodyPr>
          <a:lstStyle/>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Working Procedure</a:t>
            </a:r>
          </a:p>
          <a:p>
            <a:pPr marL="0" indent="0">
              <a:buNone/>
            </a:pPr>
            <a:r>
              <a:rPr lang="en-US" sz="2000" b="1" dirty="0">
                <a:solidFill>
                  <a:srgbClr val="C00000"/>
                </a:solidFill>
                <a:latin typeface="Times New Roman" panose="02020603050405020304" pitchFamily="18" charset="0"/>
                <a:cs typeface="Times New Roman" panose="02020603050405020304" pitchFamily="18" charset="0"/>
              </a:rPr>
              <a:t>Cloud Connectivity:</a:t>
            </a:r>
          </a:p>
          <a:p>
            <a:pPr marL="0" indent="0" algn="ctr">
              <a:buNone/>
            </a:pPr>
            <a:r>
              <a:rPr lang="en-US" sz="1800" b="1" dirty="0">
                <a:solidFill>
                  <a:srgbClr val="C00000"/>
                </a:solidFill>
                <a:latin typeface="Times New Roman" panose="02020603050405020304" pitchFamily="18" charset="0"/>
                <a:cs typeface="Times New Roman" panose="02020603050405020304" pitchFamily="18" charset="0"/>
              </a:rPr>
              <a:t>Matlab code: response = thingSpeakWrite(Channel_ID,data,'</a:t>
            </a:r>
            <a:r>
              <a:rPr lang="en-US" sz="1800" b="1" dirty="0" err="1">
                <a:solidFill>
                  <a:srgbClr val="C00000"/>
                </a:solidFill>
                <a:latin typeface="Times New Roman" panose="02020603050405020304" pitchFamily="18" charset="0"/>
                <a:cs typeface="Times New Roman" panose="02020603050405020304" pitchFamily="18" charset="0"/>
              </a:rPr>
              <a:t>WriteKey</a:t>
            </a:r>
            <a:r>
              <a:rPr lang="en-US" sz="1800" b="1" dirty="0">
                <a:solidFill>
                  <a:srgbClr val="C00000"/>
                </a:solidFill>
                <a:latin typeface="Times New Roman" panose="02020603050405020304" pitchFamily="18" charset="0"/>
                <a:cs typeface="Times New Roman" panose="02020603050405020304" pitchFamily="18" charset="0"/>
              </a:rPr>
              <a:t>',API_ID);</a:t>
            </a:r>
          </a:p>
        </p:txBody>
      </p:sp>
      <p:sp>
        <p:nvSpPr>
          <p:cNvPr id="7" name="TextBox 6">
            <a:extLst>
              <a:ext uri="{FF2B5EF4-FFF2-40B4-BE49-F238E27FC236}">
                <a16:creationId xmlns:a16="http://schemas.microsoft.com/office/drawing/2014/main" id="{FD3B5F32-3DBB-4E54-888D-E438F0FA5AB1}"/>
              </a:ext>
            </a:extLst>
          </p:cNvPr>
          <p:cNvSpPr txBox="1"/>
          <p:nvPr/>
        </p:nvSpPr>
        <p:spPr>
          <a:xfrm>
            <a:off x="4094969" y="5912687"/>
            <a:ext cx="4002058" cy="369332"/>
          </a:xfrm>
          <a:prstGeom prst="rect">
            <a:avLst/>
          </a:prstGeom>
          <a:noFill/>
        </p:spPr>
        <p:txBody>
          <a:bodyPr wrap="none" rtlCol="0">
            <a:spAutoFit/>
          </a:bodyPr>
          <a:lstStyle/>
          <a:p>
            <a:r>
              <a:rPr lang="en-US" b="1" dirty="0">
                <a:solidFill>
                  <a:srgbClr val="C00000"/>
                </a:solidFill>
                <a:latin typeface="Times New Roman" panose="02020603050405020304" pitchFamily="18" charset="0"/>
                <a:cs typeface="Times New Roman" panose="02020603050405020304" pitchFamily="18" charset="0"/>
              </a:rPr>
              <a:t>ThingSpeak IOT Platform Field Chart</a:t>
            </a:r>
          </a:p>
        </p:txBody>
      </p:sp>
      <p:pic>
        <p:nvPicPr>
          <p:cNvPr id="9" name="Picture 8" descr="Chart&#10;&#10;Description automatically generated with low confidence">
            <a:extLst>
              <a:ext uri="{FF2B5EF4-FFF2-40B4-BE49-F238E27FC236}">
                <a16:creationId xmlns:a16="http://schemas.microsoft.com/office/drawing/2014/main" id="{E259B71A-07C6-4488-81FE-2D0FACCC680E}"/>
              </a:ext>
            </a:extLst>
          </p:cNvPr>
          <p:cNvPicPr>
            <a:picLocks noChangeAspect="1"/>
          </p:cNvPicPr>
          <p:nvPr/>
        </p:nvPicPr>
        <p:blipFill>
          <a:blip r:embed="rId2"/>
          <a:stretch>
            <a:fillRect/>
          </a:stretch>
        </p:blipFill>
        <p:spPr>
          <a:xfrm>
            <a:off x="3430856" y="2267312"/>
            <a:ext cx="5330283" cy="3657600"/>
          </a:xfrm>
          <a:prstGeom prst="rect">
            <a:avLst/>
          </a:prstGeom>
        </p:spPr>
      </p:pic>
    </p:spTree>
    <p:extLst>
      <p:ext uri="{BB962C8B-B14F-4D97-AF65-F5344CB8AC3E}">
        <p14:creationId xmlns:p14="http://schemas.microsoft.com/office/powerpoint/2010/main" val="1401230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845</Words>
  <Application>Microsoft Office PowerPoint</Application>
  <PresentationFormat>Widescreen</PresentationFormat>
  <Paragraphs>99</Paragraphs>
  <Slides>10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Office Theme</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Kumar Gengaiyan</dc:creator>
  <cp:lastModifiedBy>Sanjay Kumar Gengaiyan</cp:lastModifiedBy>
  <cp:revision>145</cp:revision>
  <dcterms:created xsi:type="dcterms:W3CDTF">2021-04-05T16:07:09Z</dcterms:created>
  <dcterms:modified xsi:type="dcterms:W3CDTF">2021-08-06T00:12:34Z</dcterms:modified>
</cp:coreProperties>
</file>