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7" r:id="rId2"/>
    <p:sldId id="325" r:id="rId3"/>
    <p:sldId id="259" r:id="rId4"/>
    <p:sldId id="261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7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3" r:id="rId32"/>
    <p:sldId id="321" r:id="rId33"/>
    <p:sldId id="288" r:id="rId34"/>
    <p:sldId id="290" r:id="rId35"/>
    <p:sldId id="289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22" r:id="rId48"/>
    <p:sldId id="323" r:id="rId49"/>
    <p:sldId id="303" r:id="rId50"/>
    <p:sldId id="304" r:id="rId51"/>
    <p:sldId id="324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49" autoAdjust="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F661EA3-6DB2-42C9-8FB7-25ED046F53D1}" type="datetimeFigureOut">
              <a:rPr lang="en-US"/>
              <a:pPr/>
              <a:t>7/9/2019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44C054B-52F4-4CF9-B0D2-CEA2B14E525A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054B-52F4-4CF9-B0D2-CEA2B14E525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45374C4-FC36-46BA-B1D0-901118E15926}" type="slidenum">
              <a:rPr lang="en-IN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E89814FB-3A55-4206-A320-5E0FC62302EE}" type="slidenum">
              <a:rPr lang="en-IN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Eg : phone listing</a:t>
            </a: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ED01F93C-1B7A-4301-9BD1-628CE89BE465}" type="slidenum">
              <a:rPr lang="en-IN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When using the key−value pairs in a hash table, the keys are converted into an integer called a hash code by using a hashing algorithm.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This hash code is then reduced—based upon the internal storage structure used by the hash table—to serve as an index into this structure (an array).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For two equal elements, the hash code must be the same.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Two elements are defined as equal if the equals() method returns true when they are compared.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For two unequal elements, the hash code may be different or the same.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The hashCode() method is defined in the Object class to generate hash codes and is frequently overridden in subclasses.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If the hash code is the same for unequal elements, it is called a </a:t>
            </a:r>
            <a:r>
              <a:rPr lang="en-IN" b="1" smtClean="0"/>
              <a:t>collision</a:t>
            </a:r>
            <a:r>
              <a:rPr lang="en-IN" smtClean="0"/>
              <a:t>.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If there are many collisions, the insertion and searching time degrades.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When there are many elements with the same hash code they cannot be stored in a single array element, which causes the degradation.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 Instead, they are stored in a linked list data structure.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 Basically, when searching for an element in a hash table, the hash code for the key is generated to find the appropriate index into the hash table.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 If there are multiple elements with the same index in the hash table, a linked list must be traversed to find the element with the specific key.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 The process of converting a key (an object) into a hash code is done by the object's hashing algorithm, the hashCode() method of the object in Java.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 A hashing algorithm must be quick so that the process of finding something is fast.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 However, a quick algorithm isn't always best because the algorithm needs to spread out the results in order to avoid collisions.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8FBFC49C-33A1-4561-B0F8-D5E948736189}" type="slidenum">
              <a:rPr lang="en-IN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5D1CBE1-D785-4983-BF50-03C9250BBAB0}" type="slidenum">
              <a:rPr lang="en-IN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Eg : phone listing</a:t>
            </a: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EB2C4A2E-B552-4388-80F3-8A49A9087D54}" type="slidenum">
              <a:rPr lang="en-IN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6CBBA00-9EB3-4E2B-9578-1D89641AEDD7}" type="slidenum">
              <a:rPr lang="en-IN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Eg : phone listing</a:t>
            </a: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7EA87EBA-13D8-478D-8091-5228499B79A1}" type="slidenum">
              <a:rPr lang="en-IN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D537F3DC-8E5B-4AC7-AB3C-BE4E525857B3}" type="slidenum">
              <a:rPr lang="en-IN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7B3BCFF6-493E-4165-95E6-87BFBF5B9198}" type="slidenum">
              <a:rPr lang="en-IN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IN" smtClean="0"/>
              <a:t>1) An </a:t>
            </a:r>
            <a:r>
              <a:rPr lang="en-IN" i="1" smtClean="0"/>
              <a:t>ArrayIndexOutOfBoundsException </a:t>
            </a:r>
            <a:r>
              <a:rPr lang="en-IN" smtClean="0"/>
              <a:t>will be thrown if you try to add an element to a negative position or beyond the last position of the vector.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3BCEB38-5FE0-4826-A4E1-41225A2BDED8}" type="slidenum">
              <a:rPr lang="en-IN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Eg : phone listing</a:t>
            </a: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A596471-0DBD-4A1E-B9C0-A20578BD1491}" type="slidenum">
              <a:rPr lang="en-IN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E9BD7E47-BF96-4CED-84B8-B65B3CF2FC23}" type="slidenum">
              <a:rPr lang="en-IN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7A25522-11D0-4321-AD2C-F1E70C58CEDE}" type="slidenum">
              <a:rPr lang="en-IN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8F258DC-2409-4D88-B27B-377813785685}" type="slidenum">
              <a:rPr lang="en-IN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D3A19C34-A267-4F13-9109-8B5FD528E081}" type="slidenum">
              <a:rPr lang="en-IN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356B6C6-FA3C-4F20-8B6F-3CEF5828C619}" type="slidenum">
              <a:rPr lang="en-IN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EDDC48D-3ED3-4F86-A2E8-CE72D56B9D5F}" type="slidenum">
              <a:rPr lang="en-IN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32314E8-8982-4CF3-AFE2-91A234D9E015}" type="slidenum">
              <a:rPr lang="en-IN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EFEBB31D-0D47-4375-A32E-511015865E6E}" type="slidenum">
              <a:rPr lang="en-IN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6F422815-9C73-4D25-9B50-E9DCB9B742AE}" type="slidenum">
              <a:rPr lang="en-IN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IN" smtClean="0"/>
              <a:t>1) An </a:t>
            </a:r>
            <a:r>
              <a:rPr lang="en-IN" i="1" smtClean="0"/>
              <a:t>ArrayIndexOutOfBoundsException </a:t>
            </a:r>
            <a:r>
              <a:rPr lang="en-IN" smtClean="0"/>
              <a:t>will be thrown if you try to remove an element to a negative position or beyond the last position of the vector.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8AC0126-202B-46DF-8729-FDC5A0B92FDF}" type="slidenum">
              <a:rPr lang="en-IN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AE53A1D-C379-47BC-8F28-F436B4361C5E}" type="slidenum">
              <a:rPr lang="en-IN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5E41592-8ABE-4188-ABCF-C1818852F050}" type="slidenum">
              <a:rPr lang="en-IN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DFA6E81-81EB-4677-B5F6-9589EE89F5DF}" type="slidenum">
              <a:rPr lang="en-IN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6DB2676-B69F-418B-9FA7-205DC8D2D874}" type="slidenum">
              <a:rPr lang="en-IN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rtlCol="0"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Add() :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  <a:defRPr/>
            </a:pPr>
            <a:r>
              <a:rPr lang="en-IN" dirty="0" smtClean="0"/>
              <a:t>If the element is not in the set, it is added and true is returned.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  <a:defRPr/>
            </a:pPr>
            <a:r>
              <a:rPr lang="en-IN" dirty="0" smtClean="0"/>
              <a:t>If the element happens to be in the set already then the new element replaces the old element in the collection and false is returned.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  <a:defRPr/>
            </a:pPr>
            <a:r>
              <a:rPr lang="en-IN" dirty="0" smtClean="0"/>
              <a:t>If the old element has no other references, it becomes eligible for garbage collection.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913859FD-46FE-49D2-8856-1033F438D7C6}" type="slidenum">
              <a:rPr lang="en-IN"/>
              <a:pPr/>
              <a:t>38</a:t>
            </a:fld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8C43DF31-DE4A-458D-9D67-2114CE63513F}" type="slidenum">
              <a:rPr lang="en-IN"/>
              <a:pPr/>
              <a:t>39</a:t>
            </a:fld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8D572DCE-0A89-464B-B2F3-F80C42A6667A}" type="slidenum">
              <a:rPr lang="en-IN"/>
              <a:pPr/>
              <a:t>40</a:t>
            </a:fld>
            <a:endParaRPr lang="en-I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4A9233F-73CC-49F3-BED8-41E50718B775}" type="slidenum">
              <a:rPr lang="en-IN"/>
              <a:pPr/>
              <a:t>41</a:t>
            </a:fld>
            <a:endParaRPr lang="en-I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3242AE5-7C1D-48D2-971D-73FAEC3C6952}" type="slidenum">
              <a:rPr lang="en-IN"/>
              <a:pPr/>
              <a:t>42</a:t>
            </a:fld>
            <a:endParaRPr lang="en-I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DCC30845-5965-4F92-88F8-ED8F91B72ACF}" type="slidenum">
              <a:rPr lang="en-IN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IN" smtClean="0"/>
              <a:t>1) An </a:t>
            </a:r>
            <a:r>
              <a:rPr lang="en-IN" i="1" smtClean="0"/>
              <a:t>ArrayIndexOutOfBoundsException </a:t>
            </a:r>
            <a:r>
              <a:rPr lang="en-IN" smtClean="0"/>
              <a:t>will be thrown if you try to remove an element to a negative position or beyond the last position of the vector.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FBE1DC0-C698-4257-BA4A-9DF1E97AA261}" type="slidenum">
              <a:rPr lang="en-IN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329E3B8-EC08-4C3D-A6DA-2AC7358457C1}" type="slidenum">
              <a:rPr lang="en-IN"/>
              <a:pPr/>
              <a:t>44</a:t>
            </a:fld>
            <a:endParaRPr lang="en-I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0C3C1C5-5B1D-424B-A9EF-803C7BDD7B37}" type="slidenum">
              <a:rPr lang="en-IN"/>
              <a:pPr/>
              <a:t>45</a:t>
            </a:fld>
            <a:endParaRPr lang="en-I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790A7384-84A1-4A74-B3BC-A969A7F07E7A}" type="slidenum">
              <a:rPr lang="en-IN"/>
              <a:pPr/>
              <a:t>46</a:t>
            </a:fld>
            <a:endParaRPr lang="en-I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716B07D6-A05B-4691-9703-6712B86D8048}" type="slidenum">
              <a:rPr lang="en-IN"/>
              <a:pPr/>
              <a:t>47</a:t>
            </a:fld>
            <a:endParaRPr lang="en-I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DF7FE70-A19E-4BE4-8480-960A2F16FEDC}" type="slidenum">
              <a:rPr lang="en-IN"/>
              <a:pPr/>
              <a:t>48</a:t>
            </a:fld>
            <a:endParaRPr lang="en-I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29B7020-B96A-47CF-BDBD-FE4D83679B4E}" type="slidenum">
              <a:rPr lang="en-IN"/>
              <a:pPr/>
              <a:t>49</a:t>
            </a:fld>
            <a:endParaRPr lang="en-I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782341A-D4B5-4065-92DC-A21BD0370FAA}" type="slidenum">
              <a:rPr lang="en-IN"/>
              <a:pPr/>
              <a:t>50</a:t>
            </a:fld>
            <a:endParaRPr lang="en-I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18C48C5C-ACD3-4CB9-B410-4E1FEED86C91}" type="slidenum">
              <a:rPr lang="en-IN"/>
              <a:pPr/>
              <a:t>51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r>
              <a:rPr lang="en-IN" b="1" smtClean="0"/>
              <a:t>Storage Size :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If you make the </a:t>
            </a:r>
            <a:r>
              <a:rPr lang="en-IN" b="1" smtClean="0"/>
              <a:t>size</a:t>
            </a:r>
            <a:r>
              <a:rPr lang="en-IN" smtClean="0"/>
              <a:t> </a:t>
            </a:r>
            <a:r>
              <a:rPr lang="en-IN" b="1" smtClean="0"/>
              <a:t>smaller than the current number of elements</a:t>
            </a:r>
            <a:r>
              <a:rPr lang="en-IN" smtClean="0"/>
              <a:t>, the </a:t>
            </a:r>
            <a:r>
              <a:rPr lang="en-IN" b="1" smtClean="0"/>
              <a:t>vector drops elements from the end</a:t>
            </a:r>
            <a:r>
              <a:rPr lang="en-IN" smtClean="0"/>
              <a:t>.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b="1" smtClean="0"/>
              <a:t>Increasing the size adds null elements to the end</a:t>
            </a:r>
            <a:r>
              <a:rPr lang="en-IN" smtClean="0"/>
              <a:t>.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Calling </a:t>
            </a:r>
            <a:r>
              <a:rPr lang="en-IN" b="1" smtClean="0"/>
              <a:t>setSize(0) </a:t>
            </a:r>
            <a:r>
              <a:rPr lang="en-IN" smtClean="0"/>
              <a:t>removes all elements from the vector.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r>
              <a:rPr lang="en-IN" smtClean="0"/>
              <a:t>If you set the size to zero or have no elements in the vector, the isEmpty() method returns true : public boolean isEmpty()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en-IN" b="1" smtClean="0"/>
              <a:t>Storage Capacity :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en-US" smtClean="0"/>
              <a:t>1) </a:t>
            </a:r>
            <a:r>
              <a:rPr lang="en-IN" smtClean="0"/>
              <a:t>For performance reasons, it's best to reduce the number of times the internal structure needs to be resized. However, if the capacity is too large, memory goes to waste.</a:t>
            </a:r>
          </a:p>
          <a:p>
            <a:pPr marL="228600" indent="-228600" eaLnBrk="1" hangingPunct="1">
              <a:spcBef>
                <a:spcPct val="0"/>
              </a:spcBef>
            </a:pPr>
            <a:endParaRPr lang="en-IN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endParaRPr lang="en-IN" smtClean="0"/>
          </a:p>
          <a:p>
            <a:pPr marL="228600" indent="-228600" eaLnBrk="1" hangingPunct="1">
              <a:spcBef>
                <a:spcPct val="0"/>
              </a:spcBef>
              <a:buFontTx/>
              <a:buAutoNum type="arabicParenR"/>
            </a:pPr>
            <a:endParaRPr lang="en-IN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98386A7F-2343-496D-AF74-5F72CCD48E48}" type="slidenum">
              <a:rPr lang="en-IN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IN" smtClean="0"/>
              <a:t>1) </a:t>
            </a:r>
            <a:r>
              <a:rPr lang="en-IN" b="1" i="1" smtClean="0"/>
              <a:t>NoSuchElementException</a:t>
            </a:r>
            <a:r>
              <a:rPr lang="en-IN" smtClean="0"/>
              <a:t> thrown if you call nextElement() after hasMoreElements() returns false.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98DA7C1-D9BF-42F3-B1F2-0898647E59B2}" type="slidenum">
              <a:rPr lang="en-IN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82F7201E-DE63-40D7-82FF-9D1FB9DCE40C}" type="slidenum">
              <a:rPr lang="en-IN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64EEBC99-76AD-40CD-8A87-8A6E4FD66989}" type="slidenum">
              <a:rPr lang="en-IN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1) </a:t>
            </a:r>
            <a:r>
              <a:rPr lang="en-IN" smtClean="0"/>
              <a:t>If there are no more elements in the enumeration when nextElement() is called, the runtime NoSuchElementException will be thrown.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9E83A2A-3737-415F-8BB4-5D75B95044C3}" type="slidenum">
              <a:rPr lang="en-IN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C6A6DD-288E-45C9-864A-52C7C45553B8}" type="datetimeFigureOut">
              <a:rPr lang="en-US"/>
              <a:pPr/>
              <a:t>7/9/2019</a:t>
            </a:fld>
            <a:endParaRPr lang="en-IN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EC662-B8E8-403C-9116-07F54EBA6E32}" type="slidenum">
              <a:rPr lang="en-IN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B6FA0-C98A-44B3-837E-B55CCA1C5DDF}" type="datetimeFigureOut">
              <a:rPr lang="en-US"/>
              <a:pPr/>
              <a:t>7/9/2019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8AFA6-1F38-4C28-AC02-9CBA5D3BBC1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BE3CA4-8DD7-4EBF-8885-9820BD6BB107}" type="datetimeFigureOut">
              <a:rPr lang="en-US"/>
              <a:pPr/>
              <a:t>7/9/2019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B6398-7317-4AA5-A9DF-4E29156D656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251E8C-4E18-4DE6-842C-98A09E4D451C}" type="datetimeFigureOut">
              <a:rPr lang="en-US"/>
              <a:pPr/>
              <a:t>7/9/2019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469BD-F8CF-4313-A110-4600E709360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D01CE9-2D93-44C8-B3AA-CAB8A939B8A3}" type="datetimeFigureOut">
              <a:rPr lang="en-US"/>
              <a:pPr/>
              <a:t>7/9/2019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BFA0C3DB-8635-4A31-96B9-AFF4CECE883F}" type="slidenum">
              <a:rPr lang="en-IN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88CA02-CA78-4A01-BCEB-CE83695186FE}" type="datetimeFigureOut">
              <a:rPr lang="en-US"/>
              <a:pPr/>
              <a:t>7/9/2019</a:t>
            </a:fld>
            <a:endParaRPr lang="en-I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B0616-8A94-4F54-8472-0EE414F7D33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53300-8241-4D79-9E2B-D503743C9F18}" type="datetimeFigureOut">
              <a:rPr lang="en-US"/>
              <a:pPr/>
              <a:t>7/9/2019</a:t>
            </a:fld>
            <a:endParaRPr lang="en-I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3AD3-8B78-409D-9217-FB634D4F36E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1221A2-699E-41CD-BE16-1B3A8ACFDC65}" type="datetimeFigureOut">
              <a:rPr lang="en-US"/>
              <a:pPr/>
              <a:t>7/9/2019</a:t>
            </a:fld>
            <a:endParaRPr lang="en-I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1C597-B196-4A11-B15E-F9A4520603A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42165F-6E4A-4796-8D4A-3CEC397DDE92}" type="datetimeFigureOut">
              <a:rPr lang="en-US"/>
              <a:pPr/>
              <a:t>7/9/2019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20E43-2CFD-4AD5-A35D-2AFC083A426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2AFA2-928F-43B1-B972-73F62637A7B2}" type="datetimeFigureOut">
              <a:rPr lang="en-US"/>
              <a:pPr/>
              <a:t>7/9/2019</a:t>
            </a:fld>
            <a:endParaRPr lang="en-I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3AE76-BA22-4843-9072-4FEE197E896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54DA73-446F-41F3-BDC9-C39F90F92E12}" type="datetimeFigureOut">
              <a:rPr lang="en-US"/>
              <a:pPr/>
              <a:t>7/9/2019</a:t>
            </a:fld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50000DDA-DD50-4EF8-9239-36494F83054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Perpetua" pitchFamily="18" charset="0"/>
              </a:defRPr>
            </a:lvl1pPr>
          </a:lstStyle>
          <a:p>
            <a:fld id="{154A1507-F4DA-4382-80BF-862A8AAF29D7}" type="datetimeFigureOut">
              <a:rPr lang="en-US"/>
              <a:pPr/>
              <a:t>7/9/2019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Perpetua" pitchFamily="18" charset="0"/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itchFamily="34" charset="0"/>
              </a:defRPr>
            </a:lvl1pPr>
          </a:lstStyle>
          <a:p>
            <a:fld id="{A2F0DDB5-6D9B-4658-8B5E-BD53CAFA961B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1" r:id="rId2"/>
    <p:sldLayoutId id="2147483789" r:id="rId3"/>
    <p:sldLayoutId id="2147483782" r:id="rId4"/>
    <p:sldLayoutId id="2147483783" r:id="rId5"/>
    <p:sldLayoutId id="2147483784" r:id="rId6"/>
    <p:sldLayoutId id="2147483785" r:id="rId7"/>
    <p:sldLayoutId id="2147483790" r:id="rId8"/>
    <p:sldLayoutId id="2147483791" r:id="rId9"/>
    <p:sldLayoutId id="2147483786" r:id="rId10"/>
    <p:sldLayoutId id="21474837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412776"/>
            <a:ext cx="7772400" cy="1143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/>
            <a:r>
              <a:rPr lang="en-US" dirty="0" smtClean="0">
                <a:solidFill>
                  <a:srgbClr val="FFFFFF"/>
                </a:solidFill>
                <a:cs typeface="Arial" charset="0"/>
              </a:rPr>
              <a:t>Collection Framework</a:t>
            </a:r>
            <a:endParaRPr lang="en-IN" dirty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2780928"/>
            <a:ext cx="3374514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400" dirty="0" smtClean="0"/>
              <a:t>- Siva Shankar Chockalingam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Fetching Elements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341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071563"/>
            <a:ext cx="8643938" cy="5500687"/>
          </a:xfrm>
        </p:spPr>
        <p:txBody>
          <a:bodyPr/>
          <a:lstStyle/>
          <a:p>
            <a:pPr eaLnBrk="1" hangingPunct="1"/>
            <a:r>
              <a:rPr lang="en-US" smtClean="0"/>
              <a:t>Getting by index 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Getting by position :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smtClean="0"/>
              <a:t>Enumerating through the Elements :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IN" smtClean="0"/>
              <a:t>Inherited Methods from AbstractList: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6116" y="1071546"/>
            <a:ext cx="4929222" cy="857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Object get(</a:t>
            </a:r>
            <a:r>
              <a:rPr lang="en-IN" sz="2400" dirty="0" err="1"/>
              <a:t>int</a:t>
            </a:r>
            <a:r>
              <a:rPr lang="en-IN" sz="2400" dirty="0"/>
              <a:t> index)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Object </a:t>
            </a:r>
            <a:r>
              <a:rPr lang="en-IN" sz="2400" dirty="0" err="1"/>
              <a:t>elementAt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 index)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86116" y="2071678"/>
            <a:ext cx="5000660" cy="9286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Object </a:t>
            </a:r>
            <a:r>
              <a:rPr lang="en-IN" sz="2400" dirty="0" err="1"/>
              <a:t>firstElement</a:t>
            </a:r>
            <a:r>
              <a:rPr lang="en-IN" sz="24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Object </a:t>
            </a:r>
            <a:r>
              <a:rPr lang="en-IN" sz="2400" dirty="0" err="1"/>
              <a:t>lastElement</a:t>
            </a:r>
            <a:r>
              <a:rPr lang="en-IN" sz="2400" dirty="0"/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2066" y="3143248"/>
            <a:ext cx="3857716" cy="12858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 Enumeration e = </a:t>
            </a:r>
            <a:r>
              <a:rPr lang="en-IN" sz="2400" dirty="0" err="1"/>
              <a:t>v.elements</a:t>
            </a:r>
            <a:r>
              <a:rPr lang="en-IN" sz="2400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 while (</a:t>
            </a:r>
            <a:r>
              <a:rPr lang="en-IN" sz="2400" dirty="0" err="1"/>
              <a:t>e.hasMoreElements</a:t>
            </a:r>
            <a:r>
              <a:rPr lang="en-IN" sz="2400" dirty="0"/>
              <a:t>())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   process(</a:t>
            </a:r>
            <a:r>
              <a:rPr lang="en-IN" sz="2400" dirty="0" err="1"/>
              <a:t>e.nextElement</a:t>
            </a:r>
            <a:r>
              <a:rPr lang="en-IN" sz="2400" dirty="0"/>
              <a:t>());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85852" y="4929198"/>
            <a:ext cx="4857784" cy="12858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 public </a:t>
            </a:r>
            <a:r>
              <a:rPr lang="en-IN" sz="2400" dirty="0" err="1"/>
              <a:t>Iterator</a:t>
            </a:r>
            <a:r>
              <a:rPr lang="en-IN" sz="2400" dirty="0"/>
              <a:t> </a:t>
            </a:r>
            <a:r>
              <a:rPr lang="en-IN" sz="2400" dirty="0" err="1"/>
              <a:t>iterator</a:t>
            </a:r>
            <a:r>
              <a:rPr lang="en-IN" sz="24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</a:t>
            </a:r>
            <a:r>
              <a:rPr lang="en-IN" sz="2400" dirty="0" err="1"/>
              <a:t>ListIterator</a:t>
            </a:r>
            <a:r>
              <a:rPr lang="en-IN" sz="2400" dirty="0"/>
              <a:t> </a:t>
            </a:r>
            <a:r>
              <a:rPr lang="en-IN" sz="2400" dirty="0" err="1"/>
              <a:t>listIterator</a:t>
            </a:r>
            <a:r>
              <a:rPr lang="en-IN" sz="24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</a:t>
            </a:r>
            <a:r>
              <a:rPr lang="en-IN" sz="2400" dirty="0" err="1"/>
              <a:t>ListIterator</a:t>
            </a:r>
            <a:r>
              <a:rPr lang="en-IN" sz="2400" dirty="0"/>
              <a:t> </a:t>
            </a:r>
            <a:r>
              <a:rPr lang="en-IN" sz="2400" dirty="0" err="1"/>
              <a:t>listIterator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 index)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Finding Elements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6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071563"/>
            <a:ext cx="8643938" cy="5500687"/>
          </a:xfrm>
        </p:spPr>
        <p:txBody>
          <a:bodyPr/>
          <a:lstStyle/>
          <a:p>
            <a:pPr eaLnBrk="1" hangingPunct="1"/>
            <a:r>
              <a:rPr lang="en-US" smtClean="0"/>
              <a:t>Checking for Existence 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Checking for Position :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smtClean="0"/>
              <a:t>Checking for Position from End :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IN" smtClean="0"/>
              <a:t>Checking for Collection Containment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0100" y="1500174"/>
            <a:ext cx="4786346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contains(Object element)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0100" y="2500306"/>
            <a:ext cx="5429288" cy="9286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indexOf</a:t>
            </a:r>
            <a:r>
              <a:rPr lang="en-IN" sz="2400" dirty="0"/>
              <a:t>(Object element)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indexOf</a:t>
            </a:r>
            <a:r>
              <a:rPr lang="en-IN" sz="2400" dirty="0"/>
              <a:t>(Object element, </a:t>
            </a:r>
            <a:r>
              <a:rPr lang="en-IN" sz="2400" dirty="0" err="1"/>
              <a:t>int</a:t>
            </a:r>
            <a:r>
              <a:rPr lang="en-IN" sz="2400" dirty="0"/>
              <a:t> index)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0100" y="3929066"/>
            <a:ext cx="5786542" cy="857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 public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lastIndexOf</a:t>
            </a:r>
            <a:r>
              <a:rPr lang="en-IN" sz="2400" dirty="0"/>
              <a:t>(Object element)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lastIndexOf</a:t>
            </a:r>
            <a:r>
              <a:rPr lang="en-IN" sz="2400" dirty="0"/>
              <a:t>(Object element, </a:t>
            </a:r>
            <a:r>
              <a:rPr lang="en-IN" sz="2400" dirty="0" err="1"/>
              <a:t>int</a:t>
            </a:r>
            <a:r>
              <a:rPr lang="en-IN" sz="2400" dirty="0"/>
              <a:t> index)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00100" y="5429264"/>
            <a:ext cx="4857784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 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containsAll</a:t>
            </a:r>
            <a:r>
              <a:rPr lang="en-IN" sz="2400" dirty="0"/>
              <a:t>(Collection c)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Copying and Cloning Vectors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389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1143000"/>
            <a:ext cx="8643937" cy="5500688"/>
          </a:xfrm>
        </p:spPr>
        <p:txBody>
          <a:bodyPr/>
          <a:lstStyle/>
          <a:p>
            <a:pPr eaLnBrk="1" hangingPunct="1"/>
            <a:r>
              <a:rPr lang="en-US" smtClean="0"/>
              <a:t>Cloning the Vectors 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Copying Vectors : </a:t>
            </a:r>
          </a:p>
          <a:p>
            <a:pPr eaLnBrk="1" hangingPunct="1"/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357290" y="1714488"/>
            <a:ext cx="3500462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Object clone()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0100" y="3214686"/>
            <a:ext cx="5929354" cy="19288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Object[] </a:t>
            </a:r>
            <a:r>
              <a:rPr lang="en-IN" sz="2400" dirty="0" err="1"/>
              <a:t>toArray</a:t>
            </a:r>
            <a:r>
              <a:rPr lang="en-IN" sz="24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Object[] </a:t>
            </a:r>
            <a:r>
              <a:rPr lang="en-IN" sz="2400" dirty="0" err="1"/>
              <a:t>toArray</a:t>
            </a:r>
            <a:r>
              <a:rPr lang="en-IN" sz="2400" dirty="0"/>
              <a:t>(Object[] a)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void </a:t>
            </a:r>
            <a:r>
              <a:rPr lang="en-IN" sz="2400" dirty="0" err="1"/>
              <a:t>copyInto</a:t>
            </a:r>
            <a:r>
              <a:rPr lang="en-IN" sz="2400" dirty="0"/>
              <a:t>(Object[] </a:t>
            </a:r>
            <a:r>
              <a:rPr lang="en-IN" sz="2400" dirty="0" err="1"/>
              <a:t>anArray</a:t>
            </a:r>
            <a:r>
              <a:rPr lang="en-IN" sz="24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List </a:t>
            </a:r>
            <a:r>
              <a:rPr lang="en-IN" sz="2400" dirty="0" err="1"/>
              <a:t>subList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fromIndex</a:t>
            </a:r>
            <a:r>
              <a:rPr lang="en-IN" sz="2400" dirty="0"/>
              <a:t>,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toIndex</a:t>
            </a:r>
            <a:r>
              <a:rPr lang="en-IN" sz="2400" dirty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Enumeration Interface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413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071563"/>
            <a:ext cx="8643938" cy="5500687"/>
          </a:xfrm>
        </p:spPr>
        <p:txBody>
          <a:bodyPr/>
          <a:lstStyle/>
          <a:p>
            <a:pPr eaLnBrk="1" hangingPunct="1"/>
            <a:r>
              <a:rPr lang="en-US" smtClean="0"/>
              <a:t>It has been introduced beginning of java (java 1.0).</a:t>
            </a:r>
            <a:endParaRPr lang="en-IN" smtClean="0"/>
          </a:p>
          <a:p>
            <a:pPr eaLnBrk="1" hangingPunct="1"/>
            <a:r>
              <a:rPr lang="en-IN" smtClean="0"/>
              <a:t>The Enumeration interface defines a way to traverse all the members of a collection of objects.</a:t>
            </a:r>
          </a:p>
          <a:p>
            <a:pPr eaLnBrk="1" hangingPunct="1"/>
            <a:r>
              <a:rPr lang="en-IN" smtClean="0"/>
              <a:t>The Enumeration interface follows the Iterator pattern defined by in Design Patterns.</a:t>
            </a:r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428596" y="3286124"/>
            <a:ext cx="8072462" cy="9286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hasMoreElements() //</a:t>
            </a:r>
            <a:r>
              <a:rPr lang="en-IN" sz="2400">
                <a:solidFill>
                  <a:srgbClr val="FFFFFF"/>
                </a:solidFill>
                <a:cs typeface="Arial" charset="0"/>
              </a:rPr>
              <a:t>Checks for more elements in the enumeration.</a:t>
            </a:r>
            <a:endParaRPr lang="en-US" sz="2400">
              <a:solidFill>
                <a:srgbClr val="FFFFFF"/>
              </a:solidFill>
              <a:cs typeface="Arial" charset="0"/>
            </a:endParaRP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nextElement() // </a:t>
            </a:r>
            <a:r>
              <a:rPr lang="en-IN" sz="2400">
                <a:solidFill>
                  <a:srgbClr val="FFFFFF"/>
                </a:solidFill>
                <a:cs typeface="Arial" charset="0"/>
              </a:rPr>
              <a:t>Fetches next element of the enumeration.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4500570"/>
            <a:ext cx="8072462" cy="9286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400" dirty="0"/>
              <a:t>Vector, Stack: elements() // Provides an enumeration.</a:t>
            </a:r>
          </a:p>
          <a:p>
            <a:pPr>
              <a:defRPr/>
            </a:pPr>
            <a:r>
              <a:rPr lang="en-IN" sz="2400" dirty="0"/>
              <a:t>Dictionary, </a:t>
            </a:r>
            <a:r>
              <a:rPr lang="en-IN" sz="2400" dirty="0" err="1"/>
              <a:t>Hashtable</a:t>
            </a:r>
            <a:r>
              <a:rPr lang="en-IN" sz="2400" dirty="0"/>
              <a:t>, Properties: elements(), keys()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The SequenceInputStream Class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437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071563"/>
            <a:ext cx="8643938" cy="5500687"/>
          </a:xfrm>
        </p:spPr>
        <p:txBody>
          <a:bodyPr/>
          <a:lstStyle/>
          <a:p>
            <a:pPr eaLnBrk="1" hangingPunct="1"/>
            <a:r>
              <a:rPr lang="en-IN" smtClean="0"/>
              <a:t>The class has a constructor that accepts an enumeration: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5852" y="1643050"/>
            <a:ext cx="5786478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public SequenceInputStream(Enumeration enum)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2357430"/>
            <a:ext cx="8072462" cy="42862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400" dirty="0"/>
              <a:t>   Vector v = new Vector();</a:t>
            </a:r>
          </a:p>
          <a:p>
            <a:pPr>
              <a:defRPr/>
            </a:pPr>
            <a:r>
              <a:rPr lang="en-US" sz="2400" dirty="0"/>
              <a:t>   </a:t>
            </a:r>
            <a:r>
              <a:rPr lang="en-US" sz="2400" dirty="0" err="1"/>
              <a:t>v.add</a:t>
            </a:r>
            <a:r>
              <a:rPr lang="en-US" sz="2400" dirty="0"/>
              <a:t>(new </a:t>
            </a:r>
            <a:r>
              <a:rPr lang="en-US" sz="2400" dirty="0" err="1"/>
              <a:t>FileInputStream</a:t>
            </a:r>
            <a:r>
              <a:rPr lang="en-US" sz="2400" dirty="0"/>
              <a:t>("/temp/john.txt"));</a:t>
            </a:r>
          </a:p>
          <a:p>
            <a:pPr>
              <a:defRPr/>
            </a:pPr>
            <a:r>
              <a:rPr lang="en-IN" sz="2400" dirty="0"/>
              <a:t>   Enumeration </a:t>
            </a:r>
            <a:r>
              <a:rPr lang="en-IN" sz="2400" dirty="0" err="1"/>
              <a:t>enum</a:t>
            </a:r>
            <a:r>
              <a:rPr lang="en-IN" sz="2400" dirty="0"/>
              <a:t> = </a:t>
            </a:r>
            <a:r>
              <a:rPr lang="en-IN" sz="2400" dirty="0" err="1"/>
              <a:t>v.elements</a:t>
            </a:r>
            <a:r>
              <a:rPr lang="en-IN" sz="2400" dirty="0"/>
              <a:t>();</a:t>
            </a:r>
          </a:p>
          <a:p>
            <a:pPr>
              <a:defRPr/>
            </a:pPr>
            <a:r>
              <a:rPr lang="en-IN" sz="2400" dirty="0"/>
              <a:t>   </a:t>
            </a:r>
            <a:r>
              <a:rPr lang="en-IN" sz="2400" dirty="0" err="1"/>
              <a:t>SequenceInputStream</a:t>
            </a:r>
            <a:r>
              <a:rPr lang="en-IN" sz="2400" dirty="0"/>
              <a:t> sis = new </a:t>
            </a:r>
            <a:r>
              <a:rPr lang="en-IN" sz="2400" dirty="0" err="1"/>
              <a:t>SequenceInputStream</a:t>
            </a:r>
            <a:r>
              <a:rPr lang="en-IN" sz="2400" dirty="0"/>
              <a:t>(</a:t>
            </a:r>
            <a:r>
              <a:rPr lang="en-IN" sz="2400" dirty="0" err="1"/>
              <a:t>enum</a:t>
            </a:r>
            <a:r>
              <a:rPr lang="en-IN" sz="2400" dirty="0"/>
              <a:t>);</a:t>
            </a:r>
          </a:p>
          <a:p>
            <a:pPr>
              <a:defRPr/>
            </a:pPr>
            <a:r>
              <a:rPr lang="en-IN" sz="2400" dirty="0"/>
              <a:t>   </a:t>
            </a:r>
            <a:r>
              <a:rPr lang="en-IN" sz="2400" dirty="0" err="1"/>
              <a:t>InputStreamReader</a:t>
            </a:r>
            <a:r>
              <a:rPr lang="en-IN" sz="2400" dirty="0"/>
              <a:t> </a:t>
            </a:r>
            <a:r>
              <a:rPr lang="en-IN" sz="2400" dirty="0" err="1"/>
              <a:t>isr</a:t>
            </a:r>
            <a:r>
              <a:rPr lang="en-IN" sz="2400" dirty="0"/>
              <a:t> = new </a:t>
            </a:r>
            <a:r>
              <a:rPr lang="en-IN" sz="2400" dirty="0" err="1"/>
              <a:t>InputStreamReader</a:t>
            </a:r>
            <a:r>
              <a:rPr lang="en-IN" sz="2400" dirty="0"/>
              <a:t>(sis);</a:t>
            </a:r>
          </a:p>
          <a:p>
            <a:pPr>
              <a:defRPr/>
            </a:pPr>
            <a:r>
              <a:rPr lang="en-IN" sz="2400" dirty="0"/>
              <a:t>   </a:t>
            </a:r>
            <a:r>
              <a:rPr lang="en-IN" sz="2400" dirty="0" err="1"/>
              <a:t>BufferedReader</a:t>
            </a:r>
            <a:r>
              <a:rPr lang="en-IN" sz="2400" dirty="0"/>
              <a:t> </a:t>
            </a:r>
            <a:r>
              <a:rPr lang="en-IN" sz="2400" dirty="0" err="1"/>
              <a:t>br</a:t>
            </a:r>
            <a:r>
              <a:rPr lang="en-IN" sz="2400" dirty="0"/>
              <a:t> = new </a:t>
            </a:r>
            <a:r>
              <a:rPr lang="en-IN" sz="2400" dirty="0" err="1"/>
              <a:t>BufferedReader</a:t>
            </a:r>
            <a:r>
              <a:rPr lang="en-IN" sz="2400" dirty="0"/>
              <a:t>(</a:t>
            </a:r>
            <a:r>
              <a:rPr lang="en-IN" sz="2400" dirty="0" err="1"/>
              <a:t>isr</a:t>
            </a:r>
            <a:r>
              <a:rPr lang="en-IN" sz="2400" dirty="0"/>
              <a:t>);</a:t>
            </a:r>
          </a:p>
          <a:p>
            <a:pPr>
              <a:defRPr/>
            </a:pPr>
            <a:r>
              <a:rPr lang="en-IN" sz="2400" dirty="0"/>
              <a:t>   String line;</a:t>
            </a:r>
          </a:p>
          <a:p>
            <a:pPr>
              <a:defRPr/>
            </a:pPr>
            <a:r>
              <a:rPr lang="en-IN" sz="2400" dirty="0"/>
              <a:t>     while ((line = </a:t>
            </a:r>
            <a:r>
              <a:rPr lang="en-IN" sz="2400" dirty="0" err="1"/>
              <a:t>br.readLine</a:t>
            </a:r>
            <a:r>
              <a:rPr lang="en-IN" sz="2400" dirty="0"/>
              <a:t>()) != null) {</a:t>
            </a:r>
          </a:p>
          <a:p>
            <a:pPr>
              <a:defRPr/>
            </a:pPr>
            <a:r>
              <a:rPr lang="en-IN" sz="2400" dirty="0"/>
              <a:t>          </a:t>
            </a:r>
            <a:r>
              <a:rPr lang="en-IN" sz="2400" dirty="0" err="1"/>
              <a:t>System.out.println</a:t>
            </a:r>
            <a:r>
              <a:rPr lang="en-IN" sz="2400" dirty="0"/>
              <a:t>(line);</a:t>
            </a:r>
          </a:p>
          <a:p>
            <a:pPr>
              <a:defRPr/>
            </a:pPr>
            <a:r>
              <a:rPr lang="en-IN" sz="2400" dirty="0"/>
              <a:t>     }</a:t>
            </a:r>
          </a:p>
          <a:p>
            <a:pPr>
              <a:defRPr/>
            </a:pPr>
            <a:r>
              <a:rPr lang="en-IN" sz="2400" dirty="0"/>
              <a:t>   </a:t>
            </a:r>
            <a:r>
              <a:rPr lang="en-IN" sz="2400" dirty="0" err="1"/>
              <a:t>br.close</a:t>
            </a:r>
            <a:r>
              <a:rPr lang="en-IN" sz="2400" dirty="0"/>
              <a:t>();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StringTokenizer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461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928688"/>
            <a:ext cx="8643937" cy="5786437"/>
          </a:xfrm>
        </p:spPr>
        <p:txBody>
          <a:bodyPr/>
          <a:lstStyle/>
          <a:p>
            <a:pPr eaLnBrk="1" hangingPunct="1"/>
            <a:r>
              <a:rPr lang="en-IN" smtClean="0"/>
              <a:t>StringTokenizer class whicn implements Enumeration Interface.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IN" smtClean="0"/>
              <a:t>The purpose of the StringTokenizer class is to break apart a string based upon a set of delimiter tokens.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IN" i="1" smtClean="0"/>
              <a:t>nextElement() </a:t>
            </a:r>
            <a:r>
              <a:rPr lang="en-IN" smtClean="0"/>
              <a:t>returns Generic Object. </a:t>
            </a:r>
            <a:r>
              <a:rPr lang="en-IN" i="1" smtClean="0"/>
              <a:t>nextToken() </a:t>
            </a:r>
            <a:r>
              <a:rPr lang="en-IN" smtClean="0"/>
              <a:t>returns String.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1934" y="1571612"/>
            <a:ext cx="1928826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Object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1934" y="2428868"/>
            <a:ext cx="2143140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StringTokenizer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3042" y="2428868"/>
            <a:ext cx="1928826" cy="428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Enumeration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0" name="Straight Arrow Connector 19"/>
          <p:cNvCxnSpPr>
            <a:stCxn id="0" idx="0"/>
          </p:cNvCxnSpPr>
          <p:nvPr/>
        </p:nvCxnSpPr>
        <p:spPr>
          <a:xfrm rot="5400000" flipH="1" flipV="1">
            <a:off x="4929981" y="2213769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0" idx="1"/>
            <a:endCxn id="0" idx="3"/>
          </p:cNvCxnSpPr>
          <p:nvPr/>
        </p:nvCxnSpPr>
        <p:spPr>
          <a:xfrm rot="10800000">
            <a:off x="3571875" y="2643188"/>
            <a:ext cx="500063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4348" y="3714752"/>
            <a:ext cx="7929618" cy="20002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StringTokenizer tokenizer = new StringTokenizer("This is a test");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tokenizer.hasMoreElements();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tokenizer.nextElement();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tokenizer.hasMoreTokens();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tokenizer.nextToken();</a:t>
            </a:r>
          </a:p>
          <a:p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9322" y="4214818"/>
            <a:ext cx="2286016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FFFFF"/>
                </a:solidFill>
                <a:cs typeface="Arial" charset="0"/>
              </a:rPr>
              <a:t>Enumeration methods</a:t>
            </a:r>
            <a:endParaRPr lang="en-IN" sz="200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7" name="Straight Arrow Connector 26"/>
          <p:cNvCxnSpPr>
            <a:endCxn id="0" idx="1"/>
          </p:cNvCxnSpPr>
          <p:nvPr/>
        </p:nvCxnSpPr>
        <p:spPr>
          <a:xfrm>
            <a:off x="4143375" y="4357688"/>
            <a:ext cx="1785938" cy="179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0" idx="1"/>
          </p:cNvCxnSpPr>
          <p:nvPr/>
        </p:nvCxnSpPr>
        <p:spPr>
          <a:xfrm flipV="1">
            <a:off x="3571875" y="4537075"/>
            <a:ext cx="2357438" cy="17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57884" y="5000636"/>
            <a:ext cx="2571768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FFFFF"/>
                </a:solidFill>
                <a:cs typeface="Arial" charset="0"/>
              </a:rPr>
              <a:t>StringTokenizer methods</a:t>
            </a:r>
            <a:endParaRPr lang="en-IN" sz="200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35" name="Straight Arrow Connector 34"/>
          <p:cNvCxnSpPr>
            <a:endCxn id="0" idx="1"/>
          </p:cNvCxnSpPr>
          <p:nvPr/>
        </p:nvCxnSpPr>
        <p:spPr>
          <a:xfrm>
            <a:off x="3857625" y="5072063"/>
            <a:ext cx="2000250" cy="250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0" idx="1"/>
          </p:cNvCxnSpPr>
          <p:nvPr/>
        </p:nvCxnSpPr>
        <p:spPr>
          <a:xfrm flipV="1">
            <a:off x="3357563" y="5322888"/>
            <a:ext cx="2500312" cy="106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Dictionary, Hashtable,  Properties Classes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485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1071563"/>
            <a:ext cx="8643937" cy="5786437"/>
          </a:xfrm>
        </p:spPr>
        <p:txBody>
          <a:bodyPr/>
          <a:lstStyle/>
          <a:p>
            <a:pPr eaLnBrk="1" hangingPunct="1"/>
            <a:r>
              <a:rPr lang="en-IN" smtClean="0"/>
              <a:t>Dictionary(</a:t>
            </a:r>
            <a:r>
              <a:rPr lang="en-IN" b="1" smtClean="0"/>
              <a:t>abstract</a:t>
            </a:r>
            <a:r>
              <a:rPr lang="en-IN" smtClean="0"/>
              <a:t>) class and its subclasses work with key - value pairs, where an object is the key to look up a value that is also an object.</a:t>
            </a:r>
          </a:p>
          <a:p>
            <a:pPr eaLnBrk="1" hangingPunct="1"/>
            <a:r>
              <a:rPr lang="en-IN" smtClean="0"/>
              <a:t>Hashtable, both the key and value can be of type Object or any of its subclasses.</a:t>
            </a:r>
            <a:endParaRPr lang="en-US" smtClean="0"/>
          </a:p>
          <a:p>
            <a:pPr eaLnBrk="1" hangingPunct="1"/>
            <a:r>
              <a:rPr lang="en-US" smtClean="0"/>
              <a:t>Properties, </a:t>
            </a:r>
            <a:r>
              <a:rPr lang="en-IN" smtClean="0"/>
              <a:t>instead of working with any type of object, the key and value must both be of type String.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5929322" y="3643314"/>
            <a:ext cx="2143140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Object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29322" y="4500570"/>
            <a:ext cx="2143140" cy="428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Dictionary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4678" y="4500570"/>
            <a:ext cx="2143140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Map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0" name="Straight Arrow Connector 19"/>
          <p:cNvCxnSpPr>
            <a:stCxn id="0" idx="0"/>
          </p:cNvCxnSpPr>
          <p:nvPr/>
        </p:nvCxnSpPr>
        <p:spPr>
          <a:xfrm rot="5400000" flipH="1" flipV="1">
            <a:off x="6788150" y="4286250"/>
            <a:ext cx="42703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0" idx="1"/>
            <a:endCxn id="0" idx="3"/>
          </p:cNvCxnSpPr>
          <p:nvPr/>
        </p:nvCxnSpPr>
        <p:spPr>
          <a:xfrm rot="10800000">
            <a:off x="5357813" y="4714875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29322" y="5357826"/>
            <a:ext cx="2143140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Hashtable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6787356" y="5142707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14678" y="5357826"/>
            <a:ext cx="2143140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Cloneable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14678" y="6072206"/>
            <a:ext cx="2143140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Serializable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29322" y="6143644"/>
            <a:ext cx="2143140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Properties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0800000" flipV="1">
            <a:off x="4286250" y="5572125"/>
            <a:ext cx="1714500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0" idx="0"/>
            <a:endCxn id="0" idx="2"/>
          </p:cNvCxnSpPr>
          <p:nvPr/>
        </p:nvCxnSpPr>
        <p:spPr>
          <a:xfrm rot="5400000" flipH="1" flipV="1">
            <a:off x="6823075" y="5965825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0" idx="1"/>
            <a:endCxn id="0" idx="3"/>
          </p:cNvCxnSpPr>
          <p:nvPr/>
        </p:nvCxnSpPr>
        <p:spPr>
          <a:xfrm rot="10800000">
            <a:off x="5357813" y="5572125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0" idx="2"/>
          </p:cNvCxnSpPr>
          <p:nvPr/>
        </p:nvCxnSpPr>
        <p:spPr>
          <a:xfrm rot="5400000" flipH="1" flipV="1">
            <a:off x="4178300" y="5037138"/>
            <a:ext cx="214313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286250" y="5143500"/>
            <a:ext cx="1857375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6038056" y="5250657"/>
            <a:ext cx="212725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Hashtable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509" name="Content Placeholder 23"/>
          <p:cNvSpPr>
            <a:spLocks noGrp="1"/>
          </p:cNvSpPr>
          <p:nvPr>
            <p:ph sz="quarter" idx="1"/>
          </p:nvPr>
        </p:nvSpPr>
        <p:spPr>
          <a:xfrm>
            <a:off x="357188" y="1143000"/>
            <a:ext cx="8329612" cy="5357813"/>
          </a:xfrm>
        </p:spPr>
        <p:txBody>
          <a:bodyPr/>
          <a:lstStyle/>
          <a:p>
            <a:pPr eaLnBrk="1" hangingPunct="1"/>
            <a:r>
              <a:rPr lang="en-US" smtClean="0"/>
              <a:t>Hashtable is a </a:t>
            </a:r>
            <a:r>
              <a:rPr lang="en-IN" smtClean="0"/>
              <a:t>hash based collection in Java and used to store objects as key value pair. </a:t>
            </a:r>
            <a:endParaRPr lang="en-US" smtClean="0"/>
          </a:p>
          <a:p>
            <a:pPr eaLnBrk="1" hangingPunct="1"/>
            <a:r>
              <a:rPr lang="en-US" smtClean="0"/>
              <a:t>Hashtable is </a:t>
            </a:r>
            <a:r>
              <a:rPr lang="en-US" b="1" smtClean="0"/>
              <a:t>synchronized</a:t>
            </a:r>
            <a:r>
              <a:rPr lang="en-US" smtClean="0"/>
              <a:t> </a:t>
            </a:r>
            <a:r>
              <a:rPr lang="en-IN" smtClean="0"/>
              <a:t>which means Hashtable is </a:t>
            </a:r>
            <a:r>
              <a:rPr lang="en-IN" b="1" smtClean="0"/>
              <a:t>thread-safe</a:t>
            </a:r>
            <a:r>
              <a:rPr lang="en-IN" smtClean="0"/>
              <a:t> and can be shared between multiple threads.</a:t>
            </a:r>
          </a:p>
          <a:p>
            <a:pPr eaLnBrk="1" hangingPunct="1"/>
            <a:r>
              <a:rPr lang="en-US" smtClean="0"/>
              <a:t>Hashtable doesn’t allows null values.</a:t>
            </a:r>
          </a:p>
          <a:p>
            <a:pPr eaLnBrk="1" hangingPunct="1"/>
            <a:r>
              <a:rPr lang="en-IN" smtClean="0"/>
              <a:t>Hashtable is much slower than HashMap because of thread-safety and synchronization.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57150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eaLnBrk="1" hangingPunct="1"/>
            <a:r>
              <a:rPr lang="en-US" sz="3600" smtClean="0">
                <a:solidFill>
                  <a:srgbClr val="FFFFFF"/>
                </a:solidFill>
                <a:cs typeface="Arial" charset="0"/>
              </a:rPr>
              <a:t>Adding Key -Value Pairs</a:t>
            </a:r>
            <a:endParaRPr lang="en-IN" sz="360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2533" name="Content Placeholder 23"/>
          <p:cNvSpPr>
            <a:spLocks noGrp="1"/>
          </p:cNvSpPr>
          <p:nvPr>
            <p:ph sz="quarter" idx="1"/>
          </p:nvPr>
        </p:nvSpPr>
        <p:spPr>
          <a:xfrm>
            <a:off x="214313" y="928688"/>
            <a:ext cx="8929687" cy="5643562"/>
          </a:xfrm>
        </p:spPr>
        <p:txBody>
          <a:bodyPr/>
          <a:lstStyle/>
          <a:p>
            <a:pPr eaLnBrk="1" hangingPunct="1"/>
            <a:r>
              <a:rPr lang="en-IN" sz="2400" smtClean="0"/>
              <a:t>Once we create a hash table, we can store elements in it.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IN" sz="2400" smtClean="0"/>
              <a:t>We need to provide both a value and a key to find that value again.</a:t>
            </a:r>
          </a:p>
          <a:p>
            <a:pPr eaLnBrk="1" hangingPunct="1"/>
            <a:r>
              <a:rPr lang="en-IN" sz="2400" smtClean="0"/>
              <a:t>In a Hashtable, neither the key nor the value cannot be null. </a:t>
            </a:r>
          </a:p>
          <a:p>
            <a:pPr eaLnBrk="1" hangingPunct="1"/>
            <a:r>
              <a:rPr lang="en-IN" sz="2400" smtClean="0"/>
              <a:t>The same value can be stored for multiple keys.</a:t>
            </a:r>
          </a:p>
          <a:p>
            <a:pPr eaLnBrk="1" hangingPunct="1"/>
            <a:r>
              <a:rPr lang="en-IN" sz="2400" smtClean="0"/>
              <a:t>If we try to put() the same key multiple times, the original value will be replaced. </a:t>
            </a:r>
            <a:endParaRPr lang="en-US" sz="2400" smtClean="0"/>
          </a:p>
          <a:p>
            <a:pPr eaLnBrk="1" hangingPunct="1"/>
            <a:r>
              <a:rPr lang="en-IN" sz="2400" smtClean="0"/>
              <a:t>Whenever you set the value for a key in the hash table, the previous setting for the key will be returned.</a:t>
            </a:r>
          </a:p>
          <a:p>
            <a:pPr eaLnBrk="1" hangingPunct="1"/>
            <a:r>
              <a:rPr lang="en-IN" sz="2400" smtClean="0"/>
              <a:t>If you wish to copy all the key-value pairs from one Hashtable (or any Map) into another Hashtable, use the putAll() method. </a:t>
            </a:r>
          </a:p>
          <a:p>
            <a:pPr eaLnBrk="1" hangingPunct="1"/>
            <a:r>
              <a:rPr lang="en-IN" sz="2400" smtClean="0"/>
              <a:t>If any keys already exist in the hash table, their value will be replaced if they are also found in the passed-in map.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71538" y="1428736"/>
            <a:ext cx="5715040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2400" dirty="0"/>
              <a:t>   public Object put(Object key, Object value)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43438" y="6072206"/>
            <a:ext cx="3857652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2400" dirty="0"/>
              <a:t>public void </a:t>
            </a:r>
            <a:r>
              <a:rPr lang="en-IN" sz="2400" dirty="0" err="1"/>
              <a:t>putAll</a:t>
            </a:r>
            <a:r>
              <a:rPr lang="en-IN" sz="2400" dirty="0"/>
              <a:t>(Map </a:t>
            </a:r>
            <a:r>
              <a:rPr lang="en-IN" sz="2400" dirty="0" err="1"/>
              <a:t>map</a:t>
            </a:r>
            <a:r>
              <a:rPr lang="en-IN" sz="2400" dirty="0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/>
              <a:t>Displaying Hash Table Contents</a:t>
            </a:r>
            <a:endParaRPr lang="en-IN" dirty="0"/>
          </a:p>
        </p:txBody>
      </p:sp>
      <p:sp>
        <p:nvSpPr>
          <p:cNvPr id="23557" name="Content Placeholder 23"/>
          <p:cNvSpPr>
            <a:spLocks noGrp="1"/>
          </p:cNvSpPr>
          <p:nvPr>
            <p:ph sz="quarter" idx="1"/>
          </p:nvPr>
        </p:nvSpPr>
        <p:spPr>
          <a:xfrm>
            <a:off x="357188" y="1143000"/>
            <a:ext cx="8329612" cy="5357813"/>
          </a:xfrm>
        </p:spPr>
        <p:txBody>
          <a:bodyPr/>
          <a:lstStyle/>
          <a:p>
            <a:pPr eaLnBrk="1" hangingPunct="1"/>
            <a:r>
              <a:rPr lang="en-IN" smtClean="0"/>
              <a:t>The Hashtable class overrides the toString() method of the Object class: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IN" smtClean="0"/>
              <a:t>The generated string for a hash table is a comma−delimited list of key - value pairs within braces ({}).</a:t>
            </a:r>
          </a:p>
          <a:p>
            <a:pPr eaLnBrk="1" hangingPunct="1"/>
            <a:r>
              <a:rPr lang="en-US" smtClean="0"/>
              <a:t>For example : {three=four, two=three, four=five, one=two}</a:t>
            </a:r>
          </a:p>
          <a:p>
            <a:pPr eaLnBrk="1" hangingPunct="1"/>
            <a:r>
              <a:rPr lang="en-IN" smtClean="0"/>
              <a:t>The listed order does not reflect the order in which the key - value pairs are added to the hash table.</a:t>
            </a:r>
          </a:p>
          <a:p>
            <a:pPr eaLnBrk="1" hangingPunct="1"/>
            <a:r>
              <a:rPr lang="en-IN" smtClean="0"/>
              <a:t>Instead, the order reflects the range conversion of the hash codes generated from the keys.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1604" y="1928802"/>
            <a:ext cx="3857652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   public String </a:t>
            </a:r>
            <a:r>
              <a:rPr lang="en-IN" sz="2400" dirty="0" err="1"/>
              <a:t>toString</a:t>
            </a:r>
            <a:r>
              <a:rPr lang="en-IN" sz="2400" dirty="0"/>
              <a:t>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FFFFFF"/>
                </a:solidFill>
                <a:cs typeface="Arial" charset="0"/>
              </a:rPr>
              <a:t>What is collection framework?</a:t>
            </a:r>
            <a:endParaRPr lang="en-IN" dirty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19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Standardizes the way to handle group of objects</a:t>
            </a:r>
          </a:p>
          <a:p>
            <a:pPr eaLnBrk="1" hangingPunct="1"/>
            <a:r>
              <a:rPr lang="en-US" dirty="0" smtClean="0"/>
              <a:t>Added by java 1.2</a:t>
            </a:r>
          </a:p>
          <a:p>
            <a:pPr eaLnBrk="1" hangingPunct="1"/>
            <a:r>
              <a:rPr lang="en-US" dirty="0" smtClean="0"/>
              <a:t>Ad-hoc classes used to store and manipulate group of objects.</a:t>
            </a:r>
          </a:p>
          <a:p>
            <a:pPr lvl="1" eaLnBrk="1" hangingPunct="1"/>
            <a:r>
              <a:rPr lang="en-US" dirty="0" smtClean="0"/>
              <a:t>Not designed to be extended or adapted</a:t>
            </a:r>
          </a:p>
          <a:p>
            <a:pPr eaLnBrk="1" hangingPunct="1"/>
            <a:r>
              <a:rPr lang="en-US" dirty="0" smtClean="0"/>
              <a:t>Ad-hoc classes are</a:t>
            </a:r>
          </a:p>
          <a:p>
            <a:pPr lvl="1" eaLnBrk="1" hangingPunct="1"/>
            <a:r>
              <a:rPr lang="en-US" dirty="0" smtClean="0"/>
              <a:t>Vector</a:t>
            </a:r>
          </a:p>
          <a:p>
            <a:pPr lvl="1" eaLnBrk="1" hangingPunct="1"/>
            <a:r>
              <a:rPr lang="en-US" dirty="0" smtClean="0"/>
              <a:t>Dictionary</a:t>
            </a:r>
          </a:p>
          <a:p>
            <a:pPr lvl="1" eaLnBrk="1" hangingPunct="1"/>
            <a:r>
              <a:rPr lang="en-US" dirty="0" smtClean="0"/>
              <a:t>Properties</a:t>
            </a:r>
          </a:p>
          <a:p>
            <a:pPr lvl="1" eaLnBrk="1" hangingPunct="1"/>
            <a:r>
              <a:rPr lang="en-US" dirty="0" smtClean="0"/>
              <a:t>Stack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1000132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/>
              <a:t>Removing Key - Value Pairs</a:t>
            </a:r>
            <a:endParaRPr lang="en-IN" dirty="0"/>
          </a:p>
        </p:txBody>
      </p:sp>
      <p:sp>
        <p:nvSpPr>
          <p:cNvPr id="24581" name="Content Placeholder 23"/>
          <p:cNvSpPr>
            <a:spLocks noGrp="1"/>
          </p:cNvSpPr>
          <p:nvPr>
            <p:ph sz="quarter" idx="1"/>
          </p:nvPr>
        </p:nvSpPr>
        <p:spPr>
          <a:xfrm>
            <a:off x="357188" y="1500188"/>
            <a:ext cx="8329612" cy="5000625"/>
          </a:xfrm>
        </p:spPr>
        <p:txBody>
          <a:bodyPr/>
          <a:lstStyle/>
          <a:p>
            <a:pPr eaLnBrk="1" hangingPunct="1"/>
            <a:r>
              <a:rPr lang="en-IN" smtClean="0"/>
              <a:t>To remove an element from a hash table, simply call the remove() method with the specific key as its argument: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IN" smtClean="0"/>
              <a:t>If the key is present as a key within the hash table, the key - value pair will be removed and the value object will be returned.</a:t>
            </a:r>
          </a:p>
          <a:p>
            <a:pPr eaLnBrk="1" hangingPunct="1"/>
            <a:r>
              <a:rPr lang="en-IN" smtClean="0"/>
              <a:t>To get remove of all key - value pairs from a hash table, call the clear() method instead: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5852" y="2643182"/>
            <a:ext cx="4786346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public Object remove(Object key)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7290" y="5286388"/>
            <a:ext cx="4786346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public void clear()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/>
              <a:t>Fetching Keys and Values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4282" y="1285860"/>
            <a:ext cx="3929090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   public String get(Object key);</a:t>
            </a:r>
          </a:p>
          <a:p>
            <a:pPr>
              <a:defRPr/>
            </a:pPr>
            <a:r>
              <a:rPr lang="en-IN" sz="2400" dirty="0"/>
              <a:t>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6314" y="1071546"/>
            <a:ext cx="4143404" cy="10001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000" dirty="0"/>
              <a:t>If the key is found for a key-value pair entry within the hash table, its value will be returned. If not found, null is returned.</a:t>
            </a:r>
          </a:p>
        </p:txBody>
      </p:sp>
      <p:cxnSp>
        <p:nvCxnSpPr>
          <p:cNvPr id="8" name="Straight Arrow Connector 7"/>
          <p:cNvCxnSpPr>
            <a:endCxn id="0" idx="1"/>
          </p:cNvCxnSpPr>
          <p:nvPr/>
        </p:nvCxnSpPr>
        <p:spPr>
          <a:xfrm>
            <a:off x="3929063" y="1571625"/>
            <a:ext cx="8572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282" y="2357430"/>
            <a:ext cx="3714776" cy="857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   public Enumeration keys();</a:t>
            </a:r>
          </a:p>
          <a:p>
            <a:pPr>
              <a:defRPr/>
            </a:pPr>
            <a:r>
              <a:rPr lang="en-IN" sz="2400" dirty="0"/>
              <a:t>   public Set </a:t>
            </a:r>
            <a:r>
              <a:rPr lang="en-IN" sz="2400" dirty="0" err="1"/>
              <a:t>keySet</a:t>
            </a:r>
            <a:r>
              <a:rPr lang="en-IN" sz="2400" dirty="0"/>
              <a:t>();</a:t>
            </a:r>
          </a:p>
          <a:p>
            <a:pPr>
              <a:defRPr/>
            </a:pPr>
            <a:r>
              <a:rPr lang="en-IN" sz="2400" dirty="0"/>
              <a:t>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3438" y="2285992"/>
            <a:ext cx="4286280" cy="5000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000" dirty="0"/>
              <a:t> It returns the set of keys as an Enumeration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71875" y="2571750"/>
            <a:ext cx="107156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43438" y="2857496"/>
            <a:ext cx="4286280" cy="5000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000" dirty="0"/>
              <a:t> It returns the set of keys as a Set object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14625" y="3000375"/>
            <a:ext cx="192881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4282" y="3500438"/>
            <a:ext cx="3714776" cy="10001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Enumeration elements()</a:t>
            </a:r>
          </a:p>
          <a:p>
            <a:pPr>
              <a:defRPr/>
            </a:pPr>
            <a:r>
              <a:rPr lang="en-IN" sz="2400" dirty="0"/>
              <a:t>public Collection values()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29124" y="3429000"/>
            <a:ext cx="4500594" cy="5000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000" dirty="0"/>
              <a:t> It returns the set of values as an Enumeration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86248" y="4000504"/>
            <a:ext cx="4786314" cy="7143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000" dirty="0"/>
              <a:t> It returns the same data as a Collection instead of a Set because the values may contain duplicates.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86188" y="3714750"/>
            <a:ext cx="642937" cy="365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14688" y="4143375"/>
            <a:ext cx="107156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14282" y="5072074"/>
            <a:ext cx="3929090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Set </a:t>
            </a:r>
            <a:r>
              <a:rPr lang="en-IN" sz="2400" dirty="0" err="1"/>
              <a:t>entrySet</a:t>
            </a:r>
            <a:r>
              <a:rPr lang="en-IN" sz="2400" dirty="0"/>
              <a:t>();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57686" y="5000636"/>
            <a:ext cx="4572032" cy="10715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000" dirty="0"/>
              <a:t>This returns each of the key-value pairs together, where the pair is an entry in the returned set.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857500" y="5357813"/>
            <a:ext cx="1500188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/>
              <a:t>Finding Elements and Cloning</a:t>
            </a:r>
            <a:endParaRPr lang="en-IN" dirty="0"/>
          </a:p>
        </p:txBody>
      </p:sp>
      <p:sp>
        <p:nvSpPr>
          <p:cNvPr id="26629" name="Content Placeholder 23"/>
          <p:cNvSpPr>
            <a:spLocks noGrp="1"/>
          </p:cNvSpPr>
          <p:nvPr>
            <p:ph sz="quarter" idx="1"/>
          </p:nvPr>
        </p:nvSpPr>
        <p:spPr>
          <a:xfrm>
            <a:off x="357188" y="1143000"/>
            <a:ext cx="8329612" cy="5357813"/>
          </a:xfrm>
        </p:spPr>
        <p:txBody>
          <a:bodyPr/>
          <a:lstStyle/>
          <a:p>
            <a:pPr eaLnBrk="1" hangingPunct="1"/>
            <a:r>
              <a:rPr lang="en-IN" smtClean="0"/>
              <a:t>It returns true if the key is present and false if otherwise.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IN" smtClean="0"/>
              <a:t>It returns true if a specific value is found within the Hashtable.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IN" smtClean="0"/>
              <a:t>The Hashtable class provides its own implementation of the clone() method: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4414" y="1643050"/>
            <a:ext cx="4786346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containsKey</a:t>
            </a:r>
            <a:r>
              <a:rPr lang="en-IN" sz="2400" dirty="0"/>
              <a:t>(Object key)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2976" y="3286124"/>
            <a:ext cx="6000792" cy="1071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contains(Object value)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containsValue</a:t>
            </a:r>
            <a:r>
              <a:rPr lang="en-IN" sz="2400" dirty="0"/>
              <a:t>(Object value)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4414" y="5429264"/>
            <a:ext cx="4786346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Object clone()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/>
              <a:t>Properties</a:t>
            </a:r>
            <a:endParaRPr lang="en-IN" dirty="0"/>
          </a:p>
        </p:txBody>
      </p:sp>
      <p:sp>
        <p:nvSpPr>
          <p:cNvPr id="27653" name="Content Placeholder 23"/>
          <p:cNvSpPr>
            <a:spLocks noGrp="1"/>
          </p:cNvSpPr>
          <p:nvPr>
            <p:ph sz="quarter" idx="1"/>
          </p:nvPr>
        </p:nvSpPr>
        <p:spPr>
          <a:xfrm>
            <a:off x="357188" y="1143000"/>
            <a:ext cx="8329612" cy="5357813"/>
          </a:xfrm>
        </p:spPr>
        <p:txBody>
          <a:bodyPr/>
          <a:lstStyle/>
          <a:p>
            <a:pPr eaLnBrk="1" hangingPunct="1"/>
            <a:r>
              <a:rPr lang="en-IN" smtClean="0"/>
              <a:t>Properties class represents yet another specialized Hashtable.</a:t>
            </a:r>
          </a:p>
          <a:p>
            <a:pPr eaLnBrk="1" hangingPunct="1"/>
            <a:r>
              <a:rPr lang="en-IN" smtClean="0"/>
              <a:t>It stores both the keys and the values are to be strings instead of objects.</a:t>
            </a:r>
          </a:p>
          <a:p>
            <a:pPr eaLnBrk="1" hangingPunct="1"/>
            <a:r>
              <a:rPr lang="en-IN" smtClean="0"/>
              <a:t>This is a subclass of Hashtable, so we can call the Hashtable methods directly to store other object types.</a:t>
            </a:r>
          </a:p>
          <a:p>
            <a:pPr eaLnBrk="1" hangingPunct="1"/>
            <a:r>
              <a:rPr lang="en-IN" smtClean="0"/>
              <a:t>However, this should be avoided so that the listing, loading, and saving methods work as expected.</a:t>
            </a:r>
          </a:p>
          <a:p>
            <a:pPr eaLnBrk="1" hangingPunct="1"/>
            <a:r>
              <a:rPr lang="en-IN" smtClean="0"/>
              <a:t>Using the Hashtable methods to store non-string objects in a Properties table will result in the store() method throwing a </a:t>
            </a:r>
            <a:r>
              <a:rPr lang="en-IN" i="1" smtClean="0"/>
              <a:t>ClassCastException </a:t>
            </a:r>
            <a:r>
              <a:rPr lang="en-IN" smtClean="0"/>
              <a:t>and the getProperty() method returning null.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Properties Methods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677" name="Content Placeholder 23"/>
          <p:cNvSpPr>
            <a:spLocks noGrp="1"/>
          </p:cNvSpPr>
          <p:nvPr>
            <p:ph sz="quarter" idx="1"/>
          </p:nvPr>
        </p:nvSpPr>
        <p:spPr>
          <a:xfrm>
            <a:off x="357188" y="1143000"/>
            <a:ext cx="8329612" cy="5357813"/>
          </a:xfrm>
        </p:spPr>
        <p:txBody>
          <a:bodyPr/>
          <a:lstStyle/>
          <a:p>
            <a:pPr eaLnBrk="1" hangingPunct="1"/>
            <a:r>
              <a:rPr lang="en-US" smtClean="0"/>
              <a:t>Create properties 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Set Properties 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Get Properties 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To Get a Property Names :</a:t>
            </a:r>
          </a:p>
          <a:p>
            <a:pPr eaLnBrk="1" hangingPunct="1"/>
            <a:endParaRPr lang="en-IN" smtClean="0"/>
          </a:p>
          <a:p>
            <a:pPr eaLnBrk="1" hangingPunct="1"/>
            <a:endParaRPr lang="en-IN" smtClean="0"/>
          </a:p>
          <a:p>
            <a:pPr eaLnBrk="1" hangingPunct="1"/>
            <a:endParaRPr lang="en-US" smtClean="0"/>
          </a:p>
          <a:p>
            <a:pPr eaLnBrk="1" hangingPunct="1"/>
            <a:endParaRPr lang="en-IN" smtClean="0"/>
          </a:p>
        </p:txBody>
      </p:sp>
      <p:sp>
        <p:nvSpPr>
          <p:cNvPr id="4" name="Rectangle 3"/>
          <p:cNvSpPr/>
          <p:nvPr/>
        </p:nvSpPr>
        <p:spPr>
          <a:xfrm>
            <a:off x="1000100" y="1643050"/>
            <a:ext cx="4786346" cy="78581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Properties()</a:t>
            </a:r>
          </a:p>
          <a:p>
            <a:pPr>
              <a:defRPr/>
            </a:pPr>
            <a:r>
              <a:rPr lang="en-IN" sz="2400" dirty="0"/>
              <a:t>public Properties(Properties defaults)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662" y="3000372"/>
            <a:ext cx="6072230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public Object setProperty(String key, String value)</a:t>
            </a:r>
            <a:endParaRPr lang="en-US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4000504"/>
            <a:ext cx="6643734" cy="78581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String </a:t>
            </a:r>
            <a:r>
              <a:rPr lang="en-IN" sz="2400" dirty="0" err="1"/>
              <a:t>getProperty</a:t>
            </a:r>
            <a:r>
              <a:rPr lang="en-IN" sz="2400" dirty="0"/>
              <a:t>(String key)</a:t>
            </a:r>
          </a:p>
          <a:p>
            <a:pPr>
              <a:defRPr/>
            </a:pPr>
            <a:r>
              <a:rPr lang="en-IN" sz="2400" dirty="0"/>
              <a:t>public String </a:t>
            </a:r>
            <a:r>
              <a:rPr lang="en-IN" sz="2400" dirty="0" err="1"/>
              <a:t>getProperty</a:t>
            </a:r>
            <a:r>
              <a:rPr lang="en-IN" sz="2400" dirty="0"/>
              <a:t>(String key, String </a:t>
            </a:r>
            <a:r>
              <a:rPr lang="en-IN" sz="2400" dirty="0" err="1"/>
              <a:t>defaultValue</a:t>
            </a:r>
            <a:r>
              <a:rPr lang="en-IN" sz="24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928662" y="5500702"/>
            <a:ext cx="6072230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public Enumeration propertyNames()</a:t>
            </a:r>
            <a:endParaRPr lang="en-US" sz="240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Properties Methods - </a:t>
            </a:r>
            <a:r>
              <a:rPr lang="en-US" i="1" smtClean="0">
                <a:solidFill>
                  <a:srgbClr val="FFFFFF"/>
                </a:solidFill>
                <a:cs typeface="Arial" charset="0"/>
              </a:rPr>
              <a:t>continue</a:t>
            </a:r>
            <a:endParaRPr lang="en-IN" i="1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9701" name="Content Placeholder 23"/>
          <p:cNvSpPr>
            <a:spLocks noGrp="1"/>
          </p:cNvSpPr>
          <p:nvPr>
            <p:ph sz="quarter" idx="1"/>
          </p:nvPr>
        </p:nvSpPr>
        <p:spPr>
          <a:xfrm>
            <a:off x="357188" y="1143000"/>
            <a:ext cx="8329612" cy="5357813"/>
          </a:xfrm>
        </p:spPr>
        <p:txBody>
          <a:bodyPr/>
          <a:lstStyle/>
          <a:p>
            <a:pPr eaLnBrk="1" hangingPunct="1"/>
            <a:r>
              <a:rPr lang="en-IN" smtClean="0"/>
              <a:t>Loading and Saving 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List the Properties 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Get the System Properties 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IN" smtClean="0"/>
          </a:p>
        </p:txBody>
      </p:sp>
      <p:sp>
        <p:nvSpPr>
          <p:cNvPr id="4" name="Rectangle 3"/>
          <p:cNvSpPr/>
          <p:nvPr/>
        </p:nvSpPr>
        <p:spPr>
          <a:xfrm>
            <a:off x="928662" y="1643050"/>
            <a:ext cx="7572428" cy="78581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void load(</a:t>
            </a:r>
            <a:r>
              <a:rPr lang="en-IN" sz="2400" dirty="0" err="1"/>
              <a:t>InputStream</a:t>
            </a:r>
            <a:r>
              <a:rPr lang="en-IN" sz="2400" dirty="0"/>
              <a:t> </a:t>
            </a:r>
            <a:r>
              <a:rPr lang="en-IN" sz="2400" dirty="0" err="1"/>
              <a:t>inStream</a:t>
            </a:r>
            <a:r>
              <a:rPr lang="en-IN" sz="2400" dirty="0"/>
              <a:t>) throws </a:t>
            </a:r>
            <a:r>
              <a:rPr lang="en-IN" sz="2400" dirty="0" err="1"/>
              <a:t>IOException</a:t>
            </a:r>
            <a:endParaRPr lang="en-IN" sz="2400" dirty="0"/>
          </a:p>
          <a:p>
            <a:pPr>
              <a:defRPr/>
            </a:pPr>
            <a:r>
              <a:rPr lang="en-IN" sz="2400" dirty="0"/>
              <a:t>void store(</a:t>
            </a:r>
            <a:r>
              <a:rPr lang="en-IN" sz="2400" dirty="0" err="1"/>
              <a:t>OutputStream</a:t>
            </a:r>
            <a:r>
              <a:rPr lang="en-IN" sz="2400" dirty="0"/>
              <a:t> out, String header) throws </a:t>
            </a:r>
            <a:r>
              <a:rPr lang="en-IN" sz="2400" dirty="0" err="1"/>
              <a:t>IOException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785786" y="3071810"/>
            <a:ext cx="6500858" cy="78581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void list(</a:t>
            </a:r>
            <a:r>
              <a:rPr lang="en-IN" sz="2400" dirty="0" err="1"/>
              <a:t>PrintStream</a:t>
            </a:r>
            <a:r>
              <a:rPr lang="en-IN" sz="2400" dirty="0"/>
              <a:t> out)</a:t>
            </a:r>
          </a:p>
          <a:p>
            <a:pPr>
              <a:defRPr/>
            </a:pPr>
            <a:r>
              <a:rPr lang="en-IN" sz="2400" dirty="0"/>
              <a:t>public void list(</a:t>
            </a:r>
            <a:r>
              <a:rPr lang="en-IN" sz="2400" dirty="0" err="1"/>
              <a:t>PrintWriter</a:t>
            </a:r>
            <a:r>
              <a:rPr lang="en-IN" sz="2400" dirty="0"/>
              <a:t> out)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348" y="4500570"/>
            <a:ext cx="5715040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static Properties </a:t>
            </a:r>
            <a:r>
              <a:rPr lang="en-IN" sz="2400" dirty="0" err="1"/>
              <a:t>getProperties</a:t>
            </a:r>
            <a:r>
              <a:rPr lang="en-IN" sz="2400" dirty="0"/>
              <a:t>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401080" cy="857256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Collection Framework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0725" name="Content Placeholder 23"/>
          <p:cNvSpPr>
            <a:spLocks noGrp="1"/>
          </p:cNvSpPr>
          <p:nvPr>
            <p:ph sz="quarter" idx="1"/>
          </p:nvPr>
        </p:nvSpPr>
        <p:spPr>
          <a:xfrm>
            <a:off x="357188" y="1571625"/>
            <a:ext cx="8329612" cy="4786313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Frameworks consists of three parts :</a:t>
            </a:r>
          </a:p>
          <a:p>
            <a:pPr lvl="1" eaLnBrk="1" hangingPunct="1"/>
            <a:r>
              <a:rPr lang="en-US" i="1" smtClean="0"/>
              <a:t>interfaces</a:t>
            </a:r>
          </a:p>
          <a:p>
            <a:pPr lvl="1" eaLnBrk="1" hangingPunct="1"/>
            <a:r>
              <a:rPr lang="en-US" i="1" smtClean="0"/>
              <a:t>implementations</a:t>
            </a:r>
          </a:p>
          <a:p>
            <a:pPr lvl="1" eaLnBrk="1" hangingPunct="1"/>
            <a:r>
              <a:rPr lang="en-US" i="1" smtClean="0"/>
              <a:t>algorithms</a:t>
            </a:r>
          </a:p>
          <a:p>
            <a:pPr eaLnBrk="1" hangingPunct="1"/>
            <a:r>
              <a:rPr lang="en-US" i="1" smtClean="0"/>
              <a:t>Interfaces</a:t>
            </a:r>
            <a:r>
              <a:rPr lang="en-US" smtClean="0"/>
              <a:t> </a:t>
            </a:r>
            <a:r>
              <a:rPr lang="en-IN" smtClean="0"/>
              <a:t>are the abstract data types that the framework supports.</a:t>
            </a:r>
          </a:p>
          <a:p>
            <a:pPr eaLnBrk="1" hangingPunct="1"/>
            <a:r>
              <a:rPr lang="en-IN" smtClean="0"/>
              <a:t>The </a:t>
            </a:r>
            <a:r>
              <a:rPr lang="en-IN" i="1" smtClean="0"/>
              <a:t>implementations</a:t>
            </a:r>
            <a:r>
              <a:rPr lang="en-IN" smtClean="0"/>
              <a:t> are the concrete versions of these interfaces.</a:t>
            </a:r>
          </a:p>
          <a:p>
            <a:pPr eaLnBrk="1" hangingPunct="1"/>
            <a:r>
              <a:rPr lang="en-IN" smtClean="0"/>
              <a:t>The </a:t>
            </a:r>
            <a:r>
              <a:rPr lang="en-IN" i="1" smtClean="0"/>
              <a:t>algorithms</a:t>
            </a:r>
            <a:r>
              <a:rPr lang="en-IN" smtClean="0"/>
              <a:t> are the predefined actions that can be defined on either the interfaces or their implementations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Framework Interfaces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1749" name="Content Placeholder 23"/>
          <p:cNvSpPr>
            <a:spLocks noGrp="1"/>
          </p:cNvSpPr>
          <p:nvPr>
            <p:ph sz="quarter" idx="1"/>
          </p:nvPr>
        </p:nvSpPr>
        <p:spPr>
          <a:xfrm>
            <a:off x="357188" y="1143000"/>
            <a:ext cx="8329612" cy="5357813"/>
          </a:xfrm>
        </p:spPr>
        <p:txBody>
          <a:bodyPr/>
          <a:lstStyle/>
          <a:p>
            <a:pPr eaLnBrk="1" hangingPunct="1"/>
            <a:r>
              <a:rPr lang="en-IN" smtClean="0"/>
              <a:t>The framework consists of four core interfaces with two specializations for sorting 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Collection</a:t>
            </a:r>
            <a:r>
              <a:rPr lang="en-US" smtClean="0"/>
              <a:t> - </a:t>
            </a:r>
            <a:r>
              <a:rPr lang="en-IN" smtClean="0"/>
              <a:t>generic group of data where each data member is called an </a:t>
            </a:r>
            <a:r>
              <a:rPr lang="en-IN" i="1" smtClean="0"/>
              <a:t>element.</a:t>
            </a:r>
          </a:p>
          <a:p>
            <a:pPr eaLnBrk="1" hangingPunct="1"/>
            <a:r>
              <a:rPr lang="en-US" smtClean="0"/>
              <a:t>It may or may not have ordered elements and duplicates elements.</a:t>
            </a:r>
            <a:endParaRPr lang="en-IN" smtClean="0"/>
          </a:p>
        </p:txBody>
      </p:sp>
      <p:sp>
        <p:nvSpPr>
          <p:cNvPr id="4" name="Rectangle 3"/>
          <p:cNvSpPr/>
          <p:nvPr/>
        </p:nvSpPr>
        <p:spPr>
          <a:xfrm>
            <a:off x="2000232" y="2071678"/>
            <a:ext cx="1785950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Collection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8926" y="3000372"/>
            <a:ext cx="1785950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Set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8926" y="3786190"/>
            <a:ext cx="1785950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SortedSet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0100" y="3000372"/>
            <a:ext cx="1785950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List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3636" y="2214554"/>
            <a:ext cx="1785950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Map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3636" y="3000372"/>
            <a:ext cx="1785950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SortedMap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rot="5400000" flipH="1" flipV="1">
            <a:off x="2000250" y="2428875"/>
            <a:ext cx="571500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V="1">
            <a:off x="3000375" y="2428875"/>
            <a:ext cx="571500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0" idx="0"/>
            <a:endCxn id="0" idx="2"/>
          </p:cNvCxnSpPr>
          <p:nvPr/>
        </p:nvCxnSpPr>
        <p:spPr>
          <a:xfrm rot="5400000" flipH="1" flipV="1">
            <a:off x="3606801" y="3571875"/>
            <a:ext cx="430212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0" idx="0"/>
            <a:endCxn id="0" idx="2"/>
          </p:cNvCxnSpPr>
          <p:nvPr/>
        </p:nvCxnSpPr>
        <p:spPr>
          <a:xfrm rot="5400000" flipH="1" flipV="1">
            <a:off x="6822281" y="2785269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Framework Implementations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2773" name="Content Placeholder 23"/>
          <p:cNvSpPr>
            <a:spLocks noGrp="1"/>
          </p:cNvSpPr>
          <p:nvPr>
            <p:ph sz="quarter" idx="1"/>
          </p:nvPr>
        </p:nvSpPr>
        <p:spPr>
          <a:xfrm>
            <a:off x="357188" y="1143000"/>
            <a:ext cx="8329612" cy="5357813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IN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75" y="1285875"/>
          <a:ext cx="8858250" cy="4714875"/>
        </p:xfrm>
        <a:graphic>
          <a:graphicData uri="http://schemas.openxmlformats.org/drawingml/2006/table">
            <a:tbl>
              <a:tblPr/>
              <a:tblGrid>
                <a:gridCol w="1428750"/>
                <a:gridCol w="1524000"/>
                <a:gridCol w="1476375"/>
                <a:gridCol w="1476375"/>
                <a:gridCol w="1381125"/>
                <a:gridCol w="1571625"/>
              </a:tblGrid>
              <a:tr h="841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Interface</a:t>
                      </a:r>
                      <a:endParaRPr kumimoji="0" lang="en-I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Hash Table</a:t>
                      </a:r>
                      <a:endParaRPr kumimoji="0" lang="en-I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RESIZABLE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ARRAY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BALANCED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TREE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LINKED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HISTORICAL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8E6A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Set</a:t>
                      </a: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HashSet</a:t>
                      </a: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TreeSet</a:t>
                      </a: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SortedSet</a:t>
                      </a: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TreeSet</a:t>
                      </a: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EEB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List</a:t>
                      </a: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ArrayList</a:t>
                      </a: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LinkedSet</a:t>
                      </a: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Vector,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Stack</a:t>
                      </a: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Map</a:t>
                      </a: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HashMap,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WeakHashMap</a:t>
                      </a: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TreeMap</a:t>
                      </a: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Hashtable,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Properties</a:t>
                      </a: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EEB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SortedMap</a:t>
                      </a: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TreeMap</a:t>
                      </a: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Collection Interface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3797" name="Content Placeholder 3"/>
          <p:cNvSpPr>
            <a:spLocks noGrp="1"/>
          </p:cNvSpPr>
          <p:nvPr>
            <p:ph sz="quarter" idx="1"/>
          </p:nvPr>
        </p:nvSpPr>
        <p:spPr>
          <a:xfrm>
            <a:off x="428625" y="1071563"/>
            <a:ext cx="8572500" cy="5214937"/>
          </a:xfrm>
        </p:spPr>
        <p:txBody>
          <a:bodyPr/>
          <a:lstStyle/>
          <a:p>
            <a:r>
              <a:rPr lang="en-US" smtClean="0"/>
              <a:t>It is just an interface, It is the base for Collections Framework.</a:t>
            </a:r>
          </a:p>
          <a:p>
            <a:r>
              <a:rPr lang="en-US" smtClean="0"/>
              <a:t>Collection methods can be divided 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    into 8 groups.</a:t>
            </a:r>
          </a:p>
          <a:p>
            <a:pPr lvl="1"/>
            <a:r>
              <a:rPr lang="en-US" smtClean="0"/>
              <a:t>adding </a:t>
            </a:r>
          </a:p>
          <a:p>
            <a:pPr lvl="1"/>
            <a:r>
              <a:rPr lang="en-US" smtClean="0"/>
              <a:t>removing</a:t>
            </a:r>
          </a:p>
          <a:p>
            <a:pPr lvl="1"/>
            <a:r>
              <a:rPr lang="en-US" smtClean="0"/>
              <a:t>fetching</a:t>
            </a:r>
          </a:p>
          <a:p>
            <a:pPr lvl="1"/>
            <a:r>
              <a:rPr lang="en-US" smtClean="0"/>
              <a:t>finding</a:t>
            </a:r>
          </a:p>
          <a:p>
            <a:pPr lvl="1"/>
            <a:r>
              <a:rPr lang="en-US" smtClean="0"/>
              <a:t>copying</a:t>
            </a:r>
          </a:p>
          <a:p>
            <a:pPr lvl="1"/>
            <a:r>
              <a:rPr lang="en-US" smtClean="0"/>
              <a:t>checking size</a:t>
            </a:r>
          </a:p>
          <a:p>
            <a:pPr lvl="1"/>
            <a:r>
              <a:rPr lang="en-US" smtClean="0"/>
              <a:t>equality</a:t>
            </a:r>
          </a:p>
          <a:p>
            <a:pPr lvl="1"/>
            <a:r>
              <a:rPr lang="en-US" smtClean="0"/>
              <a:t>hashing</a:t>
            </a:r>
          </a:p>
          <a:p>
            <a:pPr>
              <a:buFont typeface="Arial" charset="0"/>
              <a:buChar char="•"/>
            </a:pPr>
            <a:r>
              <a:rPr lang="en-US" smtClean="0"/>
              <a:t>There are no implementations behind this method.</a:t>
            </a:r>
            <a:endParaRPr lang="en-IN" smtClean="0"/>
          </a:p>
        </p:txBody>
      </p:sp>
      <p:sp>
        <p:nvSpPr>
          <p:cNvPr id="5" name="Rectangle 4"/>
          <p:cNvSpPr/>
          <p:nvPr/>
        </p:nvSpPr>
        <p:spPr>
          <a:xfrm>
            <a:off x="5000628" y="1643050"/>
            <a:ext cx="1928826" cy="27860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add()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addAll()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clear()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contains()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containsAll()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equals()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hashcode()</a:t>
            </a:r>
          </a:p>
          <a:p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00892" y="1643050"/>
            <a:ext cx="1928826" cy="27860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isEmpty()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iterator()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remove()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removeAll()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retainAll()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size()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toArray()</a:t>
            </a:r>
          </a:p>
          <a:p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25"/>
          </a:xfrm>
        </p:spPr>
        <p:txBody>
          <a:bodyPr anchor="ctr"/>
          <a:lstStyle/>
          <a:p>
            <a:pPr eaLnBrk="1" hangingPunct="1"/>
            <a:r>
              <a:rPr lang="en-US" smtClean="0"/>
              <a:t>Vector Hierarchy</a:t>
            </a:r>
            <a:endParaRPr lang="en-IN" smtClean="0"/>
          </a:p>
        </p:txBody>
      </p:sp>
      <p:sp>
        <p:nvSpPr>
          <p:cNvPr id="3" name="Rectangle 2"/>
          <p:cNvSpPr/>
          <p:nvPr/>
        </p:nvSpPr>
        <p:spPr>
          <a:xfrm>
            <a:off x="4857752" y="2214554"/>
            <a:ext cx="3429024" cy="4286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Collection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57752" y="3143248"/>
            <a:ext cx="3429024" cy="4286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List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7752" y="4000504"/>
            <a:ext cx="3429024" cy="4286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Serializable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5786" y="1357298"/>
            <a:ext cx="3429024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Object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7752" y="5715016"/>
            <a:ext cx="3429024" cy="4286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 err="1"/>
              <a:t>RandomAccess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4857752" y="5143512"/>
            <a:ext cx="3429024" cy="4286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List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7752" y="4572008"/>
            <a:ext cx="3429024" cy="4286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Cloneable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5786" y="2214554"/>
            <a:ext cx="3429024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AbstractCollection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5786" y="3143248"/>
            <a:ext cx="3429024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AbstractList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5786" y="4071942"/>
            <a:ext cx="3429024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Vector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3641726" y="5000625"/>
            <a:ext cx="1573212" cy="158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29125" y="4214813"/>
            <a:ext cx="428625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29125" y="4714875"/>
            <a:ext cx="50006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29125" y="5214938"/>
            <a:ext cx="500063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29125" y="5786438"/>
            <a:ext cx="500063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14813" y="4214813"/>
            <a:ext cx="214312" cy="158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0" idx="3"/>
            <a:endCxn id="0" idx="1"/>
          </p:cNvCxnSpPr>
          <p:nvPr/>
        </p:nvCxnSpPr>
        <p:spPr>
          <a:xfrm>
            <a:off x="4214813" y="3357563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0" idx="3"/>
            <a:endCxn id="0" idx="1"/>
          </p:cNvCxnSpPr>
          <p:nvPr/>
        </p:nvCxnSpPr>
        <p:spPr>
          <a:xfrm>
            <a:off x="4214813" y="2428875"/>
            <a:ext cx="64293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0" idx="0"/>
            <a:endCxn id="0" idx="2"/>
          </p:cNvCxnSpPr>
          <p:nvPr/>
        </p:nvCxnSpPr>
        <p:spPr>
          <a:xfrm rot="5400000" flipH="1" flipV="1">
            <a:off x="6323013" y="2892425"/>
            <a:ext cx="50006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0" idx="0"/>
            <a:endCxn id="0" idx="2"/>
          </p:cNvCxnSpPr>
          <p:nvPr/>
        </p:nvCxnSpPr>
        <p:spPr>
          <a:xfrm rot="5400000" flipH="1" flipV="1">
            <a:off x="2249488" y="3822700"/>
            <a:ext cx="50006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0" idx="0"/>
            <a:endCxn id="0" idx="2"/>
          </p:cNvCxnSpPr>
          <p:nvPr/>
        </p:nvCxnSpPr>
        <p:spPr>
          <a:xfrm rot="5400000" flipH="1" flipV="1">
            <a:off x="2249488" y="2892425"/>
            <a:ext cx="50006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0" idx="0"/>
            <a:endCxn id="0" idx="2"/>
          </p:cNvCxnSpPr>
          <p:nvPr/>
        </p:nvCxnSpPr>
        <p:spPr>
          <a:xfrm rot="5400000" flipH="1" flipV="1">
            <a:off x="2285206" y="1999457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Iterator Interface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4821" name="Content Placeholder 3"/>
          <p:cNvSpPr>
            <a:spLocks noGrp="1"/>
          </p:cNvSpPr>
          <p:nvPr>
            <p:ph sz="quarter" idx="1"/>
          </p:nvPr>
        </p:nvSpPr>
        <p:spPr>
          <a:xfrm>
            <a:off x="428625" y="1071563"/>
            <a:ext cx="8429625" cy="5357812"/>
          </a:xfrm>
        </p:spPr>
        <p:txBody>
          <a:bodyPr/>
          <a:lstStyle/>
          <a:p>
            <a:r>
              <a:rPr lang="en-US" sz="2400" smtClean="0"/>
              <a:t>Iterator interface which is equivalent to the Enumeration interface.</a:t>
            </a:r>
          </a:p>
          <a:p>
            <a:r>
              <a:rPr lang="en-US" sz="2400" smtClean="0"/>
              <a:t>Iterator interface contains three methods : </a:t>
            </a:r>
          </a:p>
          <a:p>
            <a:pPr>
              <a:buFont typeface="Wingdings 2" pitchFamily="18" charset="2"/>
              <a:buNone/>
            </a:pPr>
            <a:r>
              <a:rPr lang="en-US" sz="2400" i="1" smtClean="0"/>
              <a:t>           hasNext</a:t>
            </a:r>
            <a:r>
              <a:rPr lang="en-US" sz="2400" smtClean="0"/>
              <a:t>(), </a:t>
            </a:r>
            <a:r>
              <a:rPr lang="en-US" sz="2400" i="1" smtClean="0"/>
              <a:t>next</a:t>
            </a:r>
            <a:r>
              <a:rPr lang="en-US" sz="2400" smtClean="0"/>
              <a:t>(), </a:t>
            </a:r>
            <a:r>
              <a:rPr lang="en-US" sz="2400" i="1" smtClean="0"/>
              <a:t>remove</a:t>
            </a:r>
            <a:r>
              <a:rPr lang="en-US" sz="2400" smtClean="0"/>
              <a:t>().</a:t>
            </a:r>
          </a:p>
          <a:p>
            <a:r>
              <a:rPr lang="en-IN" sz="2400" smtClean="0"/>
              <a:t>If </a:t>
            </a:r>
            <a:r>
              <a:rPr lang="en-IN" sz="2400" b="1" i="1" smtClean="0"/>
              <a:t>next() </a:t>
            </a:r>
            <a:r>
              <a:rPr lang="en-IN" sz="2400" smtClean="0"/>
              <a:t>is called after </a:t>
            </a:r>
            <a:r>
              <a:rPr lang="en-IN" sz="2400" b="1" i="1" smtClean="0"/>
              <a:t>hasNext()</a:t>
            </a:r>
            <a:r>
              <a:rPr lang="en-IN" sz="2400" b="1" smtClean="0"/>
              <a:t> </a:t>
            </a:r>
            <a:r>
              <a:rPr lang="en-IN" sz="2400" smtClean="0"/>
              <a:t>returns false, a </a:t>
            </a:r>
            <a:r>
              <a:rPr lang="en-IN" sz="2400" b="1" smtClean="0"/>
              <a:t>NoSuchElementException </a:t>
            </a:r>
            <a:r>
              <a:rPr lang="en-IN" sz="2400" smtClean="0"/>
              <a:t>will be thrown.</a:t>
            </a:r>
          </a:p>
          <a:p>
            <a:r>
              <a:rPr lang="en-US" sz="2400" b="1" i="1" smtClean="0"/>
              <a:t>remove</a:t>
            </a:r>
            <a:r>
              <a:rPr lang="en-US" sz="2400" b="1" smtClean="0"/>
              <a:t>() </a:t>
            </a:r>
            <a:r>
              <a:rPr lang="en-US" sz="2400" smtClean="0"/>
              <a:t>is not supported by the underlying collection, an </a:t>
            </a:r>
            <a:r>
              <a:rPr lang="en-US" sz="2400" b="1" smtClean="0"/>
              <a:t>UnsupportedOperationException</a:t>
            </a:r>
            <a:r>
              <a:rPr lang="en-US" sz="2400" smtClean="0"/>
              <a:t> is thrown.</a:t>
            </a:r>
          </a:p>
          <a:p>
            <a:r>
              <a:rPr lang="en-IN" sz="2400" smtClean="0"/>
              <a:t>If </a:t>
            </a:r>
            <a:r>
              <a:rPr lang="en-IN" sz="2400" b="1" i="1" smtClean="0"/>
              <a:t>remove() </a:t>
            </a:r>
            <a:r>
              <a:rPr lang="en-IN" sz="2400" smtClean="0"/>
              <a:t>is called twice in succession without a call to </a:t>
            </a:r>
            <a:r>
              <a:rPr lang="en-IN" sz="2400" b="1" i="1" smtClean="0"/>
              <a:t>next() </a:t>
            </a:r>
            <a:r>
              <a:rPr lang="en-IN" sz="2400" smtClean="0"/>
              <a:t>in between, an </a:t>
            </a:r>
            <a:r>
              <a:rPr lang="en-IN" sz="2400" b="1" smtClean="0"/>
              <a:t>IllegalStateException</a:t>
            </a:r>
            <a:r>
              <a:rPr lang="en-IN" sz="2400" smtClean="0"/>
              <a:t> is thrown.</a:t>
            </a:r>
          </a:p>
          <a:p>
            <a:r>
              <a:rPr lang="en-IN" sz="2400" b="1" smtClean="0"/>
              <a:t>ConcurrentModificationException</a:t>
            </a:r>
            <a:r>
              <a:rPr lang="en-IN" sz="2400" smtClean="0"/>
              <a:t> thrown if someone else is modifying the collection while you're iterating through it with </a:t>
            </a:r>
            <a:r>
              <a:rPr lang="en-IN" sz="2400" b="1" i="1" smtClean="0"/>
              <a:t>next()</a:t>
            </a:r>
            <a:r>
              <a:rPr lang="en-IN" sz="2400" smtClean="0"/>
              <a:t> or </a:t>
            </a:r>
            <a:r>
              <a:rPr lang="en-IN" sz="2400" b="1" i="1" smtClean="0"/>
              <a:t>remove().</a:t>
            </a:r>
          </a:p>
          <a:p>
            <a:r>
              <a:rPr lang="en-IN" sz="2400" b="1" i="1" smtClean="0"/>
              <a:t>remove() </a:t>
            </a:r>
            <a:r>
              <a:rPr lang="en-IN" sz="2400" smtClean="0"/>
              <a:t>is a safe way to eliminate elements from the source collection.</a:t>
            </a:r>
            <a:endParaRPr lang="en-IN" sz="2400" b="1" i="1" smtClean="0"/>
          </a:p>
          <a:p>
            <a:endParaRPr lang="en-IN" sz="2400" smtClean="0"/>
          </a:p>
          <a:p>
            <a:pPr>
              <a:buFont typeface="Wingdings 2" pitchFamily="18" charset="2"/>
              <a:buNone/>
            </a:pPr>
            <a:endParaRPr lang="en-IN" sz="2400" smtClean="0"/>
          </a:p>
          <a:p>
            <a:endParaRPr lang="en-US" smtClean="0"/>
          </a:p>
          <a:p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6286512" y="1500174"/>
            <a:ext cx="2357454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    Iterator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6512" y="2143116"/>
            <a:ext cx="2357454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ListIterator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7358857" y="1999456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fail-fast Iterators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5845" name="Content Placeholder 3"/>
          <p:cNvSpPr>
            <a:spLocks noGrp="1"/>
          </p:cNvSpPr>
          <p:nvPr>
            <p:ph sz="quarter" idx="1"/>
          </p:nvPr>
        </p:nvSpPr>
        <p:spPr>
          <a:xfrm>
            <a:off x="285750" y="1143000"/>
            <a:ext cx="8572500" cy="5357813"/>
          </a:xfrm>
        </p:spPr>
        <p:txBody>
          <a:bodyPr/>
          <a:lstStyle/>
          <a:p>
            <a:r>
              <a:rPr lang="en-IN" sz="2400" b="1" smtClean="0"/>
              <a:t>fail-fast Iterators</a:t>
            </a:r>
            <a:r>
              <a:rPr lang="en-IN" sz="2400" smtClean="0"/>
              <a:t> fail as soon as they realized that </a:t>
            </a:r>
            <a:r>
              <a:rPr lang="en-IN" sz="2400" i="1" smtClean="0"/>
              <a:t>structure of Collection has been changed since iteration has begun</a:t>
            </a:r>
            <a:r>
              <a:rPr lang="en-IN" sz="2400" smtClean="0"/>
              <a:t>.</a:t>
            </a:r>
          </a:p>
          <a:p>
            <a:r>
              <a:rPr lang="en-IN" sz="2400" smtClean="0"/>
              <a:t>Structural changes means adding, removing or updating any element from collection while one thread is Iterating over that collection.</a:t>
            </a:r>
          </a:p>
          <a:p>
            <a:r>
              <a:rPr lang="en-IN" sz="2400" b="1" i="1" smtClean="0"/>
              <a:t>fail-fast</a:t>
            </a:r>
            <a:r>
              <a:rPr lang="en-IN" sz="2400" smtClean="0"/>
              <a:t> behaviour is implemented by keeping a </a:t>
            </a:r>
            <a:r>
              <a:rPr lang="en-IN" sz="2400" b="1" i="1" smtClean="0"/>
              <a:t>modification</a:t>
            </a:r>
            <a:r>
              <a:rPr lang="en-IN" sz="2400" smtClean="0"/>
              <a:t> </a:t>
            </a:r>
            <a:r>
              <a:rPr lang="en-IN" sz="2400" b="1" i="1" smtClean="0"/>
              <a:t>count</a:t>
            </a:r>
            <a:r>
              <a:rPr lang="en-IN" sz="2400" smtClean="0"/>
              <a:t> and if iteration thread realizes the change in modification count it throws </a:t>
            </a:r>
            <a:r>
              <a:rPr lang="en-IN" sz="2400" b="1" i="1" smtClean="0"/>
              <a:t>ConcurrentModificationException</a:t>
            </a:r>
            <a:r>
              <a:rPr lang="en-IN" sz="2400" smtClean="0"/>
              <a:t>.</a:t>
            </a:r>
            <a:r>
              <a:rPr lang="en-IN" smtClean="0"/>
              <a:t/>
            </a:r>
            <a:br>
              <a:rPr lang="en-IN" smtClean="0"/>
            </a:br>
            <a:endParaRPr lang="en-IN" smtClean="0"/>
          </a:p>
        </p:txBody>
      </p:sp>
      <p:sp>
        <p:nvSpPr>
          <p:cNvPr id="5" name="Rectangle 4"/>
          <p:cNvSpPr/>
          <p:nvPr/>
        </p:nvSpPr>
        <p:spPr>
          <a:xfrm>
            <a:off x="428596" y="4000504"/>
            <a:ext cx="7786742" cy="2500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     List&lt;Integer&gt; list = new ArrayList&lt;&gt;();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     Iterator&lt;Integer&gt;  it = list.iterator();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     while(it.hasNext()){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     it.next();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     it.add(60); // </a:t>
            </a:r>
            <a:r>
              <a:rPr lang="en-IN" sz="2400" b="1" i="1">
                <a:solidFill>
                  <a:srgbClr val="FFFFFF"/>
                </a:solidFill>
                <a:cs typeface="Arial" charset="0"/>
              </a:rPr>
              <a:t>ConcurrentModificationException occurs here</a:t>
            </a:r>
            <a:endParaRPr lang="en-IN" sz="2400">
              <a:solidFill>
                <a:srgbClr val="FFFFFF"/>
              </a:solidFill>
              <a:cs typeface="Arial" charset="0"/>
            </a:endParaRP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 }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fail-safe Iterators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6869" name="Content Placeholder 3"/>
          <p:cNvSpPr>
            <a:spLocks noGrp="1"/>
          </p:cNvSpPr>
          <p:nvPr>
            <p:ph sz="quarter" idx="1"/>
          </p:nvPr>
        </p:nvSpPr>
        <p:spPr>
          <a:xfrm>
            <a:off x="285750" y="1143000"/>
            <a:ext cx="8572500" cy="5357813"/>
          </a:xfrm>
        </p:spPr>
        <p:txBody>
          <a:bodyPr/>
          <a:lstStyle/>
          <a:p>
            <a:r>
              <a:rPr lang="en-IN" sz="2400" b="1" smtClean="0"/>
              <a:t>fail-safe iterator</a:t>
            </a:r>
            <a:r>
              <a:rPr lang="en-IN" sz="2400" smtClean="0"/>
              <a:t> doesn't throw any Exception if Collection is modified structurally because they work on clone of Collection instead of original collection. So that they are called as </a:t>
            </a:r>
            <a:r>
              <a:rPr lang="en-IN" sz="2400" b="1" i="1" smtClean="0"/>
              <a:t>fail-safe iterator</a:t>
            </a:r>
            <a:r>
              <a:rPr lang="en-IN" sz="2400" smtClean="0"/>
              <a:t>.</a:t>
            </a:r>
          </a:p>
          <a:p>
            <a:r>
              <a:rPr lang="en-IN" sz="2400" b="1" i="1" smtClean="0"/>
              <a:t>CopyOnWriteArrayList</a:t>
            </a:r>
            <a:r>
              <a:rPr lang="en-IN" sz="2400" smtClean="0"/>
              <a:t> , </a:t>
            </a:r>
            <a:r>
              <a:rPr lang="en-IN" sz="2400" b="1" i="1" smtClean="0"/>
              <a:t>ConcurrentHashMap</a:t>
            </a:r>
            <a:r>
              <a:rPr lang="en-IN" sz="2400" smtClean="0"/>
              <a:t>  are the examples of</a:t>
            </a:r>
            <a:br>
              <a:rPr lang="en-IN" sz="2400" smtClean="0"/>
            </a:br>
            <a:r>
              <a:rPr lang="en-IN" sz="2400" smtClean="0"/>
              <a:t>fail-safe Iterator.</a:t>
            </a:r>
            <a:r>
              <a:rPr lang="en-IN" smtClean="0"/>
              <a:t/>
            </a:r>
            <a:br>
              <a:rPr lang="en-IN" smtClean="0"/>
            </a:br>
            <a:endParaRPr lang="en-IN" smtClean="0"/>
          </a:p>
        </p:txBody>
      </p:sp>
      <p:sp>
        <p:nvSpPr>
          <p:cNvPr id="5" name="Rectangle 4"/>
          <p:cNvSpPr/>
          <p:nvPr/>
        </p:nvSpPr>
        <p:spPr>
          <a:xfrm>
            <a:off x="285720" y="3286124"/>
            <a:ext cx="8715436" cy="31432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ConcurrentHashMap&lt;String , String&gt; ch = new ConcurrentHashMap&lt;&gt;();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ch.put("one", “1");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Iterator&lt;Entry&lt;String, String&gt;&gt; it =  ch.entrySet().iterator();         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   while(it.hasNext()){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      Entry&lt;String, String&gt; e1 =  it.next(); 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      ch.put(“Three", “3");  //</a:t>
            </a:r>
            <a:r>
              <a:rPr lang="en-IN" sz="2000" b="1" i="1">
                <a:solidFill>
                  <a:srgbClr val="FFFFFF"/>
                </a:solidFill>
                <a:cs typeface="Arial" charset="0"/>
              </a:rPr>
              <a:t>ConcurrentModificationException doesn’t occurs here</a:t>
            </a:r>
            <a:endParaRPr lang="en-IN" sz="2000">
              <a:solidFill>
                <a:srgbClr val="FFFFFF"/>
              </a:solidFill>
              <a:cs typeface="Arial" charset="0"/>
            </a:endParaRP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  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/>
              <a:t>Collection Exceptions</a:t>
            </a:r>
            <a:endParaRPr lang="en-IN" dirty="0"/>
          </a:p>
        </p:txBody>
      </p:sp>
      <p:sp>
        <p:nvSpPr>
          <p:cNvPr id="37893" name="Content Placeholder 3"/>
          <p:cNvSpPr>
            <a:spLocks noGrp="1"/>
          </p:cNvSpPr>
          <p:nvPr>
            <p:ph sz="quarter" idx="1"/>
          </p:nvPr>
        </p:nvSpPr>
        <p:spPr>
          <a:xfrm>
            <a:off x="285750" y="1143000"/>
            <a:ext cx="8572500" cy="5500688"/>
          </a:xfrm>
        </p:spPr>
        <p:txBody>
          <a:bodyPr/>
          <a:lstStyle/>
          <a:p>
            <a:r>
              <a:rPr lang="en-IN" sz="2400" smtClean="0"/>
              <a:t>ConcurrentModificationException :</a:t>
            </a:r>
          </a:p>
          <a:p>
            <a:pPr lvl="1"/>
            <a:r>
              <a:rPr lang="en-US" smtClean="0"/>
              <a:t>It is a </a:t>
            </a:r>
            <a:r>
              <a:rPr lang="en-US" i="1" smtClean="0"/>
              <a:t>fail-fast</a:t>
            </a:r>
            <a:r>
              <a:rPr lang="en-US" smtClean="0"/>
              <a:t> nature.</a:t>
            </a:r>
          </a:p>
          <a:p>
            <a:pPr lvl="1"/>
            <a:r>
              <a:rPr lang="en-IN" smtClean="0"/>
              <a:t>If an underlying collection is modified while iterating elements, this will be detected upon the next access and a </a:t>
            </a:r>
            <a:r>
              <a:rPr lang="en-IN" b="1" smtClean="0"/>
              <a:t>ConcurrentModificationException</a:t>
            </a:r>
            <a:r>
              <a:rPr lang="en-IN" smtClean="0"/>
              <a:t> will be thrown, thereby causing the iteration to stop.</a:t>
            </a:r>
          </a:p>
          <a:p>
            <a:r>
              <a:rPr lang="en-US" sz="2400" smtClean="0"/>
              <a:t> UnsupportedOperationException : </a:t>
            </a:r>
          </a:p>
          <a:p>
            <a:pPr lvl="1"/>
            <a:r>
              <a:rPr lang="en-IN" smtClean="0"/>
              <a:t> </a:t>
            </a:r>
            <a:r>
              <a:rPr lang="en-IN" b="1" smtClean="0"/>
              <a:t>UnsupportedOperationException</a:t>
            </a:r>
            <a:r>
              <a:rPr lang="en-IN" smtClean="0"/>
              <a:t> is thrown when we call a collections-related method on an instance of a collection's interface that doesn't provide a complete implementation of that interface.</a:t>
            </a:r>
          </a:p>
          <a:p>
            <a:pPr lvl="1"/>
            <a:r>
              <a:rPr lang="en-IN" smtClean="0"/>
              <a:t>If a collection is a fixed-size or read-only collection, we can't add or remove elements from it. </a:t>
            </a:r>
          </a:p>
          <a:p>
            <a:pPr lvl="1"/>
            <a:r>
              <a:rPr lang="en-IN" smtClean="0"/>
              <a:t>Trying to perform such an operation causes this exception to be thrown.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List vs Set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357188" y="1214438"/>
          <a:ext cx="8429625" cy="4933950"/>
        </p:xfrm>
        <a:graphic>
          <a:graphicData uri="http://schemas.openxmlformats.org/drawingml/2006/table">
            <a:tbl>
              <a:tblPr/>
              <a:tblGrid>
                <a:gridCol w="4143375"/>
                <a:gridCol w="4286250"/>
              </a:tblGrid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List</a:t>
                      </a:r>
                      <a:endParaRPr kumimoji="0" lang="en-I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5D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Set</a:t>
                      </a:r>
                      <a:endParaRPr kumimoji="0" lang="en-I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5D5D"/>
                    </a:solidFill>
                  </a:tcPr>
                </a:tc>
              </a:tr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It allows duplicate elements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It doesn’t allow duplicate elements. It contains only unique elements.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2D2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It is an Ordered Collection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It is unordered Collection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EA"/>
                    </a:solidFill>
                  </a:tcPr>
                </a:tc>
              </a:tr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ArrayList, Vector, LinkedList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are implementation of list.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HashSet, TreeSet,</a:t>
                      </a:r>
                      <a:r>
                        <a:rPr kumimoji="0" lang="en-I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 </a:t>
                      </a:r>
                      <a:r>
                        <a:rPr kumimoji="0" lang="en-I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LinkedHashSet</a:t>
                      </a:r>
                      <a:r>
                        <a:rPr kumimoji="0" lang="en-I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 are implementation of Set.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2D2"/>
                    </a:solidFill>
                  </a:tcPr>
                </a:tc>
              </a:tr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List allow null elements. Can have many null values.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Set allows one null element because it doesn’t allow duplicate values.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EA"/>
                    </a:solidFill>
                  </a:tcPr>
                </a:tc>
              </a:tr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List can replace the value in the collection object.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In Set, remove it, modify it and re-add it. </a:t>
                      </a:r>
                      <a:endParaRPr kumimoji="0" lang="en-I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2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Sets Interface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9941" name="Content Placeholder 3"/>
          <p:cNvSpPr>
            <a:spLocks noGrp="1"/>
          </p:cNvSpPr>
          <p:nvPr>
            <p:ph sz="quarter" idx="1"/>
          </p:nvPr>
        </p:nvSpPr>
        <p:spPr>
          <a:xfrm>
            <a:off x="357188" y="1214438"/>
            <a:ext cx="8329612" cy="4929187"/>
          </a:xfrm>
        </p:spPr>
        <p:txBody>
          <a:bodyPr/>
          <a:lstStyle/>
          <a:p>
            <a:r>
              <a:rPr lang="en-US" smtClean="0"/>
              <a:t>This interface represents a group of elements without duplicates.</a:t>
            </a:r>
            <a:endParaRPr lang="en-IN" smtClean="0"/>
          </a:p>
          <a:p>
            <a:endParaRPr lang="en-IN" smtClean="0"/>
          </a:p>
        </p:txBody>
      </p:sp>
      <p:sp>
        <p:nvSpPr>
          <p:cNvPr id="5" name="Rectangle 4"/>
          <p:cNvSpPr/>
          <p:nvPr/>
        </p:nvSpPr>
        <p:spPr>
          <a:xfrm>
            <a:off x="4429124" y="2071678"/>
            <a:ext cx="2500330" cy="4286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AbstractCollection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9124" y="2857496"/>
            <a:ext cx="2500330" cy="4286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AbstractSet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86116" y="3714752"/>
            <a:ext cx="2500330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TreeSet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96" y="3714752"/>
            <a:ext cx="2500330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SortedSet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2857496"/>
            <a:ext cx="2500330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Set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96" y="2071678"/>
            <a:ext cx="2500330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Collection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00760" y="3714752"/>
            <a:ext cx="2500330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HashSet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0562" y="4500570"/>
            <a:ext cx="2500330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Serializable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00562" y="5357826"/>
            <a:ext cx="2500330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Cloneable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5" name="Straight Arrow Connector 14"/>
          <p:cNvCxnSpPr>
            <a:stCxn id="0" idx="1"/>
            <a:endCxn id="0" idx="3"/>
          </p:cNvCxnSpPr>
          <p:nvPr/>
        </p:nvCxnSpPr>
        <p:spPr>
          <a:xfrm rot="10800000">
            <a:off x="2928938" y="2286000"/>
            <a:ext cx="150018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0" idx="1"/>
            <a:endCxn id="0" idx="3"/>
          </p:cNvCxnSpPr>
          <p:nvPr/>
        </p:nvCxnSpPr>
        <p:spPr>
          <a:xfrm rot="10800000">
            <a:off x="2928938" y="3071813"/>
            <a:ext cx="1500187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0" idx="0"/>
            <a:endCxn id="0" idx="2"/>
          </p:cNvCxnSpPr>
          <p:nvPr/>
        </p:nvCxnSpPr>
        <p:spPr>
          <a:xfrm rot="5400000" flipH="1" flipV="1">
            <a:off x="1463675" y="3500438"/>
            <a:ext cx="430213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0" idx="0"/>
            <a:endCxn id="0" idx="2"/>
          </p:cNvCxnSpPr>
          <p:nvPr/>
        </p:nvCxnSpPr>
        <p:spPr>
          <a:xfrm rot="5400000" flipH="1" flipV="1">
            <a:off x="1500188" y="2678113"/>
            <a:ext cx="357187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0" idx="0"/>
            <a:endCxn id="0" idx="2"/>
          </p:cNvCxnSpPr>
          <p:nvPr/>
        </p:nvCxnSpPr>
        <p:spPr>
          <a:xfrm rot="5400000" flipH="1" flipV="1">
            <a:off x="5500688" y="2678113"/>
            <a:ext cx="357187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 flipH="1" flipV="1">
            <a:off x="4143375" y="2928938"/>
            <a:ext cx="428625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V="1">
            <a:off x="7143750" y="2714625"/>
            <a:ext cx="428625" cy="1571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572669" y="4429919"/>
            <a:ext cx="5699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0" idx="1"/>
          </p:cNvCxnSpPr>
          <p:nvPr/>
        </p:nvCxnSpPr>
        <p:spPr>
          <a:xfrm>
            <a:off x="3857625" y="4714875"/>
            <a:ext cx="64293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786063" y="4857750"/>
            <a:ext cx="14287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00438" y="5572125"/>
            <a:ext cx="10001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7287419" y="4428331"/>
            <a:ext cx="5715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7430294" y="4856956"/>
            <a:ext cx="142875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0" idx="3"/>
          </p:cNvCxnSpPr>
          <p:nvPr/>
        </p:nvCxnSpPr>
        <p:spPr>
          <a:xfrm rot="10800000">
            <a:off x="7000875" y="4714875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0" idx="3"/>
          </p:cNvCxnSpPr>
          <p:nvPr/>
        </p:nvCxnSpPr>
        <p:spPr>
          <a:xfrm rot="10800000">
            <a:off x="7000875" y="5572125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0" idx="1"/>
            <a:endCxn id="0" idx="3"/>
          </p:cNvCxnSpPr>
          <p:nvPr/>
        </p:nvCxnSpPr>
        <p:spPr>
          <a:xfrm rot="10800000">
            <a:off x="2928938" y="3929063"/>
            <a:ext cx="357187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Set Basics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0965" name="Content Placeholder 3"/>
          <p:cNvSpPr>
            <a:spLocks noGrp="1"/>
          </p:cNvSpPr>
          <p:nvPr>
            <p:ph sz="quarter" idx="1"/>
          </p:nvPr>
        </p:nvSpPr>
        <p:spPr>
          <a:xfrm>
            <a:off x="357188" y="1071563"/>
            <a:ext cx="8429625" cy="5500687"/>
          </a:xfrm>
        </p:spPr>
        <p:txBody>
          <a:bodyPr/>
          <a:lstStyle/>
          <a:p>
            <a:r>
              <a:rPr lang="en-US" smtClean="0"/>
              <a:t>Set represents collection of unique elements and cannot be modified those elements.</a:t>
            </a:r>
          </a:p>
          <a:p>
            <a:endParaRPr lang="en-IN" smtClean="0"/>
          </a:p>
        </p:txBody>
      </p:sp>
      <p:sp>
        <p:nvSpPr>
          <p:cNvPr id="5" name="Rectangle 4"/>
          <p:cNvSpPr/>
          <p:nvPr/>
        </p:nvSpPr>
        <p:spPr>
          <a:xfrm>
            <a:off x="1428728" y="2500306"/>
            <a:ext cx="1928826" cy="27860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add()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addAll()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clear()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contains()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containsAll()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equals()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hashcode()</a:t>
            </a:r>
          </a:p>
          <a:p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7686" y="2571744"/>
            <a:ext cx="1928826" cy="27860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isEmpty()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iterator()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remove()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removeAll()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retainAll()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size()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toArray()</a:t>
            </a:r>
          </a:p>
          <a:p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err="1" smtClean="0"/>
              <a:t>HashSet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41989" name="Content Placeholder 3"/>
          <p:cNvSpPr>
            <a:spLocks noGrp="1"/>
          </p:cNvSpPr>
          <p:nvPr>
            <p:ph sz="quarter" idx="1"/>
          </p:nvPr>
        </p:nvSpPr>
        <p:spPr>
          <a:xfrm>
            <a:off x="428625" y="1071563"/>
            <a:ext cx="8358188" cy="5357812"/>
          </a:xfrm>
        </p:spPr>
        <p:txBody>
          <a:bodyPr/>
          <a:lstStyle/>
          <a:p>
            <a:r>
              <a:rPr lang="en-IN" smtClean="0"/>
              <a:t>The Collection Framework introduces the HashSet collection.</a:t>
            </a:r>
          </a:p>
          <a:p>
            <a:r>
              <a:rPr lang="en-IN" smtClean="0"/>
              <a:t>This implementation is supported by a hash table for storing unique elements.</a:t>
            </a:r>
          </a:p>
          <a:p>
            <a:r>
              <a:rPr lang="en-IN" smtClean="0"/>
              <a:t>Most of the HashSet functionality is provided through the </a:t>
            </a:r>
            <a:r>
              <a:rPr lang="en-IN" b="1" i="1" smtClean="0"/>
              <a:t>AbstractCollection</a:t>
            </a:r>
            <a:r>
              <a:rPr lang="en-IN" smtClean="0"/>
              <a:t> and </a:t>
            </a:r>
            <a:r>
              <a:rPr lang="en-IN" b="1" i="1" smtClean="0"/>
              <a:t>AbstractSet</a:t>
            </a:r>
            <a:r>
              <a:rPr lang="en-IN" smtClean="0"/>
              <a:t> superclasses.</a:t>
            </a:r>
          </a:p>
          <a:p>
            <a:r>
              <a:rPr lang="en-US" smtClean="0"/>
              <a:t>Hashset provides implementation only below eight methods:</a:t>
            </a:r>
            <a:endParaRPr lang="en-IN" smtClean="0"/>
          </a:p>
        </p:txBody>
      </p:sp>
      <p:sp>
        <p:nvSpPr>
          <p:cNvPr id="5" name="Rectangle 4"/>
          <p:cNvSpPr/>
          <p:nvPr/>
        </p:nvSpPr>
        <p:spPr>
          <a:xfrm>
            <a:off x="1071538" y="3929066"/>
            <a:ext cx="2000264" cy="20002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HashSet()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add()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clear()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clone()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contains()</a:t>
            </a:r>
          </a:p>
          <a:p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3929066"/>
            <a:ext cx="1857388" cy="20002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isEmpty()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iterator()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remove()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size()</a:t>
            </a:r>
          </a:p>
          <a:p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HashSet Methods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3013" name="Content Placeholder 3"/>
          <p:cNvSpPr>
            <a:spLocks noGrp="1"/>
          </p:cNvSpPr>
          <p:nvPr>
            <p:ph sz="quarter" idx="1"/>
          </p:nvPr>
        </p:nvSpPr>
        <p:spPr>
          <a:xfrm>
            <a:off x="357188" y="1357313"/>
            <a:ext cx="8429625" cy="4786312"/>
          </a:xfrm>
        </p:spPr>
        <p:txBody>
          <a:bodyPr/>
          <a:lstStyle/>
          <a:p>
            <a:r>
              <a:rPr lang="en-US" smtClean="0"/>
              <a:t>HashSet constructors: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z="2400" smtClean="0"/>
              <a:t>Adding Elements - we can add either single argument or group of elements.</a:t>
            </a:r>
            <a:endParaRPr lang="en-IN" sz="2400" smtClean="0"/>
          </a:p>
        </p:txBody>
      </p:sp>
      <p:sp>
        <p:nvSpPr>
          <p:cNvPr id="5" name="Rectangle 4"/>
          <p:cNvSpPr/>
          <p:nvPr/>
        </p:nvSpPr>
        <p:spPr>
          <a:xfrm>
            <a:off x="1142976" y="1857364"/>
            <a:ext cx="6072230" cy="15716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HashSet</a:t>
            </a:r>
            <a:r>
              <a:rPr lang="en-IN" sz="2400" dirty="0"/>
              <a:t>()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HashSet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initialCapacity</a:t>
            </a:r>
            <a:r>
              <a:rPr lang="en-IN" sz="2400" dirty="0"/>
              <a:t>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HashSet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initialCapacity</a:t>
            </a:r>
            <a:r>
              <a:rPr lang="en-IN" sz="2400" dirty="0"/>
              <a:t>,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loadFactor</a:t>
            </a:r>
            <a:r>
              <a:rPr lang="en-IN" sz="2400" dirty="0"/>
              <a:t>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HashSet</a:t>
            </a:r>
            <a:r>
              <a:rPr lang="en-IN" sz="2400" dirty="0"/>
              <a:t>(Collection </a:t>
            </a:r>
            <a:r>
              <a:rPr lang="en-IN" sz="2400" dirty="0" err="1"/>
              <a:t>col</a:t>
            </a:r>
            <a:r>
              <a:rPr lang="en-IN" sz="24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4414" y="4643446"/>
            <a:ext cx="4286280" cy="9286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add(Object element) 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addAll</a:t>
            </a:r>
            <a:r>
              <a:rPr lang="en-IN" sz="2400" dirty="0"/>
              <a:t>(Collection c)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/>
              <a:t>Removing Elements</a:t>
            </a:r>
            <a:endParaRPr lang="en-IN" dirty="0"/>
          </a:p>
        </p:txBody>
      </p:sp>
      <p:sp>
        <p:nvSpPr>
          <p:cNvPr id="44037" name="Content Placeholder 3"/>
          <p:cNvSpPr>
            <a:spLocks noGrp="1"/>
          </p:cNvSpPr>
          <p:nvPr>
            <p:ph sz="quarter" idx="1"/>
          </p:nvPr>
        </p:nvSpPr>
        <p:spPr>
          <a:xfrm>
            <a:off x="357188" y="1143000"/>
            <a:ext cx="8329612" cy="4714875"/>
          </a:xfrm>
        </p:spPr>
        <p:txBody>
          <a:bodyPr/>
          <a:lstStyle/>
          <a:p>
            <a:r>
              <a:rPr lang="en-IN" smtClean="0"/>
              <a:t>Removing All Elements :</a:t>
            </a:r>
          </a:p>
          <a:p>
            <a:endParaRPr lang="en-US" smtClean="0"/>
          </a:p>
          <a:p>
            <a:r>
              <a:rPr lang="en-IN" smtClean="0"/>
              <a:t>Removing Single Elements :</a:t>
            </a:r>
          </a:p>
          <a:p>
            <a:endParaRPr lang="en-US" smtClean="0"/>
          </a:p>
          <a:p>
            <a:r>
              <a:rPr lang="en-IN" smtClean="0"/>
              <a:t>Removing Another Collection :</a:t>
            </a:r>
          </a:p>
          <a:p>
            <a:endParaRPr lang="en-US" smtClean="0"/>
          </a:p>
          <a:p>
            <a:r>
              <a:rPr lang="en-IN" smtClean="0"/>
              <a:t>Retaining Another 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728" y="1571612"/>
            <a:ext cx="4071966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   public void clear()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5852" y="2571744"/>
            <a:ext cx="5072098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remove(Object element)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5852" y="3500438"/>
            <a:ext cx="5072098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removeAll</a:t>
            </a:r>
            <a:r>
              <a:rPr lang="en-IN" sz="2400" dirty="0"/>
              <a:t>(Collection c)</a:t>
            </a:r>
          </a:p>
        </p:txBody>
      </p:sp>
      <p:sp>
        <p:nvSpPr>
          <p:cNvPr id="8" name="Rectangle 7"/>
          <p:cNvSpPr/>
          <p:nvPr/>
        </p:nvSpPr>
        <p:spPr>
          <a:xfrm>
            <a:off x="1285852" y="4572008"/>
            <a:ext cx="5072098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removeAll</a:t>
            </a:r>
            <a:r>
              <a:rPr lang="en-IN" sz="2400" dirty="0"/>
              <a:t>(Collection 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Vector Basics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19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is a dynamically grow able array with synchronized access.</a:t>
            </a:r>
          </a:p>
          <a:p>
            <a:pPr eaLnBrk="1" hangingPunct="1"/>
            <a:r>
              <a:rPr lang="en-US" smtClean="0"/>
              <a:t>Any object can be stored within a vector; these items are called elements.</a:t>
            </a:r>
          </a:p>
          <a:p>
            <a:pPr eaLnBrk="1" hangingPunct="1"/>
            <a:r>
              <a:rPr lang="en-US" smtClean="0"/>
              <a:t>Primitive data elements may not be stored in vectors because they are not objects.</a:t>
            </a:r>
          </a:p>
          <a:p>
            <a:pPr eaLnBrk="1" hangingPunct="1"/>
            <a:r>
              <a:rPr lang="en-US" smtClean="0"/>
              <a:t>Vector allows duplicate values.</a:t>
            </a:r>
          </a:p>
          <a:p>
            <a:pPr eaLnBrk="1" hangingPunct="1"/>
            <a:r>
              <a:rPr lang="en-US" smtClean="0"/>
              <a:t>It maintains an order.</a:t>
            </a:r>
          </a:p>
          <a:p>
            <a:pPr eaLnBrk="1" hangingPunct="1"/>
            <a:r>
              <a:rPr lang="en-US" smtClean="0"/>
              <a:t>Vectors allows </a:t>
            </a:r>
            <a:r>
              <a:rPr lang="en-US" b="1" smtClean="0"/>
              <a:t>null </a:t>
            </a:r>
            <a:r>
              <a:rPr lang="en-US" smtClean="0"/>
              <a:t>values.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/>
              <a:t>Set Operations</a:t>
            </a:r>
            <a:endParaRPr lang="en-IN" dirty="0"/>
          </a:p>
        </p:txBody>
      </p:sp>
      <p:sp>
        <p:nvSpPr>
          <p:cNvPr id="45061" name="Content Placeholder 3"/>
          <p:cNvSpPr>
            <a:spLocks noGrp="1"/>
          </p:cNvSpPr>
          <p:nvPr>
            <p:ph sz="quarter" idx="1"/>
          </p:nvPr>
        </p:nvSpPr>
        <p:spPr>
          <a:xfrm>
            <a:off x="428625" y="1071563"/>
            <a:ext cx="8258175" cy="5715000"/>
          </a:xfrm>
        </p:spPr>
        <p:txBody>
          <a:bodyPr/>
          <a:lstStyle/>
          <a:p>
            <a:r>
              <a:rPr lang="en-IN" smtClean="0"/>
              <a:t>Fetching Elements :</a:t>
            </a:r>
          </a:p>
          <a:p>
            <a:endParaRPr lang="en-US" smtClean="0"/>
          </a:p>
          <a:p>
            <a:r>
              <a:rPr lang="en-IN" smtClean="0"/>
              <a:t>Checking for Existence :</a:t>
            </a:r>
          </a:p>
          <a:p>
            <a:endParaRPr lang="en-US" smtClean="0"/>
          </a:p>
          <a:p>
            <a:r>
              <a:rPr lang="en-IN" smtClean="0"/>
              <a:t>Checking for Set Containment :</a:t>
            </a:r>
          </a:p>
          <a:p>
            <a:endParaRPr lang="en-US" smtClean="0"/>
          </a:p>
          <a:p>
            <a:r>
              <a:rPr lang="en-IN" smtClean="0"/>
              <a:t>Checking Size 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Copying and Cloning Sets :</a:t>
            </a:r>
          </a:p>
          <a:p>
            <a:r>
              <a:rPr lang="en-US" i="1" smtClean="0"/>
              <a:t>Can also Serializable the Set</a:t>
            </a:r>
          </a:p>
          <a:p>
            <a:endParaRPr lang="en-IN" smtClean="0"/>
          </a:p>
        </p:txBody>
      </p:sp>
      <p:sp>
        <p:nvSpPr>
          <p:cNvPr id="5" name="Rectangle 4"/>
          <p:cNvSpPr/>
          <p:nvPr/>
        </p:nvSpPr>
        <p:spPr>
          <a:xfrm>
            <a:off x="1214414" y="1571636"/>
            <a:ext cx="3857652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  public </a:t>
            </a:r>
            <a:r>
              <a:rPr lang="en-IN" sz="2400" dirty="0" err="1"/>
              <a:t>Iterator</a:t>
            </a:r>
            <a:r>
              <a:rPr lang="en-IN" sz="2400" dirty="0"/>
              <a:t> </a:t>
            </a:r>
            <a:r>
              <a:rPr lang="en-IN" sz="2400" dirty="0" err="1"/>
              <a:t>iterator</a:t>
            </a:r>
            <a:r>
              <a:rPr lang="en-IN" sz="2400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5852" y="2500330"/>
            <a:ext cx="5143536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contains(Object element)</a:t>
            </a:r>
          </a:p>
        </p:txBody>
      </p:sp>
      <p:sp>
        <p:nvSpPr>
          <p:cNvPr id="8" name="Rectangle 7"/>
          <p:cNvSpPr/>
          <p:nvPr/>
        </p:nvSpPr>
        <p:spPr>
          <a:xfrm>
            <a:off x="1285852" y="3429024"/>
            <a:ext cx="5143536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containsAll</a:t>
            </a:r>
            <a:r>
              <a:rPr lang="en-IN" sz="2400" dirty="0"/>
              <a:t>(Collection c)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52" y="4357718"/>
            <a:ext cx="3500462" cy="857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public int size()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public boolean isEmpty()</a:t>
            </a:r>
          </a:p>
          <a:p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6248" y="5357850"/>
            <a:ext cx="4214842" cy="11430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Object clone()</a:t>
            </a:r>
          </a:p>
          <a:p>
            <a:pPr>
              <a:defRPr/>
            </a:pPr>
            <a:r>
              <a:rPr lang="en-IN" sz="2400" dirty="0"/>
              <a:t>public Object[] </a:t>
            </a:r>
            <a:r>
              <a:rPr lang="en-IN" sz="2400" dirty="0" err="1"/>
              <a:t>toArray</a:t>
            </a:r>
            <a:r>
              <a:rPr lang="en-IN" sz="2400" dirty="0"/>
              <a:t>()</a:t>
            </a:r>
          </a:p>
          <a:p>
            <a:pPr>
              <a:defRPr/>
            </a:pPr>
            <a:r>
              <a:rPr lang="en-IN" sz="2400" dirty="0"/>
              <a:t>public Object[] </a:t>
            </a:r>
            <a:r>
              <a:rPr lang="en-IN" sz="2400" dirty="0" err="1"/>
              <a:t>toArray</a:t>
            </a:r>
            <a:r>
              <a:rPr lang="en-IN" sz="2400" dirty="0"/>
              <a:t>(Object[] a)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err="1" smtClean="0"/>
              <a:t>TreeSet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46085" name="Content Placeholder 3"/>
          <p:cNvSpPr>
            <a:spLocks noGrp="1"/>
          </p:cNvSpPr>
          <p:nvPr>
            <p:ph sz="quarter" idx="1"/>
          </p:nvPr>
        </p:nvSpPr>
        <p:spPr>
          <a:xfrm>
            <a:off x="428625" y="1071563"/>
            <a:ext cx="8258175" cy="5429250"/>
          </a:xfrm>
        </p:spPr>
        <p:txBody>
          <a:bodyPr/>
          <a:lstStyle/>
          <a:p>
            <a:r>
              <a:rPr lang="en-IN" smtClean="0"/>
              <a:t>TreeSet class is the implementation of Set Interface.</a:t>
            </a:r>
          </a:p>
          <a:p>
            <a:r>
              <a:rPr lang="en-US" smtClean="0"/>
              <a:t>TreeSet keeps its elements ordered internally.</a:t>
            </a:r>
          </a:p>
          <a:p>
            <a:pPr>
              <a:buFont typeface="Wingdings 2" pitchFamily="18" charset="2"/>
              <a:buNone/>
            </a:pPr>
            <a:r>
              <a:rPr lang="en-IN" smtClean="0"/>
              <a:t>Creating a TreeSet 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Adding Elements :</a:t>
            </a:r>
          </a:p>
          <a:p>
            <a:endParaRPr lang="en-US" smtClean="0"/>
          </a:p>
          <a:p>
            <a:r>
              <a:rPr lang="en-US" smtClean="0"/>
              <a:t>Comparing :</a:t>
            </a:r>
            <a:endParaRPr lang="en-IN" smtClean="0"/>
          </a:p>
        </p:txBody>
      </p:sp>
      <p:sp>
        <p:nvSpPr>
          <p:cNvPr id="5" name="Rectangle 4"/>
          <p:cNvSpPr/>
          <p:nvPr/>
        </p:nvSpPr>
        <p:spPr>
          <a:xfrm>
            <a:off x="1142976" y="2571744"/>
            <a:ext cx="4714908" cy="16430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TreeSet</a:t>
            </a:r>
            <a:r>
              <a:rPr lang="en-IN" sz="2400" dirty="0"/>
              <a:t>()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TreeSet</a:t>
            </a:r>
            <a:r>
              <a:rPr lang="en-IN" sz="2400" dirty="0"/>
              <a:t>(Comparator comp)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TreeSet</a:t>
            </a:r>
            <a:r>
              <a:rPr lang="en-IN" sz="2400" dirty="0"/>
              <a:t>(Collection </a:t>
            </a:r>
            <a:r>
              <a:rPr lang="en-IN" sz="2400" dirty="0" err="1"/>
              <a:t>col</a:t>
            </a:r>
            <a:r>
              <a:rPr lang="en-IN" sz="2400" dirty="0"/>
              <a:t>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TreeSet</a:t>
            </a:r>
            <a:r>
              <a:rPr lang="en-IN" sz="2400" dirty="0"/>
              <a:t>(</a:t>
            </a:r>
            <a:r>
              <a:rPr lang="en-IN" sz="2400" dirty="0" err="1"/>
              <a:t>SortedSet</a:t>
            </a:r>
            <a:r>
              <a:rPr lang="en-IN" sz="2400" dirty="0"/>
              <a:t> set)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1538" y="4857760"/>
            <a:ext cx="4714908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add(Object element)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0100" y="5857892"/>
            <a:ext cx="4714908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Comparator </a:t>
            </a:r>
            <a:r>
              <a:rPr lang="en-IN" sz="2400" dirty="0" err="1"/>
              <a:t>comparator</a:t>
            </a:r>
            <a:r>
              <a:rPr lang="en-IN" sz="2400" dirty="0"/>
              <a:t>()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TreeSet Methods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109" name="Content Placeholder 3"/>
          <p:cNvSpPr>
            <a:spLocks noGrp="1"/>
          </p:cNvSpPr>
          <p:nvPr>
            <p:ph sz="quarter" idx="1"/>
          </p:nvPr>
        </p:nvSpPr>
        <p:spPr>
          <a:xfrm>
            <a:off x="428625" y="1071563"/>
            <a:ext cx="8258175" cy="5286375"/>
          </a:xfrm>
        </p:spPr>
        <p:txBody>
          <a:bodyPr/>
          <a:lstStyle/>
          <a:p>
            <a:r>
              <a:rPr lang="en-US" smtClean="0"/>
              <a:t>Retrieving the Ends 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Working with Subsets 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Fetching Elements :</a:t>
            </a:r>
          </a:p>
          <a:p>
            <a:endParaRPr lang="en-US" smtClean="0"/>
          </a:p>
          <a:p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1142976" y="1571612"/>
            <a:ext cx="4714908" cy="78581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Object first()</a:t>
            </a:r>
          </a:p>
          <a:p>
            <a:pPr>
              <a:defRPr/>
            </a:pPr>
            <a:r>
              <a:rPr lang="en-IN" sz="2400" dirty="0"/>
              <a:t>public Object last()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2976" y="3143248"/>
            <a:ext cx="7572428" cy="1428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SortedSet</a:t>
            </a:r>
            <a:r>
              <a:rPr lang="en-IN" sz="2400" dirty="0"/>
              <a:t> </a:t>
            </a:r>
            <a:r>
              <a:rPr lang="en-IN" sz="2400" dirty="0" err="1"/>
              <a:t>headSet</a:t>
            </a:r>
            <a:r>
              <a:rPr lang="en-IN" sz="2400" dirty="0"/>
              <a:t>(Object </a:t>
            </a:r>
            <a:r>
              <a:rPr lang="en-IN" sz="2400" dirty="0" err="1"/>
              <a:t>toElement</a:t>
            </a:r>
            <a:r>
              <a:rPr lang="en-IN" sz="2400" dirty="0"/>
              <a:t>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SortedSet</a:t>
            </a:r>
            <a:r>
              <a:rPr lang="en-IN" sz="2400" dirty="0"/>
              <a:t> </a:t>
            </a:r>
            <a:r>
              <a:rPr lang="en-IN" sz="2400" dirty="0" err="1"/>
              <a:t>tailSet</a:t>
            </a:r>
            <a:r>
              <a:rPr lang="en-IN" sz="2400" dirty="0"/>
              <a:t>(Object </a:t>
            </a:r>
            <a:r>
              <a:rPr lang="en-IN" sz="2400" dirty="0" err="1"/>
              <a:t>fromElement</a:t>
            </a:r>
            <a:r>
              <a:rPr lang="en-IN" sz="2400" dirty="0"/>
              <a:t>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SortedSet</a:t>
            </a:r>
            <a:r>
              <a:rPr lang="en-IN" sz="2400" dirty="0"/>
              <a:t> </a:t>
            </a:r>
            <a:r>
              <a:rPr lang="en-IN" sz="2400" dirty="0" err="1"/>
              <a:t>subSet</a:t>
            </a:r>
            <a:r>
              <a:rPr lang="en-IN" sz="2400" dirty="0"/>
              <a:t>(Object </a:t>
            </a:r>
            <a:r>
              <a:rPr lang="en-IN" sz="2400" dirty="0" err="1"/>
              <a:t>fromElement</a:t>
            </a:r>
            <a:r>
              <a:rPr lang="en-IN" sz="2400" dirty="0"/>
              <a:t>, Object </a:t>
            </a:r>
            <a:r>
              <a:rPr lang="en-IN" sz="2400" dirty="0" err="1"/>
              <a:t>toElement</a:t>
            </a:r>
            <a:r>
              <a:rPr lang="en-IN" sz="240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4414" y="5429264"/>
            <a:ext cx="4714908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Iterator</a:t>
            </a:r>
            <a:r>
              <a:rPr lang="en-IN" sz="2400" dirty="0"/>
              <a:t> </a:t>
            </a:r>
            <a:r>
              <a:rPr lang="en-IN" sz="2400" dirty="0" err="1"/>
              <a:t>iterator</a:t>
            </a:r>
            <a:r>
              <a:rPr lang="en-IN" sz="2400" dirty="0"/>
              <a:t>()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/>
              <a:t>Lists</a:t>
            </a:r>
            <a:endParaRPr lang="en-IN" dirty="0"/>
          </a:p>
        </p:txBody>
      </p:sp>
      <p:sp>
        <p:nvSpPr>
          <p:cNvPr id="48133" name="Content Placeholder 3"/>
          <p:cNvSpPr>
            <a:spLocks noGrp="1"/>
          </p:cNvSpPr>
          <p:nvPr>
            <p:ph sz="quarter" idx="1"/>
          </p:nvPr>
        </p:nvSpPr>
        <p:spPr>
          <a:xfrm>
            <a:off x="357188" y="1071563"/>
            <a:ext cx="8786812" cy="5357812"/>
          </a:xfrm>
        </p:spPr>
        <p:txBody>
          <a:bodyPr/>
          <a:lstStyle/>
          <a:p>
            <a:r>
              <a:rPr lang="en-US" smtClean="0"/>
              <a:t>It represents a sequential order of collections with duplicate values.</a:t>
            </a:r>
            <a:endParaRPr lang="en-IN" smtClean="0"/>
          </a:p>
        </p:txBody>
      </p:sp>
      <p:sp>
        <p:nvSpPr>
          <p:cNvPr id="5" name="Rectangle 4"/>
          <p:cNvSpPr/>
          <p:nvPr/>
        </p:nvSpPr>
        <p:spPr>
          <a:xfrm>
            <a:off x="2857488" y="2285992"/>
            <a:ext cx="2500330" cy="4286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AbstractCollection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488" y="3071810"/>
            <a:ext cx="2500330" cy="4286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AbstractList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2976" y="3929066"/>
            <a:ext cx="2500330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ArrayList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844" y="3071810"/>
            <a:ext cx="207170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List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2844" y="2285992"/>
            <a:ext cx="207170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Collection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7620" y="3929066"/>
            <a:ext cx="2000264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Vector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7422" y="4857760"/>
            <a:ext cx="2500330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Serializable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57422" y="5715016"/>
            <a:ext cx="2500330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Cloneable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0" idx="1"/>
            <a:endCxn id="0" idx="3"/>
          </p:cNvCxnSpPr>
          <p:nvPr/>
        </p:nvCxnSpPr>
        <p:spPr>
          <a:xfrm rot="10800000">
            <a:off x="2214563" y="2500313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0" idx="1"/>
            <a:endCxn id="0" idx="3"/>
          </p:cNvCxnSpPr>
          <p:nvPr/>
        </p:nvCxnSpPr>
        <p:spPr>
          <a:xfrm rot="10800000">
            <a:off x="2214563" y="3286125"/>
            <a:ext cx="64293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0" idx="0"/>
            <a:endCxn id="0" idx="2"/>
          </p:cNvCxnSpPr>
          <p:nvPr/>
        </p:nvCxnSpPr>
        <p:spPr>
          <a:xfrm rot="5400000" flipH="1" flipV="1">
            <a:off x="1000125" y="2892425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0" idx="0"/>
            <a:endCxn id="0" idx="2"/>
          </p:cNvCxnSpPr>
          <p:nvPr/>
        </p:nvCxnSpPr>
        <p:spPr>
          <a:xfrm rot="5400000" flipH="1" flipV="1">
            <a:off x="3929063" y="2892425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 flipH="1" flipV="1">
            <a:off x="2428875" y="3143251"/>
            <a:ext cx="428625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4429125" y="2928938"/>
            <a:ext cx="428625" cy="1571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357312" y="4714876"/>
            <a:ext cx="714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14500" y="5072063"/>
            <a:ext cx="642938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70706" y="5144294"/>
            <a:ext cx="1571625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357313" y="5929313"/>
            <a:ext cx="1000125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894263" y="4678363"/>
            <a:ext cx="642937" cy="15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894263" y="5106988"/>
            <a:ext cx="1500187" cy="15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4857750" y="5000625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4857750" y="5856288"/>
            <a:ext cx="785813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00760" y="3071810"/>
            <a:ext cx="2928958" cy="4286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AbstractSequentialList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5357813" y="3286125"/>
            <a:ext cx="64293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6430169" y="5214144"/>
            <a:ext cx="17145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286512" y="3929066"/>
            <a:ext cx="2000264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i="1">
                <a:solidFill>
                  <a:srgbClr val="FFFFFF"/>
                </a:solidFill>
                <a:cs typeface="Arial" charset="0"/>
              </a:rPr>
              <a:t>LinkedList</a:t>
            </a:r>
            <a:endParaRPr lang="en-IN" sz="2400" b="1" i="1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60" name="Straight Arrow Connector 59"/>
          <p:cNvCxnSpPr>
            <a:stCxn id="0" idx="0"/>
          </p:cNvCxnSpPr>
          <p:nvPr/>
        </p:nvCxnSpPr>
        <p:spPr>
          <a:xfrm rot="5400000" flipH="1" flipV="1">
            <a:off x="7073106" y="3713957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4857750" y="6070600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6358732" y="4785519"/>
            <a:ext cx="857250" cy="15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4786313" y="5214938"/>
            <a:ext cx="200025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List Interface Methods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9157" name="Content Placeholder 3"/>
          <p:cNvSpPr>
            <a:spLocks noGrp="1"/>
          </p:cNvSpPr>
          <p:nvPr>
            <p:ph sz="quarter" idx="1"/>
          </p:nvPr>
        </p:nvSpPr>
        <p:spPr>
          <a:xfrm>
            <a:off x="428625" y="1071563"/>
            <a:ext cx="8258175" cy="4948237"/>
          </a:xfrm>
        </p:spPr>
        <p:txBody>
          <a:bodyPr/>
          <a:lstStyle/>
          <a:p>
            <a:r>
              <a:rPr lang="en-US" smtClean="0"/>
              <a:t>List interface contains the following methods :</a:t>
            </a:r>
          </a:p>
          <a:p>
            <a:endParaRPr lang="en-IN" smtClean="0"/>
          </a:p>
        </p:txBody>
      </p:sp>
      <p:sp>
        <p:nvSpPr>
          <p:cNvPr id="6" name="Rectangle 5"/>
          <p:cNvSpPr/>
          <p:nvPr/>
        </p:nvSpPr>
        <p:spPr>
          <a:xfrm>
            <a:off x="1000100" y="1643050"/>
            <a:ext cx="1928826" cy="30003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add()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addAll()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clear()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contains()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containsAll()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equals()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get()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hashcode()</a:t>
            </a:r>
          </a:p>
          <a:p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86116" y="1643050"/>
            <a:ext cx="1928826" cy="30003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indexOf()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isEmpty()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iterator()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lastIndexOf()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listIterator()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remove()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removeAll()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retainAll()</a:t>
            </a:r>
          </a:p>
          <a:p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72132" y="1643050"/>
            <a:ext cx="1928826" cy="30003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set 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size 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subList 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toArray ()</a:t>
            </a:r>
          </a:p>
          <a:p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err="1" smtClean="0"/>
              <a:t>ArrayList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50181" name="Content Placeholder 23"/>
          <p:cNvSpPr>
            <a:spLocks noGrp="1"/>
          </p:cNvSpPr>
          <p:nvPr>
            <p:ph sz="quarter" idx="1"/>
          </p:nvPr>
        </p:nvSpPr>
        <p:spPr>
          <a:xfrm>
            <a:off x="357188" y="1143000"/>
            <a:ext cx="8329612" cy="5357813"/>
          </a:xfrm>
        </p:spPr>
        <p:txBody>
          <a:bodyPr/>
          <a:lstStyle/>
          <a:p>
            <a:pPr eaLnBrk="1" hangingPunct="1"/>
            <a:r>
              <a:rPr lang="en-IN" smtClean="0"/>
              <a:t>The ArrayList class is the Collection Framework's replacement for the Vector class.</a:t>
            </a:r>
          </a:p>
          <a:p>
            <a:pPr eaLnBrk="1" hangingPunct="1"/>
            <a:r>
              <a:rPr lang="en-IN" smtClean="0"/>
              <a:t>ArrayList usage is not synchronized by default, whereas Vector is synchronized.</a:t>
            </a:r>
          </a:p>
          <a:p>
            <a:pPr eaLnBrk="1" hangingPunct="1"/>
            <a:r>
              <a:rPr lang="en-IN" smtClean="0"/>
              <a:t>Both maintain their collection of data in an ordered fashion within an array.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IN" smtClean="0"/>
              <a:t>Creating an ArrayList 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IN" smtClean="0"/>
              <a:t> </a:t>
            </a:r>
            <a:endParaRPr lang="en-US" smtClean="0"/>
          </a:p>
          <a:p>
            <a:pPr eaLnBrk="1" hangingPunct="1"/>
            <a:endParaRPr lang="en-IN" smtClean="0"/>
          </a:p>
        </p:txBody>
      </p:sp>
      <p:sp>
        <p:nvSpPr>
          <p:cNvPr id="4" name="Rectangle 3"/>
          <p:cNvSpPr/>
          <p:nvPr/>
        </p:nvSpPr>
        <p:spPr>
          <a:xfrm>
            <a:off x="1142976" y="4357694"/>
            <a:ext cx="4572032" cy="12144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ArrayList</a:t>
            </a:r>
            <a:r>
              <a:rPr lang="en-IN" sz="2400" dirty="0"/>
              <a:t>()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ArrayList</a:t>
            </a:r>
            <a:r>
              <a:rPr lang="en-IN" sz="2400" dirty="0"/>
              <a:t> 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initialCapacity</a:t>
            </a:r>
            <a:r>
              <a:rPr lang="en-IN" sz="2400" dirty="0"/>
              <a:t>) public </a:t>
            </a:r>
            <a:r>
              <a:rPr lang="en-IN" sz="2400" dirty="0" err="1"/>
              <a:t>ArrayList</a:t>
            </a:r>
            <a:r>
              <a:rPr lang="en-IN" sz="2400" dirty="0"/>
              <a:t>(Collection </a:t>
            </a:r>
            <a:r>
              <a:rPr lang="en-IN" sz="2400" dirty="0" err="1"/>
              <a:t>col</a:t>
            </a:r>
            <a:r>
              <a:rPr lang="en-IN" sz="2400" dirty="0"/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ArrayList Methods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1205" name="Content Placeholder 3"/>
          <p:cNvSpPr>
            <a:spLocks noGrp="1"/>
          </p:cNvSpPr>
          <p:nvPr>
            <p:ph sz="quarter" idx="1"/>
          </p:nvPr>
        </p:nvSpPr>
        <p:spPr>
          <a:xfrm>
            <a:off x="428625" y="1071563"/>
            <a:ext cx="8258175" cy="494823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IN" smtClean="0"/>
              <a:t>Adding Elements :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IN" smtClean="0"/>
              <a:t>Getting an Element :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IN" smtClean="0"/>
          </a:p>
          <a:p>
            <a:pPr>
              <a:buFont typeface="Wingdings 2" pitchFamily="18" charset="2"/>
              <a:buNone/>
            </a:pPr>
            <a:r>
              <a:rPr lang="en-IN" smtClean="0"/>
              <a:t>Removing All Elements:</a:t>
            </a:r>
          </a:p>
          <a:p>
            <a:pPr>
              <a:buFont typeface="Wingdings 2" pitchFamily="18" charset="2"/>
              <a:buNone/>
            </a:pPr>
            <a:endParaRPr lang="en-IN" smtClean="0"/>
          </a:p>
          <a:p>
            <a:pPr>
              <a:buFont typeface="Wingdings 2" pitchFamily="18" charset="2"/>
              <a:buNone/>
            </a:pPr>
            <a:endParaRPr lang="en-IN" smtClean="0"/>
          </a:p>
        </p:txBody>
      </p:sp>
      <p:sp>
        <p:nvSpPr>
          <p:cNvPr id="5" name="Rectangle 4"/>
          <p:cNvSpPr/>
          <p:nvPr/>
        </p:nvSpPr>
        <p:spPr>
          <a:xfrm>
            <a:off x="1142976" y="1643050"/>
            <a:ext cx="5715040" cy="16430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add(Object element)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add(</a:t>
            </a:r>
            <a:r>
              <a:rPr lang="en-IN" sz="2400" dirty="0" err="1"/>
              <a:t>int</a:t>
            </a:r>
            <a:r>
              <a:rPr lang="en-IN" sz="2400" dirty="0"/>
              <a:t> index, Object element)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addAll</a:t>
            </a:r>
            <a:r>
              <a:rPr lang="en-IN" sz="2400" dirty="0"/>
              <a:t>(Collection c)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addAll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 index, Collection c)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2976" y="3929066"/>
            <a:ext cx="5715040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Object get(</a:t>
            </a:r>
            <a:r>
              <a:rPr lang="en-IN" sz="2400" dirty="0" err="1"/>
              <a:t>int</a:t>
            </a:r>
            <a:r>
              <a:rPr lang="en-IN" sz="2400" dirty="0"/>
              <a:t> index)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2976" y="5429264"/>
            <a:ext cx="5715040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void clear()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ArrayList Methods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2229" name="Content Placeholder 3"/>
          <p:cNvSpPr>
            <a:spLocks noGrp="1"/>
          </p:cNvSpPr>
          <p:nvPr>
            <p:ph sz="quarter" idx="1"/>
          </p:nvPr>
        </p:nvSpPr>
        <p:spPr>
          <a:xfrm>
            <a:off x="428625" y="1071563"/>
            <a:ext cx="8258175" cy="550068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IN" smtClean="0"/>
              <a:t>Removing Single Elements :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IN" smtClean="0"/>
              <a:t>Removing Another Collection :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IN" smtClean="0"/>
              <a:t>Retaining Another Collection :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IN" smtClean="0"/>
              <a:t>Fetching Elements :</a:t>
            </a:r>
          </a:p>
          <a:p>
            <a:pPr>
              <a:buFont typeface="Wingdings 2" pitchFamily="18" charset="2"/>
              <a:buNone/>
            </a:pPr>
            <a:endParaRPr lang="en-IN" smtClean="0"/>
          </a:p>
        </p:txBody>
      </p:sp>
      <p:sp>
        <p:nvSpPr>
          <p:cNvPr id="5" name="Rectangle 4"/>
          <p:cNvSpPr/>
          <p:nvPr/>
        </p:nvSpPr>
        <p:spPr>
          <a:xfrm>
            <a:off x="1142976" y="1571612"/>
            <a:ext cx="5715040" cy="857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remove(Object element)</a:t>
            </a:r>
          </a:p>
          <a:p>
            <a:pPr>
              <a:defRPr/>
            </a:pPr>
            <a:r>
              <a:rPr lang="en-IN" sz="2400" dirty="0"/>
              <a:t>public Object remove(</a:t>
            </a:r>
            <a:r>
              <a:rPr lang="en-IN" sz="2400" dirty="0" err="1"/>
              <a:t>int</a:t>
            </a:r>
            <a:r>
              <a:rPr lang="en-IN" sz="2400" dirty="0"/>
              <a:t> index)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2976" y="2928934"/>
            <a:ext cx="5715040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removeAll</a:t>
            </a:r>
            <a:r>
              <a:rPr lang="en-IN" sz="2400" dirty="0"/>
              <a:t>(Collection c)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2976" y="3929066"/>
            <a:ext cx="5715040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retainAll</a:t>
            </a:r>
            <a:r>
              <a:rPr lang="en-IN" sz="2400" dirty="0"/>
              <a:t>(Collection c)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4414" y="4857760"/>
            <a:ext cx="5715040" cy="135732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Iterator</a:t>
            </a:r>
            <a:r>
              <a:rPr lang="en-IN" sz="2400" dirty="0"/>
              <a:t> </a:t>
            </a:r>
            <a:r>
              <a:rPr lang="en-IN" sz="2400" dirty="0" err="1"/>
              <a:t>iterator</a:t>
            </a:r>
            <a:r>
              <a:rPr lang="en-IN" sz="2400" dirty="0"/>
              <a:t>()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ListIterator</a:t>
            </a:r>
            <a:r>
              <a:rPr lang="en-IN" sz="2400" dirty="0"/>
              <a:t> </a:t>
            </a:r>
            <a:r>
              <a:rPr lang="en-IN" sz="2400" dirty="0" err="1"/>
              <a:t>listIterator</a:t>
            </a:r>
            <a:r>
              <a:rPr lang="en-IN" sz="2400" dirty="0"/>
              <a:t>()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ListIterator</a:t>
            </a:r>
            <a:r>
              <a:rPr lang="en-IN" sz="2400" dirty="0"/>
              <a:t> </a:t>
            </a:r>
            <a:r>
              <a:rPr lang="en-IN" sz="2400" dirty="0" err="1"/>
              <a:t>listIterator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 index)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ArrayList Methods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3253" name="Content Placeholder 3"/>
          <p:cNvSpPr>
            <a:spLocks noGrp="1"/>
          </p:cNvSpPr>
          <p:nvPr>
            <p:ph sz="quarter" idx="1"/>
          </p:nvPr>
        </p:nvSpPr>
        <p:spPr>
          <a:xfrm>
            <a:off x="428625" y="1071563"/>
            <a:ext cx="8258175" cy="550068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IN" smtClean="0"/>
              <a:t>Checking for Existence :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Checking for Position :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Checking for List Containment :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IN" smtClean="0"/>
              <a:t>Replacing Elements :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Checking Size : </a:t>
            </a:r>
          </a:p>
          <a:p>
            <a:pPr>
              <a:buFont typeface="Wingdings 2" pitchFamily="18" charset="2"/>
              <a:buNone/>
            </a:pPr>
            <a:endParaRPr lang="en-IN" smtClean="0"/>
          </a:p>
        </p:txBody>
      </p:sp>
      <p:sp>
        <p:nvSpPr>
          <p:cNvPr id="5" name="Rectangle 4"/>
          <p:cNvSpPr/>
          <p:nvPr/>
        </p:nvSpPr>
        <p:spPr>
          <a:xfrm>
            <a:off x="1071538" y="1500174"/>
            <a:ext cx="5715040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contains(Object element)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1538" y="2500306"/>
            <a:ext cx="5715040" cy="857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indexOf</a:t>
            </a:r>
            <a:r>
              <a:rPr lang="en-IN" sz="2400" dirty="0"/>
              <a:t>(Object element)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lastIndexOf</a:t>
            </a:r>
            <a:r>
              <a:rPr lang="en-IN" sz="2400" dirty="0"/>
              <a:t>(Object element)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2976" y="3929066"/>
            <a:ext cx="5715040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containsAll</a:t>
            </a:r>
            <a:r>
              <a:rPr lang="en-IN" sz="2400" dirty="0"/>
              <a:t>(Collection c)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4414" y="4857760"/>
            <a:ext cx="5715040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Object set(</a:t>
            </a:r>
            <a:r>
              <a:rPr lang="en-IN" sz="2400" dirty="0" err="1"/>
              <a:t>int</a:t>
            </a:r>
            <a:r>
              <a:rPr lang="en-IN" sz="2400" dirty="0"/>
              <a:t> index, Object element)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4414" y="5786454"/>
            <a:ext cx="5715040" cy="78581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int</a:t>
            </a:r>
            <a:r>
              <a:rPr lang="en-IN" sz="2400" dirty="0"/>
              <a:t> size()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isEmpty</a:t>
            </a:r>
            <a:r>
              <a:rPr lang="en-IN" sz="2400" dirty="0"/>
              <a:t>()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err="1" smtClean="0"/>
              <a:t>LinkedList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54277" name="Content Placeholder 3"/>
          <p:cNvSpPr>
            <a:spLocks noGrp="1"/>
          </p:cNvSpPr>
          <p:nvPr>
            <p:ph sz="quarter" idx="1"/>
          </p:nvPr>
        </p:nvSpPr>
        <p:spPr>
          <a:xfrm>
            <a:off x="428625" y="1071563"/>
            <a:ext cx="8258175" cy="4948237"/>
          </a:xfrm>
        </p:spPr>
        <p:txBody>
          <a:bodyPr/>
          <a:lstStyle/>
          <a:p>
            <a:r>
              <a:rPr lang="en-IN" smtClean="0"/>
              <a:t>LinkedList class is a doubly linked list, which internally maintains references to the previous and next element at each node in the list.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414" y="2571744"/>
            <a:ext cx="1928826" cy="30003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LinkedList()    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add()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addAll()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addFirst()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addLast()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clear()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clone()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contains()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0430" y="2571744"/>
            <a:ext cx="1928826" cy="30003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get()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getFirst()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getLast()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indexOf()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lastIndexOf()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listIterator()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 remove() 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removeFirst()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6446" y="2571744"/>
            <a:ext cx="1928826" cy="30003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removeLast()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set 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size ()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toArray ()</a:t>
            </a:r>
          </a:p>
          <a:p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Create Vectors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22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can create Vector using one of the four constructors: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IN" smtClean="0"/>
              <a:t>An empty vector is created with an initial capacity of 10 until explicitly specified.</a:t>
            </a:r>
          </a:p>
          <a:p>
            <a:pPr eaLnBrk="1" hangingPunct="1"/>
            <a:r>
              <a:rPr lang="en-IN" smtClean="0"/>
              <a:t>An </a:t>
            </a:r>
            <a:r>
              <a:rPr lang="en-IN" i="1" smtClean="0"/>
              <a:t>IllegalArgumentException</a:t>
            </a:r>
            <a:r>
              <a:rPr lang="en-IN" smtClean="0"/>
              <a:t> will be thrown if the initial capacity sent to the constructor is </a:t>
            </a:r>
            <a:r>
              <a:rPr lang="en-IN" b="1" smtClean="0"/>
              <a:t>negative</a:t>
            </a:r>
            <a:r>
              <a:rPr lang="en-IN" smtClean="0"/>
              <a:t>.</a:t>
            </a:r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214414" y="2000240"/>
            <a:ext cx="7072362" cy="17145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public  Vector();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public Vector(int initialCapacity);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public Vector(int initialCapacity,  int capacityIncrement);</a:t>
            </a:r>
          </a:p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   public Vector(Collection c);</a:t>
            </a:r>
          </a:p>
          <a:p>
            <a:endParaRPr lang="en-US" sz="2400">
              <a:solidFill>
                <a:srgbClr val="FFFFFF"/>
              </a:solidFill>
              <a:cs typeface="Arial" charset="0"/>
            </a:endParaRPr>
          </a:p>
          <a:p>
            <a:pPr algn="ctr"/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Linked List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5301" name="Content Placeholder 3"/>
          <p:cNvSpPr>
            <a:spLocks noGrp="1"/>
          </p:cNvSpPr>
          <p:nvPr>
            <p:ph sz="quarter" idx="1"/>
          </p:nvPr>
        </p:nvSpPr>
        <p:spPr>
          <a:xfrm>
            <a:off x="357188" y="1143000"/>
            <a:ext cx="8329612" cy="4876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IN" smtClean="0"/>
              <a:t>Creating a LinkedList :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IN" smtClean="0"/>
              <a:t>Adding Elements :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IN" smtClean="0"/>
              <a:t>Retrieving the Ends :</a:t>
            </a:r>
          </a:p>
          <a:p>
            <a:pPr>
              <a:buFont typeface="Wingdings 2" pitchFamily="18" charset="2"/>
              <a:buNone/>
            </a:pPr>
            <a:endParaRPr lang="en-IN" smtClean="0"/>
          </a:p>
        </p:txBody>
      </p:sp>
      <p:sp>
        <p:nvSpPr>
          <p:cNvPr id="5" name="Rectangle 4"/>
          <p:cNvSpPr/>
          <p:nvPr/>
        </p:nvSpPr>
        <p:spPr>
          <a:xfrm>
            <a:off x="1000100" y="1643050"/>
            <a:ext cx="5715040" cy="857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LinkedList</a:t>
            </a:r>
            <a:r>
              <a:rPr lang="en-IN" sz="2400" dirty="0"/>
              <a:t>()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LinkedList</a:t>
            </a:r>
            <a:r>
              <a:rPr lang="en-IN" sz="2400" dirty="0"/>
              <a:t>(Collection </a:t>
            </a:r>
            <a:r>
              <a:rPr lang="en-IN" sz="2400" dirty="0" err="1"/>
              <a:t>col</a:t>
            </a:r>
            <a:r>
              <a:rPr lang="en-IN" sz="24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100" y="3071810"/>
            <a:ext cx="5715040" cy="16430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add(Object element)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add(</a:t>
            </a:r>
            <a:r>
              <a:rPr lang="en-IN" sz="2400" dirty="0" err="1"/>
              <a:t>int</a:t>
            </a:r>
            <a:r>
              <a:rPr lang="en-IN" sz="2400" dirty="0"/>
              <a:t> index, Object element)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addFirst</a:t>
            </a:r>
            <a:r>
              <a:rPr lang="en-IN" sz="2400" dirty="0"/>
              <a:t>(Object element)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addLast</a:t>
            </a:r>
            <a:r>
              <a:rPr lang="en-IN" sz="2400" dirty="0"/>
              <a:t>(Object element)</a:t>
            </a:r>
          </a:p>
        </p:txBody>
      </p:sp>
      <p:sp>
        <p:nvSpPr>
          <p:cNvPr id="7" name="Rectangle 6"/>
          <p:cNvSpPr/>
          <p:nvPr/>
        </p:nvSpPr>
        <p:spPr>
          <a:xfrm>
            <a:off x="928662" y="5500702"/>
            <a:ext cx="5715040" cy="9286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Object </a:t>
            </a:r>
            <a:r>
              <a:rPr lang="en-IN" sz="2400" dirty="0" err="1"/>
              <a:t>getFirst</a:t>
            </a:r>
            <a:r>
              <a:rPr lang="en-IN" sz="2400" dirty="0"/>
              <a:t>()</a:t>
            </a:r>
          </a:p>
          <a:p>
            <a:pPr>
              <a:defRPr/>
            </a:pPr>
            <a:r>
              <a:rPr lang="en-IN" sz="2400" dirty="0"/>
              <a:t>public Object </a:t>
            </a:r>
            <a:r>
              <a:rPr lang="en-IN" sz="2400" dirty="0" err="1"/>
              <a:t>getLast</a:t>
            </a:r>
            <a:r>
              <a:rPr lang="en-IN" sz="2400" dirty="0"/>
              <a:t>()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Linked List Operations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6325" name="Content Placeholder 3"/>
          <p:cNvSpPr>
            <a:spLocks noGrp="1"/>
          </p:cNvSpPr>
          <p:nvPr>
            <p:ph sz="quarter" idx="1"/>
          </p:nvPr>
        </p:nvSpPr>
        <p:spPr>
          <a:xfrm>
            <a:off x="357188" y="1143000"/>
            <a:ext cx="8329612" cy="54292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IN" smtClean="0"/>
              <a:t>Removing Elements :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IN" smtClean="0"/>
              <a:t>ListIterator:</a:t>
            </a:r>
          </a:p>
          <a:p>
            <a:r>
              <a:rPr lang="en-IN" sz="2400" smtClean="0"/>
              <a:t>The ListIterator is an extension to the Iterator.</a:t>
            </a:r>
          </a:p>
          <a:p>
            <a:r>
              <a:rPr lang="en-IN" sz="2400" smtClean="0"/>
              <a:t>Because lists are ordered and support positional access, you can use a ListIterator for bidirectional access through the elements of a list.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IN" smtClean="0"/>
          </a:p>
        </p:txBody>
      </p:sp>
      <p:sp>
        <p:nvSpPr>
          <p:cNvPr id="5" name="Rectangle 4"/>
          <p:cNvSpPr/>
          <p:nvPr/>
        </p:nvSpPr>
        <p:spPr>
          <a:xfrm>
            <a:off x="1000100" y="1643050"/>
            <a:ext cx="5715040" cy="857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Object </a:t>
            </a:r>
            <a:r>
              <a:rPr lang="en-IN" sz="2400" dirty="0" err="1"/>
              <a:t>removeFirst</a:t>
            </a:r>
            <a:r>
              <a:rPr lang="en-IN" sz="2400" dirty="0"/>
              <a:t>()</a:t>
            </a:r>
          </a:p>
          <a:p>
            <a:pPr>
              <a:defRPr/>
            </a:pPr>
            <a:r>
              <a:rPr lang="en-IN" sz="2400" dirty="0"/>
              <a:t>public Object </a:t>
            </a:r>
            <a:r>
              <a:rPr lang="en-IN" sz="2400" dirty="0" err="1"/>
              <a:t>removeLast</a:t>
            </a:r>
            <a:r>
              <a:rPr lang="en-IN" sz="24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928662" y="4357694"/>
            <a:ext cx="5715040" cy="22860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public Object next()</a:t>
            </a:r>
          </a:p>
          <a:p>
            <a:pPr>
              <a:defRPr/>
            </a:pPr>
            <a:r>
              <a:rPr lang="en-IN" sz="2400" dirty="0"/>
              <a:t>public Object previous()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nextIndex</a:t>
            </a:r>
            <a:r>
              <a:rPr lang="en-IN" sz="2400" dirty="0"/>
              <a:t>()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previousIndex</a:t>
            </a:r>
            <a:r>
              <a:rPr lang="en-IN" sz="2400" dirty="0"/>
              <a:t>()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hasNext</a:t>
            </a:r>
            <a:r>
              <a:rPr lang="en-IN" sz="2400" dirty="0"/>
              <a:t>()</a:t>
            </a:r>
          </a:p>
          <a:p>
            <a:pPr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hasPrevious</a:t>
            </a:r>
            <a:r>
              <a:rPr lang="en-IN" sz="2400" dirty="0"/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Adding Elements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4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071563"/>
            <a:ext cx="8643938" cy="5500687"/>
          </a:xfrm>
        </p:spPr>
        <p:txBody>
          <a:bodyPr/>
          <a:lstStyle/>
          <a:p>
            <a:pPr eaLnBrk="1" hangingPunct="1"/>
            <a:r>
              <a:rPr lang="en-US" smtClean="0"/>
              <a:t>Adding at the </a:t>
            </a:r>
            <a:r>
              <a:rPr lang="en-US" b="1" smtClean="0"/>
              <a:t>End 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Adding in the </a:t>
            </a:r>
            <a:r>
              <a:rPr lang="en-US" b="1" smtClean="0"/>
              <a:t>Middle :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smtClean="0"/>
              <a:t>Adding Another </a:t>
            </a:r>
            <a:r>
              <a:rPr lang="en-US" b="1" smtClean="0"/>
              <a:t>Collection :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smtClean="0"/>
              <a:t>Printing vectors 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IN" smtClean="0"/>
          </a:p>
        </p:txBody>
      </p:sp>
      <p:sp>
        <p:nvSpPr>
          <p:cNvPr id="4" name="Rectangle 3"/>
          <p:cNvSpPr/>
          <p:nvPr/>
        </p:nvSpPr>
        <p:spPr>
          <a:xfrm>
            <a:off x="357158" y="1571612"/>
            <a:ext cx="4929222" cy="857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public boolean add(Object element)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public void addElement(Object element)</a:t>
            </a:r>
          </a:p>
          <a:p>
            <a:endParaRPr lang="en-US" sz="2400">
              <a:solidFill>
                <a:srgbClr val="FFFFFF"/>
              </a:solidFill>
              <a:cs typeface="Arial" charset="0"/>
            </a:endParaRPr>
          </a:p>
          <a:p>
            <a:pPr algn="ctr"/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57884" y="1428736"/>
            <a:ext cx="3000396" cy="9286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>
                <a:solidFill>
                  <a:srgbClr val="FFFFFF"/>
                </a:solidFill>
                <a:cs typeface="Arial" charset="0"/>
              </a:rPr>
              <a:t>Both add the element to the end of the vector.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8" name="Straight Arrow Connector 7"/>
          <p:cNvCxnSpPr>
            <a:endCxn id="0" idx="1"/>
          </p:cNvCxnSpPr>
          <p:nvPr/>
        </p:nvCxnSpPr>
        <p:spPr>
          <a:xfrm>
            <a:off x="4500563" y="1857375"/>
            <a:ext cx="1357312" cy="34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9188" y="2000250"/>
            <a:ext cx="928687" cy="2143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1472" y="2928934"/>
            <a:ext cx="6715172" cy="857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public void add(int index, Object element)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public void insertElementAt(Object element, int index)</a:t>
            </a:r>
            <a:endParaRPr lang="en-US" sz="2400">
              <a:solidFill>
                <a:srgbClr val="FFFFFF"/>
              </a:solidFill>
              <a:cs typeface="Arial" charset="0"/>
            </a:endParaRPr>
          </a:p>
          <a:p>
            <a:pPr algn="ctr"/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472" y="4357694"/>
            <a:ext cx="6715172" cy="857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addAll</a:t>
            </a:r>
            <a:r>
              <a:rPr lang="en-IN" sz="2400" dirty="0"/>
              <a:t>(Collection c)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addAll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 index, Collection c)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1472" y="5715016"/>
            <a:ext cx="6715172" cy="857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String </a:t>
            </a:r>
            <a:r>
              <a:rPr lang="en-IN" sz="2400" dirty="0" err="1"/>
              <a:t>toString</a:t>
            </a:r>
            <a:r>
              <a:rPr lang="en-IN" sz="2400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v.toString</a:t>
            </a:r>
            <a:r>
              <a:rPr lang="en-IN" sz="2400" dirty="0"/>
              <a:t>()) or </a:t>
            </a:r>
            <a:r>
              <a:rPr lang="en-IN" sz="2400" dirty="0" err="1"/>
              <a:t>System.out.println</a:t>
            </a:r>
            <a:r>
              <a:rPr lang="en-IN" sz="2400" dirty="0"/>
              <a:t>(v)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Removing Elements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269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071563"/>
            <a:ext cx="8643938" cy="5500687"/>
          </a:xfrm>
        </p:spPr>
        <p:txBody>
          <a:bodyPr/>
          <a:lstStyle/>
          <a:p>
            <a:pPr eaLnBrk="1" hangingPunct="1"/>
            <a:r>
              <a:rPr lang="en-US" smtClean="0"/>
              <a:t>Removing All Elements 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Removing Single Elements :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smtClean="0"/>
              <a:t>Removing Another Collection :</a:t>
            </a:r>
          </a:p>
          <a:p>
            <a:pPr eaLnBrk="1" hangingPunct="1"/>
            <a:endParaRPr lang="en-IN" smtClean="0"/>
          </a:p>
        </p:txBody>
      </p:sp>
      <p:sp>
        <p:nvSpPr>
          <p:cNvPr id="4" name="Rectangle 3"/>
          <p:cNvSpPr/>
          <p:nvPr/>
        </p:nvSpPr>
        <p:spPr>
          <a:xfrm>
            <a:off x="1071538" y="1571612"/>
            <a:ext cx="4929222" cy="857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public void clear()</a:t>
            </a:r>
          </a:p>
          <a:p>
            <a:r>
              <a:rPr lang="en-IN" sz="2400">
                <a:solidFill>
                  <a:srgbClr val="FFFFFF"/>
                </a:solidFill>
                <a:cs typeface="Arial" charset="0"/>
              </a:rPr>
              <a:t>public void removeAllElements()</a:t>
            </a:r>
            <a:endParaRPr lang="en-US" sz="2400">
              <a:solidFill>
                <a:srgbClr val="FFFFFF"/>
              </a:solidFill>
              <a:cs typeface="Arial" charset="0"/>
            </a:endParaRPr>
          </a:p>
          <a:p>
            <a:pPr algn="ctr"/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282" y="3000372"/>
            <a:ext cx="5643602" cy="16430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Object remove(</a:t>
            </a:r>
            <a:r>
              <a:rPr lang="en-IN" sz="2400" dirty="0" err="1"/>
              <a:t>int</a:t>
            </a:r>
            <a:r>
              <a:rPr lang="en-IN" sz="2400" dirty="0"/>
              <a:t> index)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void </a:t>
            </a:r>
            <a:r>
              <a:rPr lang="en-IN" sz="2400" dirty="0" err="1"/>
              <a:t>removeElementAt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 index)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remove(Object element)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removeElement</a:t>
            </a:r>
            <a:r>
              <a:rPr lang="en-IN" sz="2400" dirty="0"/>
              <a:t>(Object element)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1472" y="5429264"/>
            <a:ext cx="5214974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removeAll</a:t>
            </a:r>
            <a:r>
              <a:rPr lang="en-IN" sz="2400" dirty="0"/>
              <a:t>(Collection c)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86480" y="3429000"/>
            <a:ext cx="2857520" cy="8572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000">
                <a:solidFill>
                  <a:srgbClr val="FFFFFF"/>
                </a:solidFill>
                <a:cs typeface="Arial" charset="0"/>
              </a:rPr>
              <a:t>It removes first instances of an element.</a:t>
            </a:r>
            <a:endParaRPr lang="en-IN" sz="200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3" name="Straight Arrow Connector 12"/>
          <p:cNvCxnSpPr>
            <a:stCxn id="0" idx="3"/>
            <a:endCxn id="0" idx="1"/>
          </p:cNvCxnSpPr>
          <p:nvPr/>
        </p:nvCxnSpPr>
        <p:spPr>
          <a:xfrm>
            <a:off x="5857875" y="3822700"/>
            <a:ext cx="428625" cy="34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143636" y="5286388"/>
            <a:ext cx="2857520" cy="8572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000">
                <a:solidFill>
                  <a:srgbClr val="FFFFFF"/>
                </a:solidFill>
                <a:cs typeface="Arial" charset="0"/>
              </a:rPr>
              <a:t>It removes all instances of an element.</a:t>
            </a:r>
            <a:endParaRPr lang="en-IN" sz="200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7" name="Straight Arrow Connector 26"/>
          <p:cNvCxnSpPr>
            <a:endCxn id="0" idx="1"/>
          </p:cNvCxnSpPr>
          <p:nvPr/>
        </p:nvCxnSpPr>
        <p:spPr>
          <a:xfrm>
            <a:off x="5715000" y="5715000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Retaining Another Collection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071563"/>
            <a:ext cx="8643938" cy="5500687"/>
          </a:xfrm>
        </p:spPr>
        <p:txBody>
          <a:bodyPr/>
          <a:lstStyle/>
          <a:p>
            <a:pPr eaLnBrk="1" hangingPunct="1"/>
            <a:r>
              <a:rPr lang="en-IN" smtClean="0"/>
              <a:t>The retainAll() method is like removeAll(), but basically works in the opposite direction: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IN" smtClean="0"/>
              <a:t>Only those elements within the collection argument are kept within the vector. Everything else is removed instead.</a:t>
            </a:r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IN" smtClean="0"/>
          </a:p>
        </p:txBody>
      </p:sp>
      <p:sp>
        <p:nvSpPr>
          <p:cNvPr id="4" name="Rectangle 3"/>
          <p:cNvSpPr/>
          <p:nvPr/>
        </p:nvSpPr>
        <p:spPr>
          <a:xfrm>
            <a:off x="1071538" y="1928802"/>
            <a:ext cx="4929222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dirty="0" err="1"/>
              <a:t>retainAll</a:t>
            </a:r>
            <a:r>
              <a:rPr lang="en-IN" sz="2400" dirty="0"/>
              <a:t>(Collection c)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348" y="3643314"/>
            <a:ext cx="1214446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1st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348" y="6215082"/>
            <a:ext cx="1214446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5th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4348" y="4071942"/>
            <a:ext cx="1214446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2nd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4348" y="4500570"/>
            <a:ext cx="1214446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3rd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348" y="4929198"/>
            <a:ext cx="1214446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4th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4348" y="5357826"/>
            <a:ext cx="1214446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2nd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4348" y="5786454"/>
            <a:ext cx="1214446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3rd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4282" y="3357562"/>
            <a:ext cx="2143140" cy="2143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cs typeface="Arial" charset="0"/>
              </a:rPr>
              <a:t>Starting vector</a:t>
            </a:r>
            <a:endParaRPr lang="en-I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28860" y="3357562"/>
            <a:ext cx="2143140" cy="2143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cs typeface="Arial" charset="0"/>
              </a:rPr>
              <a:t>Acting vector</a:t>
            </a:r>
            <a:endParaRPr lang="en-I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16" y="3357562"/>
            <a:ext cx="2143140" cy="2143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cs typeface="Arial" charset="0"/>
              </a:rPr>
              <a:t>retainAll()</a:t>
            </a:r>
            <a:endParaRPr lang="en-I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3438" y="3357562"/>
            <a:ext cx="2143140" cy="2143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cs typeface="Arial" charset="0"/>
              </a:rPr>
              <a:t>removeAll()</a:t>
            </a:r>
            <a:endParaRPr lang="en-I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28926" y="4071942"/>
            <a:ext cx="1214446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5th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28926" y="3643314"/>
            <a:ext cx="1214446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2nd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72066" y="3643314"/>
            <a:ext cx="1214446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1st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72066" y="4071942"/>
            <a:ext cx="1214446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3rd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72066" y="4500570"/>
            <a:ext cx="1214446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4th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72066" y="4929198"/>
            <a:ext cx="1214446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3rd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58082" y="4500570"/>
            <a:ext cx="1214446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5th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58082" y="3643314"/>
            <a:ext cx="1214446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2nd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58082" y="4071942"/>
            <a:ext cx="1214446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>
                <a:solidFill>
                  <a:srgbClr val="FFFFFF"/>
                </a:solidFill>
                <a:cs typeface="Arial" charset="0"/>
              </a:rPr>
              <a:t>2nd</a:t>
            </a:r>
            <a:endParaRPr lang="en-IN" sz="240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78581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FFFFFF"/>
                </a:solidFill>
                <a:cs typeface="Arial" charset="0"/>
              </a:rPr>
              <a:t>Other Vector Functions</a:t>
            </a:r>
            <a:endParaRPr lang="en-IN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317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071563"/>
            <a:ext cx="8643938" cy="5500687"/>
          </a:xfrm>
        </p:spPr>
        <p:txBody>
          <a:bodyPr/>
          <a:lstStyle/>
          <a:p>
            <a:pPr eaLnBrk="1" hangingPunct="1"/>
            <a:r>
              <a:rPr lang="en-US" smtClean="0"/>
              <a:t>Replacing Elements 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Sizing Vectors :</a:t>
            </a:r>
          </a:p>
          <a:p>
            <a:pPr lvl="1" eaLnBrk="1" hangingPunct="1"/>
            <a:r>
              <a:rPr lang="en-US" smtClean="0"/>
              <a:t>Storage Size - </a:t>
            </a:r>
            <a:r>
              <a:rPr lang="en-IN" smtClean="0"/>
              <a:t>It represents the number of elements currently stored in the vector.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Storage Capacity – </a:t>
            </a:r>
            <a:r>
              <a:rPr lang="en-IN" smtClean="0"/>
              <a:t>It represents the number of elements a vector can hold before it needs to resize any internal data structures.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IN" smtClean="0"/>
          </a:p>
          <a:p>
            <a:pPr lvl="1"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IN" smtClean="0"/>
          </a:p>
        </p:txBody>
      </p:sp>
      <p:sp>
        <p:nvSpPr>
          <p:cNvPr id="4" name="Rectangle 3"/>
          <p:cNvSpPr/>
          <p:nvPr/>
        </p:nvSpPr>
        <p:spPr>
          <a:xfrm>
            <a:off x="642910" y="1571612"/>
            <a:ext cx="6143668" cy="857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Object set(</a:t>
            </a:r>
            <a:r>
              <a:rPr lang="en-IN" sz="2400" dirty="0" err="1"/>
              <a:t>int</a:t>
            </a:r>
            <a:r>
              <a:rPr lang="en-IN" sz="2400" dirty="0"/>
              <a:t> index, Object element)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void </a:t>
            </a:r>
            <a:r>
              <a:rPr lang="en-IN" sz="2400" dirty="0" err="1"/>
              <a:t>setElementAt</a:t>
            </a:r>
            <a:r>
              <a:rPr lang="en-IN" sz="2400" dirty="0"/>
              <a:t>(Object </a:t>
            </a:r>
            <a:r>
              <a:rPr lang="en-IN" sz="2400" dirty="0" err="1"/>
              <a:t>obj</a:t>
            </a:r>
            <a:r>
              <a:rPr lang="en-IN" sz="2400" dirty="0"/>
              <a:t>, </a:t>
            </a:r>
            <a:r>
              <a:rPr lang="en-IN" sz="2400" dirty="0" err="1"/>
              <a:t>int</a:t>
            </a:r>
            <a:r>
              <a:rPr lang="en-IN" sz="2400" dirty="0"/>
              <a:t> index)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86050" y="3286124"/>
            <a:ext cx="4143404" cy="78581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</a:t>
            </a:r>
            <a:r>
              <a:rPr lang="en-IN" sz="2400" dirty="0" err="1"/>
              <a:t>int</a:t>
            </a:r>
            <a:r>
              <a:rPr lang="en-IN" sz="2400" dirty="0"/>
              <a:t> size()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void </a:t>
            </a:r>
            <a:r>
              <a:rPr lang="en-IN" sz="2400" dirty="0" err="1"/>
              <a:t>setSize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newSize</a:t>
            </a:r>
            <a:r>
              <a:rPr lang="en-IN" sz="2400" dirty="0"/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1538" y="5072074"/>
            <a:ext cx="6143668" cy="11430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</a:t>
            </a:r>
            <a:r>
              <a:rPr lang="en-IN" sz="2400" dirty="0" err="1"/>
              <a:t>int</a:t>
            </a:r>
            <a:r>
              <a:rPr lang="en-IN" sz="2400" dirty="0"/>
              <a:t> capacity()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void </a:t>
            </a:r>
            <a:r>
              <a:rPr lang="en-IN" sz="2400" dirty="0" err="1"/>
              <a:t>ensureCapacity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minCapacity</a:t>
            </a:r>
            <a:r>
              <a:rPr lang="en-IN" sz="24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public void </a:t>
            </a:r>
            <a:r>
              <a:rPr lang="en-IN" sz="2400" dirty="0" err="1"/>
              <a:t>trimToSize</a:t>
            </a:r>
            <a:r>
              <a:rPr lang="en-IN" sz="2400" dirty="0"/>
              <a:t>()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10043</TotalTime>
  <Words>3909</Words>
  <Application>Microsoft Office PowerPoint</Application>
  <PresentationFormat>On-screen Show (4:3)</PresentationFormat>
  <Paragraphs>820</Paragraphs>
  <Slides>51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Franklin Gothic Book</vt:lpstr>
      <vt:lpstr>Perpetua</vt:lpstr>
      <vt:lpstr>Wingdings 2</vt:lpstr>
      <vt:lpstr>Calibri</vt:lpstr>
      <vt:lpstr>Equity</vt:lpstr>
      <vt:lpstr>Collection Framework</vt:lpstr>
      <vt:lpstr>What is collection framework?</vt:lpstr>
      <vt:lpstr>Vector Hierarchy</vt:lpstr>
      <vt:lpstr>Vector Basics</vt:lpstr>
      <vt:lpstr>Create Vectors</vt:lpstr>
      <vt:lpstr>Adding Elements</vt:lpstr>
      <vt:lpstr>Removing Elements</vt:lpstr>
      <vt:lpstr>Retaining Another Collection</vt:lpstr>
      <vt:lpstr>Other Vector Functions</vt:lpstr>
      <vt:lpstr>Fetching Elements</vt:lpstr>
      <vt:lpstr>Finding Elements</vt:lpstr>
      <vt:lpstr>Copying and Cloning Vectors</vt:lpstr>
      <vt:lpstr>Enumeration Interface</vt:lpstr>
      <vt:lpstr>The SequenceInputStream Class</vt:lpstr>
      <vt:lpstr>StringTokenizer</vt:lpstr>
      <vt:lpstr>Dictionary, Hashtable,  Properties Classes</vt:lpstr>
      <vt:lpstr>Hashtable</vt:lpstr>
      <vt:lpstr>Adding Key -Value Pairs</vt:lpstr>
      <vt:lpstr>Displaying Hash Table Contents</vt:lpstr>
      <vt:lpstr>Removing Key - Value Pairs</vt:lpstr>
      <vt:lpstr>Fetching Keys and Values</vt:lpstr>
      <vt:lpstr>Finding Elements and Cloning</vt:lpstr>
      <vt:lpstr>Properties</vt:lpstr>
      <vt:lpstr>Properties Methods</vt:lpstr>
      <vt:lpstr>Properties Methods - continue</vt:lpstr>
      <vt:lpstr>Collection Framework</vt:lpstr>
      <vt:lpstr>Framework Interfaces</vt:lpstr>
      <vt:lpstr>Framework Implementations</vt:lpstr>
      <vt:lpstr>Collection Interface</vt:lpstr>
      <vt:lpstr>Iterator Interface</vt:lpstr>
      <vt:lpstr>fail-fast Iterators</vt:lpstr>
      <vt:lpstr>fail-safe Iterators</vt:lpstr>
      <vt:lpstr>Collection Exceptions</vt:lpstr>
      <vt:lpstr>List vs Set</vt:lpstr>
      <vt:lpstr>Sets Interface</vt:lpstr>
      <vt:lpstr>Set Basics</vt:lpstr>
      <vt:lpstr>HashSet Class</vt:lpstr>
      <vt:lpstr>HashSet Methods</vt:lpstr>
      <vt:lpstr>Removing Elements</vt:lpstr>
      <vt:lpstr>Set Operations</vt:lpstr>
      <vt:lpstr>TreeSet Class</vt:lpstr>
      <vt:lpstr>TreeSet Methods</vt:lpstr>
      <vt:lpstr>Lists</vt:lpstr>
      <vt:lpstr>List Interface Methods</vt:lpstr>
      <vt:lpstr>ArrayList Class</vt:lpstr>
      <vt:lpstr>ArrayList Methods</vt:lpstr>
      <vt:lpstr>ArrayList Methods</vt:lpstr>
      <vt:lpstr>ArrayList Methods</vt:lpstr>
      <vt:lpstr>LinkedList Class</vt:lpstr>
      <vt:lpstr>Linked List</vt:lpstr>
      <vt:lpstr>Linked List Operations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Mindbridges</dc:creator>
  <cp:lastModifiedBy>Shiva</cp:lastModifiedBy>
  <cp:revision>462</cp:revision>
  <dcterms:created xsi:type="dcterms:W3CDTF">2013-07-29T11:21:20Z</dcterms:created>
  <dcterms:modified xsi:type="dcterms:W3CDTF">2019-07-09T05:14:16Z</dcterms:modified>
</cp:coreProperties>
</file>