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7"/>
  </p:notesMasterIdLst>
  <p:sldIdLst>
    <p:sldId id="322" r:id="rId2"/>
    <p:sldId id="256" r:id="rId3"/>
    <p:sldId id="259" r:id="rId4"/>
    <p:sldId id="260" r:id="rId5"/>
    <p:sldId id="257" r:id="rId6"/>
    <p:sldId id="262" r:id="rId7"/>
    <p:sldId id="265" r:id="rId8"/>
    <p:sldId id="261" r:id="rId9"/>
    <p:sldId id="266" r:id="rId10"/>
    <p:sldId id="267" r:id="rId11"/>
    <p:sldId id="268" r:id="rId12"/>
    <p:sldId id="263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564" autoAdjust="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A25D2-59B5-40AB-BA0C-B1DA8D3D871C}" type="datetimeFigureOut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7933-F95F-41A7-8C7F-B451CF21FE2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7933-F95F-41A7-8C7F-B451CF21FE23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B4EAA5-3135-48CE-B4EC-5B1FE468E1FE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1F3F-1B2F-4671-8F92-84A20E417F83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30D-E16A-42B6-833D-D1D41B96B32D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2AB145-B454-4D02-915F-3ABF8BE24DF9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6A71C21-652D-4493-A901-C84D454BA80A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9363-85FC-45C1-A384-3D4AC4F409D4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8F9-B656-48D4-8137-AA807ABC8102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27806D-255C-4420-B095-BFDB42C221BD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7E-C3D7-4F84-A0C3-661BC7281951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06CD75-50A5-450F-B36F-CAF65226D0B2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A95BEF-2FEE-4CA4-8E18-3F4406AEF7FE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CA84E1-0059-44C9-A65F-2D258858F19C}" type="datetime1">
              <a:rPr lang="en-US" smtClean="0"/>
              <a:pPr/>
              <a:t>10/16/2013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C4B8B6-B52E-4756-8E57-531A85F0064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wheel spokes="8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733428"/>
          </a:xfrm>
        </p:spPr>
        <p:txBody>
          <a:bodyPr anchor="t"/>
          <a:lstStyle/>
          <a:p>
            <a:r>
              <a:rPr lang="en-US" dirty="0" smtClean="0"/>
              <a:t>Core Java – Part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Private static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It is alternative to static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Advantage - </a:t>
            </a:r>
            <a:r>
              <a:rPr lang="en-IN" dirty="0" smtClean="0"/>
              <a:t>It can be reused later if you need to reinitialize the class variable.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85852" y="1857364"/>
            <a:ext cx="6215106" cy="2357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class  Test{</a:t>
            </a:r>
          </a:p>
          <a:p>
            <a:r>
              <a:rPr lang="en-US" b="1" dirty="0" smtClean="0"/>
              <a:t>   public static int  i = initializeStaticVariable();</a:t>
            </a:r>
          </a:p>
          <a:p>
            <a:endParaRPr lang="en-US" b="1" dirty="0" smtClean="0"/>
          </a:p>
          <a:p>
            <a:r>
              <a:rPr lang="en-US" b="1" dirty="0" smtClean="0"/>
              <a:t>   private static int initializeStaticVariable(){</a:t>
            </a:r>
          </a:p>
          <a:p>
            <a:r>
              <a:rPr lang="en-US" b="1" dirty="0" smtClean="0"/>
              <a:t>                </a:t>
            </a:r>
            <a:r>
              <a:rPr lang="en-IN" b="1" dirty="0" smtClean="0"/>
              <a:t>// initialization code goes here</a:t>
            </a:r>
            <a:endParaRPr lang="en-US" b="1" dirty="0" smtClean="0"/>
          </a:p>
          <a:p>
            <a:r>
              <a:rPr lang="en-US" b="1" dirty="0" smtClean="0"/>
              <a:t>    }</a:t>
            </a:r>
          </a:p>
          <a:p>
            <a:endParaRPr lang="en-US" b="1" dirty="0" smtClean="0"/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IN" b="1" dirty="0" smtClean="0"/>
              <a:t>Initializer block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It is used for initialize the instance variables.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alternate way of </a:t>
            </a:r>
            <a:r>
              <a:rPr lang="en-IN" dirty="0" smtClean="0"/>
              <a:t>initialize the instance variables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5786" y="1643050"/>
            <a:ext cx="6715172" cy="16430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 smtClean="0"/>
              <a:t>{ </a:t>
            </a:r>
          </a:p>
          <a:p>
            <a:endParaRPr lang="en-IN" b="1" dirty="0" smtClean="0"/>
          </a:p>
          <a:p>
            <a:r>
              <a:rPr lang="en-IN" b="1" dirty="0" smtClean="0"/>
              <a:t>// whatever code is needed for initialization goes here </a:t>
            </a:r>
          </a:p>
          <a:p>
            <a:endParaRPr lang="en-IN" b="1" dirty="0" smtClean="0"/>
          </a:p>
          <a:p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28662" y="4429132"/>
            <a:ext cx="6715172" cy="1714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String color, model;</a:t>
            </a:r>
            <a:endParaRPr lang="en-IN" b="1" dirty="0" smtClean="0"/>
          </a:p>
          <a:p>
            <a:r>
              <a:rPr lang="en-IN" b="1" dirty="0" smtClean="0"/>
              <a:t>{ </a:t>
            </a:r>
          </a:p>
          <a:p>
            <a:r>
              <a:rPr lang="en-US" b="1" dirty="0" smtClean="0"/>
              <a:t>   color = “RED”;</a:t>
            </a:r>
            <a:endParaRPr lang="en-IN" b="1" dirty="0" smtClean="0"/>
          </a:p>
          <a:p>
            <a:r>
              <a:rPr lang="en-US" b="1" dirty="0" smtClean="0"/>
              <a:t>   model = “BMW”;</a:t>
            </a:r>
            <a:endParaRPr lang="en-IN" b="1" dirty="0" smtClean="0"/>
          </a:p>
          <a:p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Keep it your mind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7467600" cy="5045216"/>
          </a:xfrm>
        </p:spPr>
        <p:txBody>
          <a:bodyPr/>
          <a:lstStyle/>
          <a:p>
            <a:r>
              <a:rPr lang="en-IN" dirty="0" smtClean="0"/>
              <a:t>Instance methods can access instance variables and instance methods directly.</a:t>
            </a:r>
          </a:p>
          <a:p>
            <a:r>
              <a:rPr lang="en-IN" dirty="0" smtClean="0"/>
              <a:t>Instance methods can access class variables and class methods directly.</a:t>
            </a:r>
          </a:p>
          <a:p>
            <a:r>
              <a:rPr lang="en-IN" dirty="0" smtClean="0"/>
              <a:t>Class methods can access class variables and class methods directly.</a:t>
            </a:r>
          </a:p>
          <a:p>
            <a:r>
              <a:rPr lang="en-IN" dirty="0" smtClean="0"/>
              <a:t>Class methods </a:t>
            </a:r>
            <a:r>
              <a:rPr lang="en-IN" b="1" i="1" dirty="0" smtClean="0"/>
              <a:t>cannot</a:t>
            </a:r>
            <a:r>
              <a:rPr lang="en-IN" dirty="0" smtClean="0"/>
              <a:t> access instance variables or instance methods directly—they must use an object reference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Examples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n-US" dirty="0" smtClean="0"/>
              <a:t>Example static methods and variables :</a:t>
            </a:r>
          </a:p>
          <a:p>
            <a:pPr lvl="1"/>
            <a:r>
              <a:rPr lang="en-US" dirty="0" smtClean="0"/>
              <a:t>main()</a:t>
            </a:r>
          </a:p>
          <a:p>
            <a:pPr lvl="1"/>
            <a:r>
              <a:rPr lang="en-US" dirty="0" smtClean="0"/>
              <a:t>Math.sqrt()</a:t>
            </a:r>
          </a:p>
          <a:p>
            <a:pPr lvl="1"/>
            <a:r>
              <a:rPr lang="en-US" dirty="0" smtClean="0"/>
              <a:t>System.out.println()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3429000"/>
            <a:ext cx="5929354" cy="2643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class MyClass{</a:t>
            </a:r>
          </a:p>
          <a:p>
            <a:r>
              <a:rPr lang="en-US" b="1" dirty="0" smtClean="0"/>
              <a:t>   public static void main(String args[]){</a:t>
            </a:r>
          </a:p>
          <a:p>
            <a:r>
              <a:rPr lang="en-US" b="1" dirty="0" smtClean="0"/>
              <a:t>        double num, root;</a:t>
            </a:r>
          </a:p>
          <a:p>
            <a:r>
              <a:rPr lang="en-US" b="1" dirty="0" smtClean="0"/>
              <a:t>        num = Double.parseInt(args[0]);</a:t>
            </a:r>
          </a:p>
          <a:p>
            <a:r>
              <a:rPr lang="en-US" b="1" dirty="0" smtClean="0"/>
              <a:t>        root  =  Math.sqrt(num);</a:t>
            </a:r>
          </a:p>
          <a:p>
            <a:r>
              <a:rPr lang="en-US" b="1" dirty="0" smtClean="0"/>
              <a:t>      System.out.println(“Root is  ”+root);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Final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 final variable is a constant</a:t>
            </a:r>
          </a:p>
          <a:p>
            <a:pPr lvl="1"/>
            <a:r>
              <a:rPr lang="en-US" dirty="0" smtClean="0"/>
              <a:t>Cannot be modified</a:t>
            </a:r>
          </a:p>
          <a:p>
            <a:pPr lvl="1"/>
            <a:r>
              <a:rPr lang="en-US" dirty="0" smtClean="0"/>
              <a:t>Must be initialized</a:t>
            </a:r>
          </a:p>
          <a:p>
            <a:pPr lvl="1"/>
            <a:r>
              <a:rPr lang="en-US" dirty="0" smtClean="0"/>
              <a:t>Often public, to allow external access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a </a:t>
            </a:r>
            <a:r>
              <a:rPr lang="en-US" i="1" dirty="0" smtClean="0"/>
              <a:t>compile-time</a:t>
            </a:r>
            <a:r>
              <a:rPr lang="en-US" dirty="0" smtClean="0"/>
              <a:t> constant.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57224" y="2786058"/>
            <a:ext cx="6643734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    public static final double PI = 3.14159;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public static final String CAR_NAME = “BMW”;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3786190"/>
            <a:ext cx="6172200" cy="890590"/>
          </a:xfrm>
        </p:spPr>
        <p:txBody>
          <a:bodyPr anchor="t"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What is an Array?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29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Arrays are the only collection support defined within the java programming language.</a:t>
            </a:r>
          </a:p>
          <a:p>
            <a:r>
              <a:rPr lang="en-US" sz="2000" dirty="0" smtClean="0"/>
              <a:t>An array is an object which is used to storing a collection of values of the same type.</a:t>
            </a:r>
          </a:p>
          <a:p>
            <a:r>
              <a:rPr lang="en-US" sz="2000" dirty="0" smtClean="0"/>
              <a:t>The length of the array is established when the array is created.</a:t>
            </a:r>
          </a:p>
          <a:p>
            <a:r>
              <a:rPr lang="en-US" sz="2000" dirty="0" smtClean="0"/>
              <a:t>After creation, its length is fixed.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Each element in the array can hold a single item which can be accessed by numerical </a:t>
            </a:r>
            <a:r>
              <a:rPr lang="en-US" sz="2000" i="1" dirty="0" smtClean="0"/>
              <a:t>index.</a:t>
            </a:r>
          </a:p>
          <a:p>
            <a:r>
              <a:rPr lang="en-US" sz="2000" dirty="0" smtClean="0"/>
              <a:t>Items can be primitives or object references</a:t>
            </a:r>
          </a:p>
          <a:p>
            <a:endParaRPr lang="en-IN" dirty="0"/>
          </a:p>
        </p:txBody>
      </p:sp>
      <p:pic>
        <p:nvPicPr>
          <p:cNvPr id="23556" name="Picture 4" descr="C:\Users\Shiva\Desktop\objects-tenElementArra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643314"/>
            <a:ext cx="6500858" cy="142876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Declaring array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An array declaration has two components:</a:t>
            </a:r>
          </a:p>
          <a:p>
            <a:pPr lvl="1"/>
            <a:r>
              <a:rPr lang="en-US" dirty="0" smtClean="0"/>
              <a:t>array’s type - </a:t>
            </a:r>
            <a:r>
              <a:rPr lang="en-US" b="1" i="1" dirty="0" smtClean="0"/>
              <a:t>type</a:t>
            </a:r>
            <a:r>
              <a:rPr lang="en-US" b="1" dirty="0" smtClean="0"/>
              <a:t>[]</a:t>
            </a:r>
          </a:p>
          <a:p>
            <a:pPr lvl="1"/>
            <a:r>
              <a:rPr lang="en-US" dirty="0" smtClean="0"/>
              <a:t>array’s name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Arrays are objects</a:t>
            </a:r>
          </a:p>
          <a:p>
            <a:pPr lvl="1"/>
            <a:r>
              <a:rPr lang="en-US" dirty="0" smtClean="0"/>
              <a:t>An array variable is an object reference</a:t>
            </a:r>
          </a:p>
          <a:p>
            <a:pPr lvl="1"/>
            <a:r>
              <a:rPr lang="en-US" dirty="0" smtClean="0"/>
              <a:t>Must create the array itself using </a:t>
            </a:r>
            <a:r>
              <a:rPr lang="en-US" b="1" dirty="0" smtClean="0"/>
              <a:t>new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00100" y="2571744"/>
            <a:ext cx="5214974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   </a:t>
            </a:r>
            <a:r>
              <a:rPr lang="en-IN" b="1" dirty="0" smtClean="0"/>
              <a:t>type[] arrayName;  // Encourages</a:t>
            </a:r>
          </a:p>
          <a:p>
            <a:r>
              <a:rPr lang="en-US" b="1" dirty="0" smtClean="0"/>
              <a:t>    …. Or …..</a:t>
            </a:r>
          </a:p>
          <a:p>
            <a:r>
              <a:rPr lang="en-US" b="1" dirty="0" smtClean="0"/>
              <a:t>   type arrayName[];   // Discourages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000100" y="3857628"/>
            <a:ext cx="521497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int[] squares;   // Example</a:t>
            </a:r>
            <a:endParaRPr lang="en-IN" b="1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714480" y="5842022"/>
            <a:ext cx="3500923" cy="730250"/>
            <a:chOff x="3084" y="3331"/>
            <a:chExt cx="1688" cy="460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152" y="3331"/>
              <a:ext cx="620" cy="460"/>
            </a:xfrm>
            <a:prstGeom prst="hexagon">
              <a:avLst>
                <a:gd name="adj" fmla="val 33689"/>
                <a:gd name="vf" fmla="val 11547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 smtClean="0"/>
                <a:t>null</a:t>
              </a:r>
              <a:endParaRPr lang="en-IN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84" y="342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39775"/>
              <a:r>
                <a:rPr lang="en-US" sz="2000" b="1" u="none" dirty="0" smtClean="0">
                  <a:solidFill>
                    <a:srgbClr val="000000"/>
                  </a:solidFill>
                </a:rPr>
                <a:t>squares</a:t>
              </a:r>
              <a:endParaRPr lang="en-US" sz="2000" b="1" u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05619" y="6232542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00364" y="6072206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Creating array “Objects”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26990"/>
            <a:ext cx="7467600" cy="54024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create an array, write the </a:t>
            </a:r>
            <a:r>
              <a:rPr lang="en-US" sz="2000" b="1" i="1" dirty="0" smtClean="0"/>
              <a:t>new</a:t>
            </a:r>
            <a:r>
              <a:rPr lang="en-US" sz="2000" i="1" dirty="0" smtClean="0"/>
              <a:t> </a:t>
            </a:r>
            <a:r>
              <a:rPr lang="en-US" sz="2000" dirty="0" smtClean="0"/>
              <a:t>keyword, followed by the square brackets containing the number of elements you want the array to have.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an array of required length, and assign it to the array variable.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Array elements are initialized automatically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000100" y="2071678"/>
            <a:ext cx="5715040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int[] squares;    // Declare array variable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squares = new int[5];  // Create array object</a:t>
            </a:r>
            <a:endParaRPr lang="en-IN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49759" y="3898917"/>
            <a:ext cx="64440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u="none" dirty="0">
                <a:latin typeface="Courier New" pitchFamily="49" charset="0"/>
              </a:rPr>
              <a:t>[0]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49759" y="4375167"/>
            <a:ext cx="64440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u="none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49759" y="4851417"/>
            <a:ext cx="64440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u="none" dirty="0">
                <a:latin typeface="Courier New" pitchFamily="49" charset="0"/>
              </a:rPr>
              <a:t>[2]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00496" y="3894154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000496" y="4370404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000496" y="4846654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00496" y="5322904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449759" y="5346717"/>
            <a:ext cx="644408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u="none" dirty="0">
                <a:latin typeface="Courier New" pitchFamily="49" charset="0"/>
              </a:rPr>
              <a:t>[3]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714496" y="3917967"/>
            <a:ext cx="2301875" cy="396875"/>
            <a:chOff x="2822" y="2539"/>
            <a:chExt cx="1450" cy="25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780" y="2652"/>
              <a:ext cx="492" cy="0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16" y="2582"/>
              <a:ext cx="140" cy="14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822" y="2539"/>
              <a:ext cx="7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u="none" dirty="0">
                  <a:latin typeface="Courier New" pitchFamily="49" charset="0"/>
                </a:rPr>
                <a:t>squares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Using an Array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US" dirty="0" smtClean="0"/>
              <a:t>To access an individual element, use a subscript</a:t>
            </a:r>
          </a:p>
          <a:p>
            <a:pPr lvl="1"/>
            <a:r>
              <a:rPr lang="en-US" dirty="0" smtClean="0"/>
              <a:t>First element is subscript [0]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1857364"/>
            <a:ext cx="47149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  arrayName[index]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214414" y="2500306"/>
            <a:ext cx="4643470" cy="1785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int[] square = new squares[4];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for(int i =0; i&lt;4; i++){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  square[i] = i * i;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}</a:t>
            </a:r>
            <a:endParaRPr lang="en-IN" b="1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755777" y="4572008"/>
            <a:ext cx="3173413" cy="1892300"/>
            <a:chOff x="2952" y="2478"/>
            <a:chExt cx="1999" cy="119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780" y="2630"/>
              <a:ext cx="492" cy="0"/>
            </a:xfrm>
            <a:prstGeom prst="line">
              <a:avLst/>
            </a:prstGeom>
            <a:noFill/>
            <a:ln w="50800">
              <a:solidFill>
                <a:srgbClr val="7BEAEA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716" y="2560"/>
              <a:ext cx="140" cy="146"/>
            </a:xfrm>
            <a:prstGeom prst="rect">
              <a:avLst/>
            </a:prstGeom>
            <a:solidFill>
              <a:srgbClr val="EAC67B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52" y="2500"/>
              <a:ext cx="7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square</a:t>
              </a:r>
              <a:r>
                <a:rPr lang="en-US" sz="2000" b="1" dirty="0">
                  <a:solidFill>
                    <a:srgbClr val="FFFFFF"/>
                  </a:solidFill>
                  <a:latin typeface="Courier New" pitchFamily="49" charset="0"/>
                </a:rPr>
                <a:t>s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45" y="2481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[0]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545" y="2781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[1]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45" y="3081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[2]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262" y="2478"/>
              <a:ext cx="306" cy="29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62" y="2778"/>
              <a:ext cx="306" cy="29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262" y="3078"/>
              <a:ext cx="306" cy="29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62" y="3378"/>
              <a:ext cx="306" cy="29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545" y="3393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39775"/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</a:rPr>
                <a:t>[3]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3857628"/>
            <a:ext cx="6172200" cy="714380"/>
          </a:xfrm>
        </p:spPr>
        <p:txBody>
          <a:bodyPr anchor="t"/>
          <a:lstStyle/>
          <a:p>
            <a:r>
              <a:rPr lang="en-US" dirty="0" smtClean="0"/>
              <a:t>Object Oriented Concepts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Array 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Every array has a property called </a:t>
            </a:r>
            <a:r>
              <a:rPr lang="en-US" i="1" dirty="0" smtClean="0"/>
              <a:t>length</a:t>
            </a:r>
          </a:p>
          <a:p>
            <a:r>
              <a:rPr lang="en-US" dirty="0" smtClean="0"/>
              <a:t>Available for all types of arrays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length </a:t>
            </a:r>
            <a:r>
              <a:rPr lang="en-US" dirty="0" smtClean="0"/>
              <a:t>rather than hard coding array length</a:t>
            </a:r>
            <a:endParaRPr lang="en-IN" i="1" dirty="0"/>
          </a:p>
        </p:txBody>
      </p:sp>
      <p:sp>
        <p:nvSpPr>
          <p:cNvPr id="4" name="Rectangle 3"/>
          <p:cNvSpPr/>
          <p:nvPr/>
        </p:nvSpPr>
        <p:spPr>
          <a:xfrm>
            <a:off x="1000100" y="2786058"/>
            <a:ext cx="5643602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int[] square = new int[3];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for(int i = 0;  i &lt; square.length; i++){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square[i] = i * i;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}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Array Initializes (primitive type)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US" sz="2000" dirty="0" smtClean="0"/>
              <a:t> Arrays can be created and initialized at the same time</a:t>
            </a:r>
          </a:p>
          <a:p>
            <a:pPr lvl="1"/>
            <a:r>
              <a:rPr lang="en-US" sz="2000" dirty="0" smtClean="0"/>
              <a:t>Array length is set automatically (use empty braces)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85852" y="1857364"/>
            <a:ext cx="478634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type[] arrayName = {value-list};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285852" y="2643182"/>
            <a:ext cx="478634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int[] myArray = {2, 3, 5, 8};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3013048" y="3571876"/>
            <a:ext cx="24384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472" y="3636964"/>
            <a:ext cx="1139826" cy="161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myArray</a:t>
            </a:r>
            <a:endParaRPr lang="en-US" dirty="0"/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642910" y="5464176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" name="TextBox 31"/>
          <p:cNvSpPr txBox="1">
            <a:spLocks noChangeArrowheads="1"/>
          </p:cNvSpPr>
          <p:nvPr/>
        </p:nvSpPr>
        <p:spPr bwMode="auto">
          <a:xfrm>
            <a:off x="3886173" y="5467351"/>
            <a:ext cx="87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7448" y="3803651"/>
            <a:ext cx="533400" cy="309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7448" y="4146551"/>
            <a:ext cx="533400" cy="311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098" y="4857751"/>
            <a:ext cx="533400" cy="309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098" y="4489451"/>
            <a:ext cx="533400" cy="311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11298" y="4333876"/>
            <a:ext cx="2216150" cy="21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924556" y="3522675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822956" y="3411550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429256" y="3659200"/>
            <a:ext cx="1259962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myArray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38994" y="3327413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[0]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138994" y="3803663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[1]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138994" y="4279913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[2]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6689731" y="3322650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689731" y="3798900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689731" y="4275150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689731" y="4751400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138994" y="4775213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[3]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2800" b="1" dirty="0" smtClean="0"/>
              <a:t>Array Initializes (Object Reference)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An array of object references can be created and initialized in the same way: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550072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String [] colors = {“red”, “green”, “yellow”};</a:t>
            </a:r>
            <a:endParaRPr lang="en-IN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7422" y="4214818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71538" y="4143380"/>
            <a:ext cx="110607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colors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228969" y="3643314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28969" y="4635506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319572" y="3521081"/>
            <a:ext cx="1549400" cy="655637"/>
          </a:xfrm>
          <a:prstGeom prst="cube">
            <a:avLst>
              <a:gd name="adj" fmla="val 20894"/>
            </a:avLst>
          </a:prstGeom>
          <a:solidFill>
            <a:schemeClr val="bg2">
              <a:lumMod val="50000"/>
            </a:schemeClr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/>
              <a:t>“red”</a:t>
            </a:r>
            <a:endParaRPr lang="en-US" b="1" dirty="0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19572" y="4625981"/>
            <a:ext cx="1549400" cy="655637"/>
          </a:xfrm>
          <a:prstGeom prst="cube">
            <a:avLst>
              <a:gd name="adj" fmla="val 20894"/>
            </a:avLst>
          </a:prstGeom>
          <a:solidFill>
            <a:schemeClr val="bg2">
              <a:lumMod val="50000"/>
            </a:schemeClr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/>
              <a:t>“yellow”</a:t>
            </a:r>
            <a:endParaRPr lang="en-US" b="1" dirty="0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5462572" y="4073531"/>
            <a:ext cx="1549400" cy="655637"/>
          </a:xfrm>
          <a:prstGeom prst="cube">
            <a:avLst>
              <a:gd name="adj" fmla="val 20894"/>
            </a:avLst>
          </a:prstGeom>
          <a:solidFill>
            <a:schemeClr val="bg2">
              <a:lumMod val="50000"/>
            </a:schemeClr>
          </a:solidFill>
          <a:ln w="508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/>
              <a:t>“green”</a:t>
            </a:r>
            <a:endParaRPr lang="en-US" b="1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228969" y="4143380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2579672" y="4330706"/>
            <a:ext cx="1849452" cy="2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>
            <a:off x="2428860" y="3857628"/>
            <a:ext cx="800109" cy="17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28860" y="4857760"/>
            <a:ext cx="800109" cy="17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Passing Array arguments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When an array is passed as an argument to a method, a reference to the array is passed.</a:t>
            </a:r>
          </a:p>
          <a:p>
            <a:r>
              <a:rPr lang="en-US" dirty="0" smtClean="0"/>
              <a:t>It allows us to modify the contents of the array.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2514600"/>
            <a:ext cx="5334000" cy="16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dirty="0"/>
              <a:t>   static int[] </a:t>
            </a:r>
            <a:r>
              <a:rPr lang="en-US" sz="2000" dirty="0" smtClean="0"/>
              <a:t>myArray(int </a:t>
            </a:r>
            <a:r>
              <a:rPr lang="en-US" sz="2000" dirty="0"/>
              <a:t>array[]){</a:t>
            </a:r>
          </a:p>
          <a:p>
            <a:pPr>
              <a:defRPr/>
            </a:pPr>
            <a:r>
              <a:rPr lang="en-US" sz="2000" dirty="0"/>
              <a:t>         array[1] = ‘1000’;   </a:t>
            </a:r>
          </a:p>
          <a:p>
            <a:pPr>
              <a:defRPr/>
            </a:pPr>
            <a:r>
              <a:rPr lang="en-US" sz="2000" dirty="0"/>
              <a:t>         return array;</a:t>
            </a:r>
          </a:p>
          <a:p>
            <a:pPr>
              <a:defRPr/>
            </a:pPr>
            <a:r>
              <a:rPr lang="en-US" sz="2000" dirty="0"/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14546" y="4000504"/>
            <a:ext cx="5105400" cy="1752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dirty="0"/>
              <a:t>public static void main(String a[]){</a:t>
            </a:r>
          </a:p>
          <a:p>
            <a:pPr>
              <a:defRPr/>
            </a:pPr>
            <a:r>
              <a:rPr lang="en-US" sz="2000" dirty="0"/>
              <a:t>      int array[] = {1,2,3,4,5,6,7,8,9};</a:t>
            </a:r>
          </a:p>
          <a:p>
            <a:pPr>
              <a:defRPr/>
            </a:pPr>
            <a:r>
              <a:rPr lang="en-US" sz="2000" dirty="0"/>
              <a:t>      </a:t>
            </a:r>
            <a:r>
              <a:rPr lang="en-US" sz="2000" dirty="0" smtClean="0"/>
              <a:t>myArray(array</a:t>
            </a:r>
            <a:r>
              <a:rPr lang="en-US" sz="2000" dirty="0"/>
              <a:t>);</a:t>
            </a:r>
          </a:p>
          <a:p>
            <a:pPr>
              <a:defRPr/>
            </a:pPr>
            <a:r>
              <a:rPr lang="en-US" sz="2000" dirty="0"/>
              <a:t>      </a:t>
            </a:r>
          </a:p>
          <a:p>
            <a:pPr>
              <a:defRPr/>
            </a:pPr>
            <a:r>
              <a:rPr lang="en-US" sz="2000" dirty="0"/>
              <a:t>}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Arrays Bounds Checking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Indexes are checked at run time, to ensure that they are within range for the array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>
                <a:latin typeface="Courier New" pitchFamily="49" charset="0"/>
              </a:rPr>
              <a:t>ArrayIndexOutOfBoundsException</a:t>
            </a:r>
            <a:r>
              <a:rPr lang="en-US" dirty="0" smtClean="0"/>
              <a:t> occurs if array index is invalid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2643182"/>
            <a:ext cx="5572164" cy="1428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int square[] = new int[4];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System.out.println( square[3] ); //  Works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System.out.println( square[4] ); // Error</a:t>
            </a:r>
            <a:endParaRPr lang="en-IN" b="1" dirty="0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00372" y="4706958"/>
            <a:ext cx="781050" cy="0"/>
          </a:xfrm>
          <a:prstGeom prst="line">
            <a:avLst/>
          </a:prstGeom>
          <a:noFill/>
          <a:ln w="50800">
            <a:solidFill>
              <a:srgbClr val="7BEAEA"/>
            </a:solidFill>
            <a:round/>
            <a:headEnd type="none"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898772" y="4595833"/>
            <a:ext cx="222250" cy="231775"/>
          </a:xfrm>
          <a:prstGeom prst="rect">
            <a:avLst/>
          </a:prstGeom>
          <a:solidFill>
            <a:srgbClr val="EAC67B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85922" y="4500583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</a:t>
            </a:r>
            <a:r>
              <a:rPr lang="en-US" sz="2000" b="1" dirty="0">
                <a:solidFill>
                  <a:srgbClr val="FFFFFF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214810" y="4470421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[0]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14810" y="4946671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[1]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14810" y="5422921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[2]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765547" y="4465658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765547" y="4941908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765547" y="5418158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65547" y="5894408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214810" y="5918221"/>
            <a:ext cx="644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[3]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“For Each” 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The enhanced for loop :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414" y="1643050"/>
            <a:ext cx="5214974" cy="1428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for (</a:t>
            </a:r>
            <a:r>
              <a:rPr lang="en-US" b="1" i="1" dirty="0" smtClean="0"/>
              <a:t>type</a:t>
            </a:r>
            <a:r>
              <a:rPr lang="en-US" b="1" dirty="0" smtClean="0"/>
              <a:t> variableName : collection){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………………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214414" y="3500438"/>
            <a:ext cx="5214974" cy="1428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for (</a:t>
            </a:r>
            <a:r>
              <a:rPr lang="en-US" b="1" i="1" dirty="0" smtClean="0"/>
              <a:t>int </a:t>
            </a:r>
            <a:r>
              <a:rPr lang="en-US" b="1" dirty="0" smtClean="0"/>
              <a:t>getSquare : square){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System.out.println(getSquare);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Arrays of Primitives</a:t>
            </a:r>
            <a:endParaRPr lang="en-IN" b="1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82624" y="1744647"/>
            <a:ext cx="3721100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/>
            <a:r>
              <a:rPr lang="en-US" sz="2000" b="1" dirty="0" smtClean="0">
                <a:solidFill>
                  <a:srgbClr val="000000"/>
                </a:solidFill>
              </a:rPr>
              <a:t>int[] squares;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019774" y="1449372"/>
            <a:ext cx="1338308" cy="730250"/>
          </a:xfrm>
          <a:prstGeom prst="hexagon">
            <a:avLst>
              <a:gd name="adj" fmla="val 33689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5486374" y="1824022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384774" y="1712897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876774" y="1331897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squares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28662" y="3000372"/>
            <a:ext cx="3721100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squares = new int[3];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656238" y="2843209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554638" y="2732084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21413" y="2659059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421413" y="3135309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421413" y="3611559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46638" y="2941634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squares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857224" y="2500309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 Creation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85786" y="1214422"/>
            <a:ext cx="1714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39800" y="4572004"/>
            <a:ext cx="3721100" cy="705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for (int i=0; i&lt;3; i++)</a:t>
            </a:r>
          </a:p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  squares[i] = i * i;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543550" y="4795842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41950" y="4684717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4933950" y="4856167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squares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08725" y="4573592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6308725" y="5049842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308725" y="5526092"/>
            <a:ext cx="485775" cy="463550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928662" y="4071942"/>
            <a:ext cx="1549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Initialization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Arrays of Object References</a:t>
            </a:r>
            <a:endParaRPr lang="en-IN" b="1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0034" y="1714488"/>
            <a:ext cx="3702050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Car[] cars;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19084" y="2998776"/>
            <a:ext cx="3702050" cy="406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cars = new Car[3];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00034" y="4275126"/>
            <a:ext cx="3702050" cy="71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for (int i=0; i&lt;3; i++)</a:t>
            </a:r>
          </a:p>
          <a:p>
            <a:pPr defTabSz="739775"/>
            <a:r>
              <a:rPr lang="en-US" sz="2000" b="1" dirty="0">
                <a:solidFill>
                  <a:srgbClr val="000000"/>
                </a:solidFill>
              </a:rPr>
              <a:t>  cars[</a:t>
            </a:r>
            <a:r>
              <a:rPr lang="en-US" sz="2000" b="1" dirty="0" err="1">
                <a:solidFill>
                  <a:srgbClr val="000000"/>
                </a:solidFill>
              </a:rPr>
              <a:t>i</a:t>
            </a:r>
            <a:r>
              <a:rPr lang="en-US" sz="2000" b="1" dirty="0">
                <a:solidFill>
                  <a:srgbClr val="000000"/>
                </a:solidFill>
              </a:rPr>
              <a:t>] = new Car();</a:t>
            </a: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5637184" y="1419213"/>
            <a:ext cx="984250" cy="730250"/>
          </a:xfrm>
          <a:prstGeom prst="hexagon">
            <a:avLst>
              <a:gd name="adj" fmla="val 33689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5103784" y="179386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5002184" y="1682738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4722784" y="1301738"/>
            <a:ext cx="79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cars</a:t>
            </a: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>
            <a:off x="5103784" y="4537063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5002184" y="4425938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4722784" y="4597388"/>
            <a:ext cx="79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cars</a:t>
            </a: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5868959" y="429576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5868959" y="477201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868959" y="524826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>
            <a:off x="5103784" y="2708263"/>
            <a:ext cx="78105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5002184" y="2597138"/>
            <a:ext cx="222250" cy="231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868959" y="244791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5868959" y="292416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868959" y="3400413"/>
            <a:ext cx="485775" cy="463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4722784" y="2749538"/>
            <a:ext cx="79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39775"/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cars</a:t>
            </a: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6761134" y="2314563"/>
            <a:ext cx="984250" cy="730250"/>
          </a:xfrm>
          <a:prstGeom prst="hexagon">
            <a:avLst>
              <a:gd name="adj" fmla="val 33689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6151534" y="268921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6151534" y="318451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AutoShape 31"/>
          <p:cNvSpPr>
            <a:spLocks noChangeArrowheads="1"/>
          </p:cNvSpPr>
          <p:nvPr/>
        </p:nvSpPr>
        <p:spPr bwMode="auto">
          <a:xfrm>
            <a:off x="6856384" y="2809863"/>
            <a:ext cx="984250" cy="730250"/>
          </a:xfrm>
          <a:prstGeom prst="hexagon">
            <a:avLst>
              <a:gd name="adj" fmla="val 33689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75" name="AutoShape 34"/>
          <p:cNvSpPr>
            <a:spLocks noChangeArrowheads="1"/>
          </p:cNvSpPr>
          <p:nvPr/>
        </p:nvSpPr>
        <p:spPr bwMode="auto">
          <a:xfrm>
            <a:off x="6761134" y="3305163"/>
            <a:ext cx="984250" cy="730250"/>
          </a:xfrm>
          <a:prstGeom prst="hexagon">
            <a:avLst>
              <a:gd name="adj" fmla="val 33689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77" name="Line 36"/>
          <p:cNvSpPr>
            <a:spLocks noChangeShapeType="1"/>
          </p:cNvSpPr>
          <p:nvPr/>
        </p:nvSpPr>
        <p:spPr bwMode="auto">
          <a:xfrm>
            <a:off x="6151534" y="367981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8" name="Object 37"/>
          <p:cNvGraphicFramePr>
            <a:graphicFrameLocks/>
          </p:cNvGraphicFramePr>
          <p:nvPr/>
        </p:nvGraphicFramePr>
        <p:xfrm>
          <a:off x="6846859" y="4346563"/>
          <a:ext cx="923925" cy="342900"/>
        </p:xfrm>
        <a:graphic>
          <a:graphicData uri="http://schemas.openxmlformats.org/presentationml/2006/ole">
            <p:oleObj spid="_x0000_s1029" name="Clip" r:id="rId3" imgW="6545263" imgH="1706563" progId="">
              <p:embed/>
            </p:oleObj>
          </a:graphicData>
        </a:graphic>
      </p:graphicFrame>
      <p:sp>
        <p:nvSpPr>
          <p:cNvPr id="79" name="Line 38"/>
          <p:cNvSpPr>
            <a:spLocks noChangeShapeType="1"/>
          </p:cNvSpPr>
          <p:nvPr/>
        </p:nvSpPr>
        <p:spPr bwMode="auto">
          <a:xfrm>
            <a:off x="6208684" y="451801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0" name="Object 39"/>
          <p:cNvGraphicFramePr>
            <a:graphicFrameLocks/>
          </p:cNvGraphicFramePr>
          <p:nvPr/>
        </p:nvGraphicFramePr>
        <p:xfrm>
          <a:off x="6846859" y="4832338"/>
          <a:ext cx="923925" cy="342900"/>
        </p:xfrm>
        <a:graphic>
          <a:graphicData uri="http://schemas.openxmlformats.org/presentationml/2006/ole">
            <p:oleObj spid="_x0000_s1030" name="Clip" r:id="rId4" imgW="6545263" imgH="1706563" progId="">
              <p:embed/>
            </p:oleObj>
          </a:graphicData>
        </a:graphic>
      </p:graphicFrame>
      <p:graphicFrame>
        <p:nvGraphicFramePr>
          <p:cNvPr id="81" name="Object 40"/>
          <p:cNvGraphicFramePr>
            <a:graphicFrameLocks/>
          </p:cNvGraphicFramePr>
          <p:nvPr/>
        </p:nvGraphicFramePr>
        <p:xfrm>
          <a:off x="6846859" y="5308588"/>
          <a:ext cx="923925" cy="342900"/>
        </p:xfrm>
        <a:graphic>
          <a:graphicData uri="http://schemas.openxmlformats.org/presentationml/2006/ole">
            <p:oleObj spid="_x0000_s1031" name="Clip" r:id="rId5" imgW="6545263" imgH="1706563" progId="">
              <p:embed/>
            </p:oleObj>
          </a:graphicData>
        </a:graphic>
      </p:graphicFrame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6208684" y="5022838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>
            <a:off x="6208684" y="5489563"/>
            <a:ext cx="6858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47"/>
          <p:cNvSpPr>
            <a:spLocks noChangeArrowheads="1"/>
          </p:cNvSpPr>
          <p:nvPr/>
        </p:nvSpPr>
        <p:spPr bwMode="auto">
          <a:xfrm>
            <a:off x="550834" y="2479663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 Creation</a:t>
            </a:r>
          </a:p>
        </p:txBody>
      </p:sp>
      <p:sp>
        <p:nvSpPr>
          <p:cNvPr id="85" name="Rectangle 48"/>
          <p:cNvSpPr>
            <a:spLocks noChangeArrowheads="1"/>
          </p:cNvSpPr>
          <p:nvPr/>
        </p:nvSpPr>
        <p:spPr bwMode="auto">
          <a:xfrm>
            <a:off x="550834" y="3775063"/>
            <a:ext cx="1612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 Initialization</a:t>
            </a:r>
          </a:p>
        </p:txBody>
      </p:sp>
      <p:sp>
        <p:nvSpPr>
          <p:cNvPr id="86" name="Rectangle 47"/>
          <p:cNvSpPr>
            <a:spLocks noChangeArrowheads="1"/>
          </p:cNvSpPr>
          <p:nvPr/>
        </p:nvSpPr>
        <p:spPr bwMode="auto">
          <a:xfrm>
            <a:off x="500034" y="1214422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46075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u"/>
              <a:tabLst>
                <a:tab pos="571500" algn="l"/>
              </a:tabLst>
            </a:pPr>
            <a:r>
              <a:rPr lang="en-US" dirty="0"/>
              <a:t>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Main() </a:t>
            </a:r>
            <a:r>
              <a:rPr lang="en-US" b="1" dirty="0" err="1" smtClean="0"/>
              <a:t>Revisted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pPr marL="0" indent="0" defTabSz="346075">
              <a:tabLst>
                <a:tab pos="571500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 main()</a:t>
            </a:r>
            <a:r>
              <a:rPr lang="en-US" dirty="0" smtClean="0"/>
              <a:t> has a single parameter, </a:t>
            </a:r>
            <a:r>
              <a:rPr lang="en-US" dirty="0" smtClean="0">
                <a:latin typeface="Courier New" pitchFamily="49" charset="0"/>
              </a:rPr>
              <a:t>args</a:t>
            </a:r>
            <a:endParaRPr lang="en-US" dirty="0" smtClean="0"/>
          </a:p>
          <a:p>
            <a:pPr marL="341313" lvl="1" indent="-227013" defTabSz="346075">
              <a:tabLst>
                <a:tab pos="571500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args</a:t>
            </a:r>
            <a:r>
              <a:rPr lang="en-US" dirty="0" smtClean="0"/>
              <a:t> refers to an array of </a:t>
            </a:r>
            <a:r>
              <a:rPr lang="en-US" dirty="0" smtClean="0">
                <a:latin typeface="Courier New" pitchFamily="49" charset="0"/>
              </a:rPr>
              <a:t>Strings</a:t>
            </a:r>
            <a:r>
              <a:rPr lang="en-US" dirty="0" smtClean="0"/>
              <a:t>, which hold command-line parameters</a:t>
            </a:r>
          </a:p>
          <a:p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8662" y="2571744"/>
            <a:ext cx="6357982" cy="2501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public class SayHello {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public static void main(String[] args) {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if (args.length != 1)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  System.out.println("Usage: Hello &lt;name&gt;");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else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  System.out.println("Hello " + args[0]);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} 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Guided practice : using 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pPr marL="0" indent="0" defTabSz="346075">
              <a:tabLst>
                <a:tab pos="571500" algn="l"/>
              </a:tabLst>
              <a:defRPr/>
            </a:pPr>
            <a:r>
              <a:rPr lang="en-US" dirty="0" smtClean="0"/>
              <a:t> Explain the following method</a:t>
            </a:r>
          </a:p>
          <a:p>
            <a:pPr marL="341313" lvl="1" indent="-227013" defTabSz="346075">
              <a:tabLst>
                <a:tab pos="571500" algn="l"/>
              </a:tabLst>
              <a:defRPr/>
            </a:pPr>
            <a:r>
              <a:rPr lang="en-US" dirty="0" smtClean="0"/>
              <a:t>What happens if </a:t>
            </a:r>
            <a:r>
              <a:rPr lang="en-US" dirty="0" smtClean="0">
                <a:latin typeface="Courier New" pitchFamily="49" charset="0"/>
              </a:rPr>
              <a:t>3</a:t>
            </a:r>
            <a:r>
              <a:rPr lang="en-US" dirty="0" smtClean="0"/>
              <a:t> is passed in, then </a:t>
            </a:r>
            <a:r>
              <a:rPr lang="en-US" dirty="0" smtClean="0">
                <a:latin typeface="Courier New" pitchFamily="49" charset="0"/>
              </a:rPr>
              <a:t>7</a:t>
            </a:r>
            <a:r>
              <a:rPr lang="en-US" dirty="0" smtClean="0"/>
              <a:t>?</a:t>
            </a:r>
          </a:p>
          <a:p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2214554"/>
            <a:ext cx="7072362" cy="318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public static String parseWeekDay(int day) {</a:t>
            </a:r>
          </a:p>
          <a:p>
            <a:pPr defTabSz="739775">
              <a:lnSpc>
                <a:spcPct val="125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String[] weekDays = { "Mon", "Tue", "Wed", "Thu",       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                   </a:t>
            </a:r>
            <a:r>
              <a:rPr lang="en-US" b="1" dirty="0" smtClean="0">
                <a:solidFill>
                  <a:srgbClr val="000000"/>
                </a:solidFill>
              </a:rPr>
              <a:t>                     </a:t>
            </a:r>
            <a:r>
              <a:rPr lang="en-US" b="1" dirty="0">
                <a:solidFill>
                  <a:srgbClr val="000000"/>
                </a:solidFill>
              </a:rPr>
              <a:t>"Fri", "Sat", "Sun"};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String result = "";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if ((day &gt;= 0) &amp;&amp; (day &lt; weekDays.length))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            result </a:t>
            </a:r>
            <a:r>
              <a:rPr lang="en-US" b="1" dirty="0">
                <a:solidFill>
                  <a:srgbClr val="000000"/>
                </a:solidFill>
              </a:rPr>
              <a:t>= weekDays[day];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  </a:t>
            </a:r>
            <a:r>
              <a:rPr lang="en-US" b="1" dirty="0">
                <a:solidFill>
                  <a:srgbClr val="000000"/>
                </a:solidFill>
              </a:rPr>
              <a:t>return result;</a:t>
            </a:r>
          </a:p>
          <a:p>
            <a:pPr defTabSz="739775">
              <a:lnSpc>
                <a:spcPct val="125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   }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“Void”</a:t>
            </a:r>
            <a:r>
              <a:rPr lang="en-US" dirty="0" smtClean="0">
                <a:solidFill>
                  <a:schemeClr val="tx1"/>
                </a:solidFill>
              </a:rPr>
              <a:t> Return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543800" cy="4953000"/>
          </a:xfrm>
        </p:spPr>
        <p:txBody>
          <a:bodyPr/>
          <a:lstStyle/>
          <a:p>
            <a:r>
              <a:rPr lang="en-IN" dirty="0" smtClean="0"/>
              <a:t>Methods are able to perform tasks and return information when they complete their tasks.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IN" dirty="0" smtClean="0"/>
          </a:p>
          <a:p>
            <a:r>
              <a:rPr lang="en-IN" dirty="0" smtClean="0"/>
              <a:t> Keyword </a:t>
            </a:r>
            <a:r>
              <a:rPr lang="en-IN" b="1" dirty="0" smtClean="0"/>
              <a:t>void</a:t>
            </a:r>
            <a:r>
              <a:rPr lang="en-IN" dirty="0" smtClean="0"/>
              <a:t> indicates that this method will perform a task but will not return any information when it completes its task.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38400"/>
            <a:ext cx="4343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b="1" dirty="0">
                <a:solidFill>
                  <a:schemeClr val="accent3"/>
                </a:solidFill>
                <a:latin typeface="Cambria" pitchFamily="18" charset="0"/>
              </a:rPr>
              <a:t>public static void main( String args[] ){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	…...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	……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}</a:t>
            </a:r>
            <a:endParaRPr lang="en-IN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5043494" y="2590800"/>
            <a:ext cx="457200" cy="7620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miley Face 6"/>
          <p:cNvSpPr/>
          <p:nvPr/>
        </p:nvSpPr>
        <p:spPr>
          <a:xfrm>
            <a:off x="7543824" y="2590800"/>
            <a:ext cx="457200" cy="7620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5500694" y="2971800"/>
            <a:ext cx="204313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2133600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53200" y="3505200"/>
            <a:ext cx="1371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454091" y="2714620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M  tells E to do some job</a:t>
            </a:r>
            <a:endParaRPr lang="en-IN" sz="11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3786190"/>
            <a:ext cx="6172200" cy="89059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Reusing code through inheritance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Inheritance is a fundamental OOP concept</a:t>
            </a:r>
          </a:p>
          <a:p>
            <a:r>
              <a:rPr lang="en-US" dirty="0" smtClean="0"/>
              <a:t>A class can inherit from another class</a:t>
            </a:r>
          </a:p>
          <a:p>
            <a:pPr lvl="1"/>
            <a:r>
              <a:rPr lang="en-US" dirty="0" smtClean="0"/>
              <a:t>Original class is the “superclass”</a:t>
            </a:r>
          </a:p>
          <a:p>
            <a:pPr lvl="1"/>
            <a:r>
              <a:rPr lang="en-US" dirty="0" smtClean="0"/>
              <a:t>New class is called the “subclass”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786050" y="3786190"/>
            <a:ext cx="200026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  Car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71472" y="4786322"/>
            <a:ext cx="200026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BMW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2786050" y="4786322"/>
            <a:ext cx="200026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Ford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5000628" y="4786322"/>
            <a:ext cx="200026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  SUMO</a:t>
            </a:r>
            <a:endParaRPr lang="en-IN" b="1" dirty="0"/>
          </a:p>
        </p:txBody>
      </p:sp>
      <p:cxnSp>
        <p:nvCxnSpPr>
          <p:cNvPr id="21" name="Straight Arrow Connector 20"/>
          <p:cNvCxnSpPr>
            <a:stCxn id="17" idx="0"/>
            <a:endCxn id="16" idx="2"/>
          </p:cNvCxnSpPr>
          <p:nvPr/>
        </p:nvCxnSpPr>
        <p:spPr>
          <a:xfrm rot="5400000" flipH="1" flipV="1">
            <a:off x="2393141" y="3393281"/>
            <a:ext cx="571504" cy="2214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0"/>
            <a:endCxn id="16" idx="2"/>
          </p:cNvCxnSpPr>
          <p:nvPr/>
        </p:nvCxnSpPr>
        <p:spPr>
          <a:xfrm rot="5400000" flipH="1" flipV="1">
            <a:off x="3500430" y="450057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6" idx="2"/>
          </p:cNvCxnSpPr>
          <p:nvPr/>
        </p:nvCxnSpPr>
        <p:spPr>
          <a:xfrm rot="16200000" flipV="1">
            <a:off x="4607719" y="3393281"/>
            <a:ext cx="571504" cy="2214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8728" y="335756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superclass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2" y="42862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subclass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Example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The Car class defines certain methods and variables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Taxi </a:t>
            </a:r>
            <a:r>
              <a:rPr lang="en-US" i="1" dirty="0" smtClean="0"/>
              <a:t>extends </a:t>
            </a:r>
            <a:r>
              <a:rPr lang="en-US" b="1" dirty="0" smtClean="0"/>
              <a:t>Car</a:t>
            </a:r>
            <a:r>
              <a:rPr lang="en-US" dirty="0" smtClean="0"/>
              <a:t>, and can:</a:t>
            </a:r>
          </a:p>
          <a:p>
            <a:pPr lvl="1"/>
            <a:r>
              <a:rPr lang="en-US" dirty="0" smtClean="0"/>
              <a:t>Add new variables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methods of the Car class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85852" y="1928802"/>
            <a:ext cx="257176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accelerate()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3500438"/>
            <a:ext cx="2571768" cy="9286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Taxi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accelerate()</a:t>
            </a:r>
          </a:p>
          <a:p>
            <a:pPr algn="ctr"/>
            <a:r>
              <a:rPr lang="en-US" b="1" i="1" dirty="0" smtClean="0">
                <a:solidFill>
                  <a:srgbClr val="C00000"/>
                </a:solidFill>
              </a:rPr>
              <a:t>meter()</a:t>
            </a:r>
            <a:endParaRPr lang="en-IN" b="1" i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rot="5400000" flipH="1" flipV="1">
            <a:off x="2143108" y="307181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1736" y="292893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extends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4929190" y="1785926"/>
            <a:ext cx="2435506" cy="983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Superclass contains a common behavior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7752" y="3286124"/>
            <a:ext cx="2909722" cy="132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Subclass extend a superclass behavior and also contains some specific </a:t>
            </a:r>
            <a:r>
              <a:rPr lang="en-US" dirty="0" smtClean="0"/>
              <a:t>behaviors.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5" idx="3"/>
          </p:cNvCxnSpPr>
          <p:nvPr/>
        </p:nvCxnSpPr>
        <p:spPr>
          <a:xfrm rot="10800000" flipV="1">
            <a:off x="3857620" y="2277614"/>
            <a:ext cx="1071570" cy="8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6" idx="3"/>
          </p:cNvCxnSpPr>
          <p:nvPr/>
        </p:nvCxnSpPr>
        <p:spPr>
          <a:xfrm rot="10800000" flipV="1">
            <a:off x="3857620" y="3948721"/>
            <a:ext cx="1000132" cy="16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Specifying inheritance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Inheritance is achieved by specifying which superclass the subclass extends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i="1" dirty="0" smtClean="0"/>
          </a:p>
          <a:p>
            <a:r>
              <a:rPr lang="en-US" b="1" i="1" dirty="0" smtClean="0"/>
              <a:t>Taxi</a:t>
            </a:r>
            <a:r>
              <a:rPr lang="en-US" dirty="0" smtClean="0"/>
              <a:t> inherits all the variables and methods of the </a:t>
            </a:r>
            <a:r>
              <a:rPr lang="en-US" b="1" i="1" dirty="0" smtClean="0"/>
              <a:t>car</a:t>
            </a:r>
            <a:endParaRPr lang="en-IN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14414" y="2214554"/>
            <a:ext cx="4357718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  public class Car{</a:t>
            </a:r>
          </a:p>
          <a:p>
            <a:r>
              <a:rPr lang="en-US" b="1" dirty="0" smtClean="0"/>
              <a:t>           ………..</a:t>
            </a:r>
          </a:p>
          <a:p>
            <a:r>
              <a:rPr lang="en-US" b="1" dirty="0" smtClean="0"/>
              <a:t>  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928794" y="3071810"/>
            <a:ext cx="4357718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  public class Taxi extends Car{</a:t>
            </a:r>
          </a:p>
          <a:p>
            <a:r>
              <a:rPr lang="en-US" b="1" dirty="0" smtClean="0"/>
              <a:t>           ………..</a:t>
            </a:r>
          </a:p>
          <a:p>
            <a:r>
              <a:rPr lang="en-US" b="1" dirty="0" smtClean="0"/>
              <a:t>  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Multilevel Hierarchy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Java supports multi-level hierarchy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34</a:t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85786" y="1714488"/>
            <a:ext cx="2743200" cy="457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class A{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class B extends A{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class C extends B{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9124" y="1785926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29124" y="3306129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00578" y="4786322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30870" y="4214818"/>
            <a:ext cx="12700" cy="608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72132" y="2714620"/>
            <a:ext cx="12700" cy="608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Aspects of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What does a subclass object look like?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How do constructors work now?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What methods can be called?</a:t>
            </a:r>
          </a:p>
          <a:p>
            <a:pPr lvl="1"/>
            <a:r>
              <a:rPr lang="en-US" dirty="0" smtClean="0"/>
              <a:t>How can methods be overridden?</a:t>
            </a:r>
          </a:p>
          <a:p>
            <a:r>
              <a:rPr lang="en-US" dirty="0" smtClean="0"/>
              <a:t>Polymorphism: what is it?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What does an object look like?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 subclass inherits all the instance variables and methods of its superclass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8662" y="2071678"/>
            <a:ext cx="3857652" cy="12144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class Car{</a:t>
            </a:r>
          </a:p>
          <a:p>
            <a:r>
              <a:rPr lang="en-US" b="1" dirty="0" smtClean="0"/>
              <a:t>     String regNum;</a:t>
            </a:r>
          </a:p>
          <a:p>
            <a:r>
              <a:rPr lang="en-US" b="1" dirty="0" smtClean="0"/>
              <a:t>     int engineSize;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928662" y="3571876"/>
            <a:ext cx="3857652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class Taxi extends Car{</a:t>
            </a:r>
          </a:p>
          <a:p>
            <a:r>
              <a:rPr lang="en-US" b="1" dirty="0" smtClean="0"/>
              <a:t>    int cabNum;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29256" y="2285992"/>
            <a:ext cx="2009775" cy="958850"/>
          </a:xfrm>
          <a:prstGeom prst="cube">
            <a:avLst>
              <a:gd name="adj" fmla="val 20894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regNum</a:t>
            </a:r>
          </a:p>
          <a:p>
            <a:pPr algn="ctr"/>
            <a:r>
              <a:rPr lang="en-US" b="1" dirty="0" smtClean="0"/>
              <a:t>engineSize</a:t>
            </a:r>
            <a:endParaRPr lang="en-IN" b="1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357818" y="4702167"/>
            <a:ext cx="2027238" cy="942975"/>
          </a:xfrm>
          <a:prstGeom prst="cube">
            <a:avLst>
              <a:gd name="adj" fmla="val 2499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tx1"/>
                </a:solidFill>
              </a:rPr>
              <a:t>cabNum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357818" y="3957630"/>
            <a:ext cx="2006600" cy="963612"/>
          </a:xfrm>
          <a:prstGeom prst="cube">
            <a:avLst>
              <a:gd name="adj" fmla="val 2199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regNum</a:t>
            </a:r>
          </a:p>
          <a:p>
            <a:pPr algn="ctr"/>
            <a:r>
              <a:rPr lang="en-US" b="1" dirty="0" smtClean="0"/>
              <a:t>engineSize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357187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Taxi Object</a:t>
            </a:r>
            <a:endParaRPr lang="en-IN" b="1" i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185736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Car Object</a:t>
            </a:r>
            <a:endParaRPr lang="en-IN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Default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What happens when a subclass object is created?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no constructors are defined:</a:t>
            </a:r>
          </a:p>
          <a:p>
            <a:pPr lvl="1"/>
            <a:r>
              <a:rPr lang="en-US" dirty="0" smtClean="0"/>
              <a:t>No - arg constructor is called in superclass</a:t>
            </a:r>
          </a:p>
          <a:p>
            <a:pPr lvl="1"/>
            <a:r>
              <a:rPr lang="en-US" dirty="0" smtClean="0"/>
              <a:t>No - arg constructor is called in subclass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0100" y="2357430"/>
            <a:ext cx="3357586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Taxi taxi  = new Taxi();</a:t>
            </a:r>
            <a:endParaRPr lang="en-IN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143504" y="2700339"/>
            <a:ext cx="2036763" cy="942975"/>
          </a:xfrm>
          <a:prstGeom prst="cube">
            <a:avLst>
              <a:gd name="adj" fmla="val 2499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tx1"/>
                </a:solidFill>
              </a:rPr>
              <a:t>cabNum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143504" y="1960564"/>
            <a:ext cx="2036763" cy="958850"/>
          </a:xfrm>
          <a:prstGeom prst="cube">
            <a:avLst>
              <a:gd name="adj" fmla="val 2449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1" dirty="0" smtClean="0"/>
              <a:t>regNum</a:t>
            </a:r>
          </a:p>
          <a:p>
            <a:pPr algn="ctr"/>
            <a:r>
              <a:rPr lang="en-US" b="1" dirty="0" smtClean="0"/>
              <a:t>engineSize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34438" y="160337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Taxi Object</a:t>
            </a:r>
            <a:endParaRPr lang="en-IN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Non-Default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Specific initialization can be performed as follows: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00430" y="1928802"/>
            <a:ext cx="3643338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Car{</a:t>
            </a:r>
          </a:p>
          <a:p>
            <a:r>
              <a:rPr lang="en-US" b="1" dirty="0" smtClean="0"/>
              <a:t>   Car(String r, int e){</a:t>
            </a:r>
          </a:p>
          <a:p>
            <a:r>
              <a:rPr lang="en-US" b="1" dirty="0" smtClean="0"/>
              <a:t>        regNum = r;</a:t>
            </a:r>
          </a:p>
          <a:p>
            <a:r>
              <a:rPr lang="en-US" b="1" dirty="0" smtClean="0"/>
              <a:t>        engineSize = e;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500430" y="4071942"/>
            <a:ext cx="4214842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Taxi extends Car{</a:t>
            </a:r>
          </a:p>
          <a:p>
            <a:r>
              <a:rPr lang="en-US" b="1" dirty="0" smtClean="0"/>
              <a:t>   Taxi(String r, int e, int c){</a:t>
            </a:r>
          </a:p>
          <a:p>
            <a:r>
              <a:rPr lang="en-US" b="1" dirty="0" smtClean="0"/>
              <a:t>        super(r, e);</a:t>
            </a:r>
          </a:p>
          <a:p>
            <a:r>
              <a:rPr lang="en-US" b="1" dirty="0" smtClean="0"/>
              <a:t>        cabNum = c;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3000364" y="4856172"/>
            <a:ext cx="107157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1750199" y="3607595"/>
            <a:ext cx="250033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0364" y="235743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5786" y="3429000"/>
            <a:ext cx="2143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3"/>
                </a:solidFill>
              </a:rPr>
              <a:t>use super() to call super class constructor</a:t>
            </a:r>
            <a:endParaRPr lang="en-IN" sz="24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Specifying Additional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US" dirty="0" smtClean="0"/>
              <a:t>The superclass defines methods that are applicable for all kinds of car</a:t>
            </a:r>
          </a:p>
          <a:p>
            <a:r>
              <a:rPr lang="en-US" dirty="0" smtClean="0"/>
              <a:t>The subclass can specify additional methods that are specific to Taxi’s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42976" y="2786058"/>
            <a:ext cx="4286280" cy="1785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Car{</a:t>
            </a:r>
          </a:p>
          <a:p>
            <a:r>
              <a:rPr lang="en-US" b="1" dirty="0" smtClean="0"/>
              <a:t>   public int getReg(){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public void changeOwner(){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214546" y="4357694"/>
            <a:ext cx="4857784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Taxi extends Car{</a:t>
            </a:r>
          </a:p>
          <a:p>
            <a:r>
              <a:rPr lang="en-US" b="1" dirty="0" smtClean="0"/>
              <a:t>   public void renewCabLicense(){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public boolean isBooked(){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Returning a value from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10200"/>
          </a:xfrm>
        </p:spPr>
        <p:txBody>
          <a:bodyPr/>
          <a:lstStyle/>
          <a:p>
            <a:r>
              <a:rPr lang="en-US" dirty="0" smtClean="0"/>
              <a:t>Using a return a statement to exit a method and return a value from method.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2057400"/>
            <a:ext cx="4343400" cy="2362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b="1" dirty="0">
                <a:solidFill>
                  <a:schemeClr val="accent3"/>
                </a:solidFill>
                <a:latin typeface="Cambria" pitchFamily="18" charset="0"/>
              </a:rPr>
              <a:t>public </a:t>
            </a:r>
            <a:r>
              <a:rPr lang="en-IN" b="1" dirty="0" smtClean="0">
                <a:solidFill>
                  <a:schemeClr val="accent3"/>
                </a:solidFill>
                <a:latin typeface="Cambria" pitchFamily="18" charset="0"/>
              </a:rPr>
              <a:t>class Car{</a:t>
            </a:r>
          </a:p>
          <a:p>
            <a:pPr>
              <a:defRPr/>
            </a:pPr>
            <a:r>
              <a:rPr lang="en-IN" b="1" dirty="0">
                <a:solidFill>
                  <a:schemeClr val="accent3"/>
                </a:solidFill>
                <a:latin typeface="Cambria" pitchFamily="18" charset="0"/>
              </a:rPr>
              <a:t> </a:t>
            </a:r>
            <a:r>
              <a:rPr lang="en-IN" b="1" dirty="0" smtClean="0">
                <a:solidFill>
                  <a:schemeClr val="accent3"/>
                </a:solidFill>
                <a:latin typeface="Cambria" pitchFamily="18" charset="0"/>
              </a:rPr>
              <a:t>    private int speed;</a:t>
            </a:r>
          </a:p>
          <a:p>
            <a:pPr>
              <a:defRPr/>
            </a:pPr>
            <a:r>
              <a:rPr lang="en-IN" b="1" dirty="0">
                <a:solidFill>
                  <a:schemeClr val="accent3"/>
                </a:solidFill>
                <a:latin typeface="Cambria" pitchFamily="18" charset="0"/>
              </a:rPr>
              <a:t> </a:t>
            </a:r>
            <a:r>
              <a:rPr lang="en-IN" b="1" dirty="0" smtClean="0">
                <a:solidFill>
                  <a:schemeClr val="accent3"/>
                </a:solidFill>
                <a:latin typeface="Cambria" pitchFamily="18" charset="0"/>
              </a:rPr>
              <a:t>       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…...</a:t>
            </a:r>
            <a:endParaRPr lang="en-US" b="1" dirty="0">
              <a:solidFill>
                <a:schemeClr val="accent3"/>
              </a:solidFill>
              <a:latin typeface="Cambria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  public int getSpeed(){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         return speed;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  }</a:t>
            </a:r>
          </a:p>
          <a:p>
            <a:pPr>
              <a:defRPr/>
            </a:pPr>
            <a:endParaRPr lang="en-US" b="1" dirty="0" smtClean="0">
              <a:solidFill>
                <a:schemeClr val="accent3"/>
              </a:solidFill>
              <a:latin typeface="Cambria" pitchFamily="18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}</a:t>
            </a:r>
            <a:endParaRPr lang="en-IN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524000" y="5257800"/>
            <a:ext cx="457200" cy="7620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miley Face 6"/>
          <p:cNvSpPr/>
          <p:nvPr/>
        </p:nvSpPr>
        <p:spPr>
          <a:xfrm>
            <a:off x="6900882" y="5257800"/>
            <a:ext cx="457200" cy="7620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19200" y="4800600"/>
            <a:ext cx="1219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343672" y="4800600"/>
            <a:ext cx="1371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5329238"/>
            <a:ext cx="4510102" cy="31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Manager asks work status from the  Employee</a:t>
            </a:r>
            <a:endParaRPr lang="en-IN" sz="1400" b="1" dirty="0"/>
          </a:p>
        </p:txBody>
      </p: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1981200" y="5638800"/>
            <a:ext cx="49196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Overriding Superclass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A subclass inherits all the methods of its superclass</a:t>
            </a:r>
          </a:p>
          <a:p>
            <a:r>
              <a:rPr lang="en-US" dirty="0" smtClean="0"/>
              <a:t>The subclass can override a method with a specialized version, if it needs to: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57224" y="2928934"/>
            <a:ext cx="4572032" cy="185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Car{</a:t>
            </a:r>
          </a:p>
          <a:p>
            <a:r>
              <a:rPr lang="en-US" b="1" dirty="0" smtClean="0"/>
              <a:t>     public String details(  ){</a:t>
            </a:r>
          </a:p>
          <a:p>
            <a:r>
              <a:rPr lang="en-US" b="1" dirty="0" smtClean="0"/>
              <a:t>        return “Reg: ” + getReg();	</a:t>
            </a:r>
          </a:p>
          <a:p>
            <a:r>
              <a:rPr lang="en-US" b="1" dirty="0" smtClean="0"/>
              <a:t> 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214546" y="4357694"/>
            <a:ext cx="5214974" cy="15716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Taxi extends Car{</a:t>
            </a:r>
          </a:p>
          <a:p>
            <a:r>
              <a:rPr lang="en-US" b="1" dirty="0" smtClean="0"/>
              <a:t>    public String details(  ){</a:t>
            </a:r>
          </a:p>
          <a:p>
            <a:r>
              <a:rPr lang="en-US" b="1" dirty="0" smtClean="0"/>
              <a:t>        return “Reg: ” + getReg() + cabNum;</a:t>
            </a:r>
          </a:p>
          <a:p>
            <a:r>
              <a:rPr lang="en-US" b="1" dirty="0" smtClean="0"/>
              <a:t>  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Invoking Superclass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If a subclass overrides a method, it can still call the original superclass method</a:t>
            </a:r>
          </a:p>
          <a:p>
            <a:r>
              <a:rPr lang="en-US" dirty="0" smtClean="0"/>
              <a:t>Use </a:t>
            </a:r>
            <a:r>
              <a:rPr lang="en-US" b="1" i="1" dirty="0" smtClean="0"/>
              <a:t>super.method() </a:t>
            </a:r>
            <a:r>
              <a:rPr lang="en-US" dirty="0" smtClean="0"/>
              <a:t>to call a superclass method from the subclass</a:t>
            </a:r>
            <a:endParaRPr lang="en-IN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7224" y="2928934"/>
            <a:ext cx="4572032" cy="17145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Car{</a:t>
            </a:r>
          </a:p>
          <a:p>
            <a:r>
              <a:rPr lang="en-US" b="1" dirty="0" smtClean="0"/>
              <a:t>     public String details{</a:t>
            </a:r>
          </a:p>
          <a:p>
            <a:r>
              <a:rPr lang="en-US" b="1" dirty="0" smtClean="0"/>
              <a:t>        return “Reg: ” + getReg();	</a:t>
            </a:r>
          </a:p>
          <a:p>
            <a:r>
              <a:rPr lang="en-US" b="1" dirty="0" smtClean="0"/>
              <a:t> 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071670" y="4214818"/>
            <a:ext cx="5214974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 class Taxi extends Car{</a:t>
            </a:r>
          </a:p>
          <a:p>
            <a:r>
              <a:rPr lang="en-US" b="1" dirty="0" smtClean="0"/>
              <a:t>    public String details{</a:t>
            </a:r>
          </a:p>
          <a:p>
            <a:r>
              <a:rPr lang="en-US" b="1" dirty="0" smtClean="0"/>
              <a:t>        return </a:t>
            </a:r>
            <a:r>
              <a:rPr lang="en-US" b="1" i="1" dirty="0" smtClean="0"/>
              <a:t>super.details()</a:t>
            </a:r>
            <a:r>
              <a:rPr lang="en-US" b="1" dirty="0" smtClean="0"/>
              <a:t> + cabNum;</a:t>
            </a:r>
          </a:p>
          <a:p>
            <a:r>
              <a:rPr lang="en-US" b="1" dirty="0" smtClean="0"/>
              <a:t>   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Super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It can be used in two ways:</a:t>
            </a:r>
          </a:p>
          <a:p>
            <a:r>
              <a:rPr lang="en-US" dirty="0" smtClean="0"/>
              <a:t>First Use:</a:t>
            </a:r>
          </a:p>
          <a:p>
            <a:pPr lvl="1"/>
            <a:r>
              <a:rPr lang="en-US" dirty="0" smtClean="0"/>
              <a:t>Call’s superclass constructor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Second Use:  </a:t>
            </a:r>
          </a:p>
          <a:p>
            <a:pPr lvl="1"/>
            <a:r>
              <a:rPr lang="en-US" dirty="0" smtClean="0"/>
              <a:t>Call super class members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member may be a variable or method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8728" y="2643182"/>
            <a:ext cx="278608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  super()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357290" y="4429132"/>
            <a:ext cx="278608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     super.member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sz="2800" b="1" dirty="0" smtClean="0"/>
              <a:t>Substitution of Object References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A subclass object can be used where an object of a superclass is expected</a:t>
            </a:r>
          </a:p>
          <a:p>
            <a:r>
              <a:rPr lang="en-US" dirty="0" smtClean="0"/>
              <a:t>You can assign a subclass object to a superclass object reference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42976" y="2928934"/>
            <a:ext cx="614366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Car car1 = new Taxi(“ABC123”, 2000, 79);</a:t>
            </a:r>
            <a:endParaRPr lang="en-IN" b="1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14810" y="4643446"/>
            <a:ext cx="2786082" cy="942975"/>
          </a:xfrm>
          <a:prstGeom prst="cube">
            <a:avLst>
              <a:gd name="adj" fmla="val 24995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chemeClr val="tx1"/>
                </a:solidFill>
              </a:rPr>
              <a:t>cabNum: 79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14810" y="3929066"/>
            <a:ext cx="2786082" cy="958850"/>
          </a:xfrm>
          <a:prstGeom prst="cube">
            <a:avLst>
              <a:gd name="adj" fmla="val 26394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b="1" dirty="0" smtClean="0"/>
              <a:t>regNum = “ABC123”</a:t>
            </a:r>
          </a:p>
          <a:p>
            <a:r>
              <a:rPr lang="en-US" b="1" dirty="0" smtClean="0"/>
              <a:t>engineSize = 2000</a:t>
            </a:r>
            <a:endParaRPr lang="en-IN" b="1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767010" y="5224466"/>
            <a:ext cx="1409700" cy="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462210" y="5072066"/>
            <a:ext cx="288925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786314" y="571501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Taxi Object</a:t>
            </a:r>
            <a:endParaRPr lang="en-IN" b="1" i="1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50006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car1</a:t>
            </a:r>
            <a:endParaRPr lang="en-IN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heel spokes="8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Substitution of Object References in method calls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en-US" dirty="0" smtClean="0"/>
              <a:t>A subclass object can be passed into any method that expects a superclass object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71538" y="2714620"/>
            <a:ext cx="5715040" cy="2571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static void main(String[] args){</a:t>
            </a:r>
          </a:p>
          <a:p>
            <a:r>
              <a:rPr lang="en-US" b="1" dirty="0" smtClean="0"/>
              <a:t>     Taxi taxi = new Taxi(“ABC123”, 2000, 79);</a:t>
            </a:r>
          </a:p>
          <a:p>
            <a:r>
              <a:rPr lang="en-US" b="1" dirty="0" smtClean="0"/>
              <a:t>      displayDetails(taxi);</a:t>
            </a:r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r>
              <a:rPr lang="en-US" b="1" dirty="0" smtClean="0"/>
              <a:t>public static void displayDetails(Car car){</a:t>
            </a:r>
          </a:p>
          <a:p>
            <a:r>
              <a:rPr lang="en-US" b="1" dirty="0" smtClean="0"/>
              <a:t>     System.out.println( car.details() );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 smtClean="0"/>
              <a:t>The </a:t>
            </a:r>
            <a:r>
              <a:rPr lang="en-US" b="1" i="1" dirty="0" smtClean="0"/>
              <a:t>instanceof</a:t>
            </a:r>
            <a:r>
              <a:rPr lang="en-US" i="1" dirty="0" smtClean="0"/>
              <a:t> </a:t>
            </a:r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r>
              <a:rPr lang="en-US" dirty="0" smtClean="0"/>
              <a:t>The true type of an object can be determined using instanceof operator</a:t>
            </a:r>
          </a:p>
          <a:p>
            <a:r>
              <a:rPr lang="en-US" dirty="0" smtClean="0"/>
              <a:t>An object reference can be “downcast” to the correct type, if needed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0100" y="3357562"/>
            <a:ext cx="5715040" cy="1785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void printCarDetails(Car car){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if(car  instanceof  Taxi)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((Taxi) car) . renewCabLicence();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</p:cSld>
  <p:clrMapOvr>
    <a:masterClrMapping/>
  </p:clrMapOvr>
  <p:transition>
    <p:wheel spokes="8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3786190"/>
            <a:ext cx="6172200" cy="89059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Static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US" dirty="0" smtClean="0"/>
              <a:t>Polymorphism - one name, multiple methods</a:t>
            </a:r>
          </a:p>
          <a:p>
            <a:r>
              <a:rPr lang="en-US" dirty="0" smtClean="0"/>
              <a:t>Several methods in a class can have the same name</a:t>
            </a:r>
          </a:p>
          <a:p>
            <a:pPr lvl="1"/>
            <a:r>
              <a:rPr lang="en-US" dirty="0" smtClean="0"/>
              <a:t>Must have different signatures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5786" y="2643182"/>
            <a:ext cx="5715040" cy="3357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class Car{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public void accelerate(){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speed += 5;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public void accelerate(int howMuch){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speed += howMuch;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1934" y="4795846"/>
            <a:ext cx="3490938" cy="14906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Car car1 = new Car();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car1.accelerate();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car1.accelerate(50);</a:t>
            </a:r>
          </a:p>
        </p:txBody>
      </p:sp>
    </p:spTree>
  </p:cSld>
  <p:clrMapOvr>
    <a:masterClrMapping/>
  </p:clrMapOvr>
  <p:transition>
    <p:wheel spokes="8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Dynamic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The declared type of the object reference is the superclass, </a:t>
            </a:r>
            <a:r>
              <a:rPr lang="en-US" b="1" i="1" dirty="0" smtClean="0"/>
              <a:t>Car</a:t>
            </a:r>
          </a:p>
          <a:p>
            <a:r>
              <a:rPr lang="en-US" dirty="0" smtClean="0"/>
              <a:t>However, the type of object at run time determines which </a:t>
            </a:r>
            <a:r>
              <a:rPr lang="en-US" b="1" i="1" dirty="0" smtClean="0"/>
              <a:t>details()</a:t>
            </a:r>
            <a:r>
              <a:rPr lang="en-US" dirty="0" smtClean="0"/>
              <a:t> is called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59427" y="3116278"/>
            <a:ext cx="1622425" cy="976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Car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97490" y="3578240"/>
            <a:ext cx="1581150" cy="361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details()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571868" y="4524390"/>
            <a:ext cx="1622425" cy="976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Ford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90916" y="5072074"/>
            <a:ext cx="1581150" cy="361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200" b="1" dirty="0"/>
              <a:t>details()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57290" y="4546615"/>
            <a:ext cx="1622425" cy="976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SUMO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071538" y="5072074"/>
            <a:ext cx="1581150" cy="361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200" b="1" dirty="0"/>
              <a:t>details()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735657" y="4524389"/>
            <a:ext cx="1622425" cy="976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BMW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491180" y="5067314"/>
            <a:ext cx="1581150" cy="361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200" b="1" dirty="0"/>
              <a:t>details()</a:t>
            </a:r>
          </a:p>
        </p:txBody>
      </p:sp>
      <p:cxnSp>
        <p:nvCxnSpPr>
          <p:cNvPr id="22" name="Straight Connector 21"/>
          <p:cNvCxnSpPr>
            <a:stCxn id="5" idx="2"/>
            <a:endCxn id="11" idx="0"/>
          </p:cNvCxnSpPr>
          <p:nvPr/>
        </p:nvCxnSpPr>
        <p:spPr>
          <a:xfrm rot="5400000">
            <a:off x="6342856" y="4296604"/>
            <a:ext cx="431799" cy="237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  <a:endCxn id="7" idx="3"/>
          </p:cNvCxnSpPr>
          <p:nvPr/>
        </p:nvCxnSpPr>
        <p:spPr>
          <a:xfrm rot="10800000">
            <a:off x="5194293" y="5012546"/>
            <a:ext cx="541364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1"/>
            <a:endCxn id="9" idx="3"/>
          </p:cNvCxnSpPr>
          <p:nvPr/>
        </p:nvCxnSpPr>
        <p:spPr>
          <a:xfrm rot="10800000" flipV="1">
            <a:off x="2979716" y="5012546"/>
            <a:ext cx="592153" cy="22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2910" y="3071810"/>
            <a:ext cx="4643470" cy="1000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void printCarDetails(Car car){</a:t>
            </a:r>
          </a:p>
          <a:p>
            <a:r>
              <a:rPr lang="en-US" b="1" dirty="0" smtClean="0"/>
              <a:t>   car.details();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Polymorphic Collections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US" dirty="0" smtClean="0"/>
              <a:t>Collections can hold any subclass object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71538" y="1714488"/>
            <a:ext cx="4643470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void Car {</a:t>
            </a:r>
          </a:p>
          <a:p>
            <a:r>
              <a:rPr lang="en-US" b="1" dirty="0" smtClean="0"/>
              <a:t>   public String details(){</a:t>
            </a:r>
          </a:p>
          <a:p>
            <a:r>
              <a:rPr lang="en-US" b="1" dirty="0" smtClean="0"/>
              <a:t>	……………	  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786050" y="2928934"/>
            <a:ext cx="4643470" cy="2428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Car[] fleet =  {</a:t>
            </a:r>
          </a:p>
          <a:p>
            <a:r>
              <a:rPr lang="en-US" b="1" dirty="0" smtClean="0"/>
              <a:t>                new Car(…),</a:t>
            </a:r>
          </a:p>
          <a:p>
            <a:r>
              <a:rPr lang="en-US" b="1" dirty="0" smtClean="0"/>
              <a:t>                new BMW(….),</a:t>
            </a:r>
          </a:p>
          <a:p>
            <a:r>
              <a:rPr lang="en-US" b="1" dirty="0" smtClean="0"/>
              <a:t>                new Ford(…..)       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smtClean="0"/>
              <a:t>        ………….</a:t>
            </a:r>
          </a:p>
          <a:p>
            <a:r>
              <a:rPr lang="en-US" b="1" dirty="0" smtClean="0"/>
              <a:t>for(int i = 0; i &lt; fleet.length; i++)</a:t>
            </a:r>
          </a:p>
          <a:p>
            <a:r>
              <a:rPr lang="en-US" b="1" dirty="0" smtClean="0"/>
              <a:t>       fleet[i].details();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Returning Objects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2910" y="1285860"/>
            <a:ext cx="4070350" cy="28597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public class Car {</a:t>
            </a:r>
          </a:p>
          <a:p>
            <a:pPr defTabSz="739775">
              <a:lnSpc>
                <a:spcPct val="125000"/>
              </a:lnSpc>
            </a:pPr>
            <a:endParaRPr lang="en-US" b="1" dirty="0" smtClean="0">
              <a:solidFill>
                <a:schemeClr val="accent3"/>
              </a:solidFill>
              <a:latin typeface="Cambria" pitchFamily="18" charset="0"/>
            </a:endParaRPr>
          </a:p>
          <a:p>
            <a:pPr defTabSz="739775">
              <a:lnSpc>
                <a:spcPct val="125000"/>
              </a:lnSpc>
            </a:pP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</a:t>
            </a: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public Car makeNewCar() {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   Car newCar = new Car();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	return newCar;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  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}</a:t>
            </a:r>
          </a:p>
          <a:p>
            <a:pPr defTabSz="739775">
              <a:lnSpc>
                <a:spcPct val="125000"/>
              </a:lnSpc>
            </a:pPr>
            <a:endParaRPr lang="en-US" b="1" dirty="0">
              <a:solidFill>
                <a:schemeClr val="accent3"/>
              </a:solidFill>
              <a:latin typeface="Cambria" pitchFamily="18" charset="0"/>
            </a:endParaRPr>
          </a:p>
          <a:p>
            <a:pPr defTabSz="739775">
              <a:lnSpc>
                <a:spcPct val="125000"/>
              </a:lnSpc>
            </a:pP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}</a:t>
            </a:r>
            <a:endParaRPr lang="en-US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2357430"/>
            <a:ext cx="228601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method create new car object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643438" y="2643183"/>
            <a:ext cx="1214446" cy="366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71670" y="4643446"/>
            <a:ext cx="4143404" cy="11285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0488" tIns="44450" rIns="90488" bIns="44450">
            <a:spAutoFit/>
          </a:bodyPr>
          <a:lstStyle/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Car car1 = new Car();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Car car2 = car1.makeNewCar();</a:t>
            </a:r>
          </a:p>
          <a:p>
            <a:pPr defTabSz="739775">
              <a:lnSpc>
                <a:spcPct val="125000"/>
              </a:lnSpc>
            </a:pPr>
            <a:r>
              <a:rPr lang="en-US" b="1" dirty="0">
                <a:solidFill>
                  <a:schemeClr val="accent3"/>
                </a:solidFill>
                <a:latin typeface="Cambria" pitchFamily="18" charset="0"/>
              </a:rPr>
              <a:t>Car car3 = car2.makeNewCar();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Final Methods and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 method can be marked as </a:t>
            </a:r>
            <a:r>
              <a:rPr lang="en-US" b="1" i="1" dirty="0" smtClean="0"/>
              <a:t>final</a:t>
            </a:r>
            <a:r>
              <a:rPr lang="en-US" dirty="0" smtClean="0"/>
              <a:t> to prevent it from being overridden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whole class can be marked as </a:t>
            </a:r>
            <a:r>
              <a:rPr lang="en-US" b="1" i="1" dirty="0" smtClean="0"/>
              <a:t>final</a:t>
            </a:r>
            <a:r>
              <a:rPr lang="en-US" dirty="0" smtClean="0"/>
              <a:t> to prevent it from being extend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57224" y="2000240"/>
            <a:ext cx="642942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final boolean checkPassword(String pass){</a:t>
            </a:r>
          </a:p>
          <a:p>
            <a:r>
              <a:rPr lang="en-US" b="1" dirty="0" smtClean="0"/>
              <a:t>	………………….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785786" y="4214818"/>
            <a:ext cx="6429420" cy="1071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final class Color{</a:t>
            </a:r>
          </a:p>
          <a:p>
            <a:r>
              <a:rPr lang="en-US" b="1" dirty="0" smtClean="0"/>
              <a:t>            …………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summary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r>
              <a:rPr lang="en-US" dirty="0" smtClean="0"/>
              <a:t>A subclass inherits all the variables and methods of its superclass	</a:t>
            </a:r>
          </a:p>
          <a:p>
            <a:r>
              <a:rPr lang="en-US" dirty="0" smtClean="0"/>
              <a:t>You can specify additional variables and methods and override methods</a:t>
            </a:r>
          </a:p>
          <a:p>
            <a:r>
              <a:rPr lang="en-US" dirty="0" smtClean="0"/>
              <a:t>A subclass can call an overridden superclass method using </a:t>
            </a:r>
            <a:r>
              <a:rPr lang="en-US" b="1" i="1" dirty="0" smtClean="0"/>
              <a:t>super</a:t>
            </a:r>
          </a:p>
          <a:p>
            <a:r>
              <a:rPr lang="en-US" dirty="0" smtClean="0"/>
              <a:t>Polymorphism ensures the correct version of a method is called at runtime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  <p:transition>
    <p:wheel spokes="8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3786190"/>
            <a:ext cx="6172200" cy="890590"/>
          </a:xfrm>
        </p:spPr>
        <p:txBody>
          <a:bodyPr anchor="t">
            <a:normAutofit/>
          </a:bodyPr>
          <a:lstStyle/>
          <a:p>
            <a:r>
              <a:rPr lang="en-US" smtClean="0"/>
              <a:t>Abstraction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r>
              <a:rPr lang="en-US" dirty="0" smtClean="0"/>
              <a:t>An abstract class is a shared super class</a:t>
            </a:r>
          </a:p>
          <a:p>
            <a:pPr lvl="1"/>
            <a:r>
              <a:rPr lang="en-US" dirty="0" smtClean="0"/>
              <a:t>Provides a  high-level partial implementation of some concept</a:t>
            </a:r>
          </a:p>
          <a:p>
            <a:pPr lvl="1"/>
            <a:r>
              <a:rPr lang="en-US" dirty="0" smtClean="0"/>
              <a:t>Cannot be instantiated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53</a:t>
            </a:fld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500562" y="3571876"/>
            <a:ext cx="571504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5893603" y="3607595"/>
            <a:ext cx="571504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43438" y="3571876"/>
            <a:ext cx="157163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Car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6000760" y="4572008"/>
            <a:ext cx="157163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FORD</a:t>
            </a:r>
            <a:endParaRPr lang="en-IN" b="1" dirty="0"/>
          </a:p>
        </p:txBody>
      </p:sp>
      <p:sp>
        <p:nvSpPr>
          <p:cNvPr id="21" name="Rectangle 20"/>
          <p:cNvSpPr/>
          <p:nvPr/>
        </p:nvSpPr>
        <p:spPr>
          <a:xfrm>
            <a:off x="3214678" y="4572008"/>
            <a:ext cx="1571636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BMW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73616" y="3571876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Abstract Superclass</a:t>
            </a:r>
            <a:endParaRPr lang="en-IN" b="1" i="1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4643446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3"/>
                </a:solidFill>
              </a:rPr>
              <a:t>Abstract Superclass</a:t>
            </a:r>
            <a:endParaRPr lang="en-IN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Defining Abstract Classes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b="1" i="1" dirty="0" smtClean="0"/>
              <a:t>abstract</a:t>
            </a:r>
            <a:r>
              <a:rPr lang="en-US" dirty="0" smtClean="0"/>
              <a:t> keyword to declare a class as abstract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714744" y="1714488"/>
            <a:ext cx="3714776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abstract class Car {</a:t>
            </a:r>
          </a:p>
          <a:p>
            <a:r>
              <a:rPr lang="en-US" b="1" dirty="0" smtClean="0"/>
              <a:t>   private String regNum();</a:t>
            </a:r>
          </a:p>
          <a:p>
            <a:r>
              <a:rPr lang="en-US" b="1" dirty="0" smtClean="0"/>
              <a:t>   public String getRegNum(){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785786" y="3714752"/>
            <a:ext cx="4357718" cy="15001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class BMW extends Car{</a:t>
            </a:r>
          </a:p>
          <a:p>
            <a:r>
              <a:rPr lang="en-US" b="1" dirty="0" smtClean="0"/>
              <a:t>   private int numOfSeats;</a:t>
            </a:r>
          </a:p>
          <a:p>
            <a:r>
              <a:rPr lang="en-US" b="1" dirty="0" smtClean="0"/>
              <a:t>   public void bmwSpecification(){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286116" y="4786322"/>
            <a:ext cx="4643470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Public class Ford extends Car{</a:t>
            </a:r>
          </a:p>
          <a:p>
            <a:r>
              <a:rPr lang="en-US" b="1" dirty="0" smtClean="0"/>
              <a:t>   private String noOfGears;</a:t>
            </a:r>
          </a:p>
          <a:p>
            <a:r>
              <a:rPr lang="en-US" b="1" dirty="0" smtClean="0"/>
              <a:t>   public String fordSpecification(){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}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6090058" y="3982644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42976" y="2571744"/>
            <a:ext cx="2571770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Abstract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An abstract method is one that cannot meaningfully be implemented by a class</a:t>
            </a:r>
          </a:p>
          <a:p>
            <a:pPr lvl="1"/>
            <a:r>
              <a:rPr lang="en-US" dirty="0" smtClean="0"/>
              <a:t>A generic operation</a:t>
            </a:r>
          </a:p>
          <a:p>
            <a:pPr lvl="1"/>
            <a:r>
              <a:rPr lang="en-US" dirty="0" smtClean="0"/>
              <a:t>Part of a abstract class</a:t>
            </a:r>
          </a:p>
          <a:p>
            <a:r>
              <a:rPr lang="en-US" dirty="0" smtClean="0"/>
              <a:t>Must be implemented by a concrete subclass</a:t>
            </a:r>
          </a:p>
          <a:p>
            <a:pPr lvl="1"/>
            <a:r>
              <a:rPr lang="en-US" dirty="0" smtClean="0"/>
              <a:t>Each concrete subclass can implement the method differently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55</a:t>
            </a:fld>
            <a:endParaRPr lang="en-IN"/>
          </a:p>
        </p:txBody>
      </p:sp>
    </p:spTree>
  </p:cSld>
  <p:clrMapOvr>
    <a:masterClrMapping/>
  </p:clrMapOvr>
  <p:transition>
    <p:wheel spokes="8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Defining Abstract Methods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b="1" i="1" dirty="0" smtClean="0"/>
              <a:t>abstract</a:t>
            </a:r>
            <a:r>
              <a:rPr lang="en-US" dirty="0" smtClean="0"/>
              <a:t> keyword to declare a method as abstract</a:t>
            </a:r>
          </a:p>
          <a:p>
            <a:pPr lvl="1"/>
            <a:r>
              <a:rPr lang="en-US" dirty="0" smtClean="0"/>
              <a:t>Only provide the method signature</a:t>
            </a:r>
          </a:p>
          <a:p>
            <a:pPr lvl="1"/>
            <a:r>
              <a:rPr lang="en-US" dirty="0" smtClean="0"/>
              <a:t>Class must also be abstract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Why is this useful?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8728" y="2857496"/>
            <a:ext cx="4643470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abstract class Car {</a:t>
            </a:r>
          </a:p>
          <a:p>
            <a:r>
              <a:rPr lang="en-US" b="1" dirty="0" smtClean="0"/>
              <a:t>      public abstract void engine(  ){</a:t>
            </a:r>
          </a:p>
          <a:p>
            <a:r>
              <a:rPr lang="en-US" b="1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rmAutofit fontScale="90000"/>
          </a:bodyPr>
          <a:lstStyle/>
          <a:p>
            <a:r>
              <a:rPr lang="en-US" b="1" dirty="0" smtClean="0"/>
              <a:t>Polymorphism with Abstract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 collections can be defined using abstract classes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28728" y="2071678"/>
            <a:ext cx="4643470" cy="15001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abstract class Car {</a:t>
            </a:r>
          </a:p>
          <a:p>
            <a:r>
              <a:rPr lang="en-US" b="1" dirty="0" smtClean="0"/>
              <a:t>      public abstract void engine(  ){</a:t>
            </a:r>
          </a:p>
          <a:p>
            <a:r>
              <a:rPr lang="en-US" b="1" dirty="0" smtClean="0"/>
              <a:t>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428728" y="3714752"/>
            <a:ext cx="4643470" cy="2357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Car[ ] car  =  { new BMW( ),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              new Ford( 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};</a:t>
            </a:r>
          </a:p>
          <a:p>
            <a:r>
              <a:rPr lang="en-US" b="1" dirty="0" smtClean="0"/>
              <a:t>  for(int i = 0; i &lt; car.length;  i++){</a:t>
            </a:r>
          </a:p>
          <a:p>
            <a:r>
              <a:rPr lang="en-US" b="1" dirty="0" smtClean="0"/>
              <a:t>      car[ i ].engine( );  </a:t>
            </a:r>
          </a:p>
          <a:p>
            <a:r>
              <a:rPr lang="en-US" b="1" dirty="0" smtClean="0"/>
              <a:t> 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Interfaces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An interface is a contract between a class and outside world</a:t>
            </a:r>
          </a:p>
          <a:p>
            <a:r>
              <a:rPr lang="en-US" dirty="0" smtClean="0"/>
              <a:t>An interface is like a fully abstract class</a:t>
            </a:r>
          </a:p>
          <a:p>
            <a:pPr lvl="1"/>
            <a:r>
              <a:rPr lang="en-US" dirty="0" smtClean="0"/>
              <a:t>All of its methods are abstract</a:t>
            </a:r>
          </a:p>
          <a:p>
            <a:pPr lvl="1"/>
            <a:r>
              <a:rPr lang="en-US" dirty="0" smtClean="0"/>
              <a:t>No instance variables</a:t>
            </a:r>
          </a:p>
          <a:p>
            <a:r>
              <a:rPr lang="en-US" dirty="0" smtClean="0"/>
              <a:t>An interface defines a set of methods that other classes can implement</a:t>
            </a:r>
          </a:p>
          <a:p>
            <a:pPr lvl="1"/>
            <a:r>
              <a:rPr lang="en-US" dirty="0" smtClean="0"/>
              <a:t>A class can </a:t>
            </a:r>
            <a:r>
              <a:rPr lang="en-US" b="1" i="1" dirty="0" smtClean="0"/>
              <a:t>implements</a:t>
            </a:r>
            <a:r>
              <a:rPr lang="en-US" dirty="0" smtClean="0"/>
              <a:t> many interfaces, but can </a:t>
            </a:r>
            <a:r>
              <a:rPr lang="en-US" b="1" i="1" dirty="0" smtClean="0"/>
              <a:t>extends</a:t>
            </a:r>
            <a:r>
              <a:rPr lang="en-US" dirty="0" smtClean="0"/>
              <a:t> only one class</a:t>
            </a:r>
            <a:endParaRPr lang="en-IN" dirty="0" smtClean="0"/>
          </a:p>
          <a:p>
            <a:r>
              <a:rPr lang="en-US" dirty="0" smtClean="0"/>
              <a:t>It provides loose coupling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Example of Interfaces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Interfaces describe an aspect of behavior that different classes can support</a:t>
            </a:r>
          </a:p>
          <a:p>
            <a:r>
              <a:rPr lang="en-US" dirty="0" smtClean="0"/>
              <a:t>For example, any class that supports the “steerable” interface can be steered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4017963"/>
            <a:ext cx="1277938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16484" y="3527425"/>
            <a:ext cx="23860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>
              <a:spcBef>
                <a:spcPct val="50000"/>
              </a:spcBef>
            </a:pPr>
            <a:r>
              <a:rPr lang="en-US" b="1" i="1" u="none"/>
              <a:t>Not Steerable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22272" y="3527425"/>
            <a:ext cx="15557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39775">
              <a:spcBef>
                <a:spcPct val="50000"/>
              </a:spcBef>
            </a:pPr>
            <a:r>
              <a:rPr lang="en-US" b="1" i="1" u="none"/>
              <a:t>Steerable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0034" y="3500438"/>
            <a:ext cx="3810000" cy="166211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9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2" y="3716349"/>
            <a:ext cx="1731962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847" y="4065599"/>
            <a:ext cx="132238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Static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/>
          </a:bodyPr>
          <a:lstStyle/>
          <a:p>
            <a:r>
              <a:rPr lang="en-US" dirty="0" smtClean="0"/>
              <a:t>Class variable belong to a class, and are common to all instances of that class</a:t>
            </a:r>
          </a:p>
          <a:p>
            <a:r>
              <a:rPr lang="en-US" dirty="0" smtClean="0"/>
              <a:t>Declare as </a:t>
            </a:r>
            <a:r>
              <a:rPr lang="en-US" i="1" dirty="0" smtClean="0"/>
              <a:t>static</a:t>
            </a:r>
            <a:r>
              <a:rPr lang="en-US" dirty="0" smtClean="0"/>
              <a:t> in class definition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28662" y="2571744"/>
            <a:ext cx="6643734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Class Car{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  private </a:t>
            </a:r>
            <a:r>
              <a:rPr lang="en-US" b="1" i="1" dirty="0" smtClean="0">
                <a:solidFill>
                  <a:schemeClr val="accent3"/>
                </a:solidFill>
                <a:latin typeface="Cambria" pitchFamily="18" charset="0"/>
              </a:rPr>
              <a:t>static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double annualTax;    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// class variable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    private String model, color;              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//  instance variable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    </a:t>
            </a:r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private int speed;                                  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//  instance variable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}</a:t>
            </a:r>
            <a:endParaRPr lang="en-IN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571736" y="4759325"/>
            <a:ext cx="1735138" cy="1263650"/>
          </a:xfrm>
          <a:prstGeom prst="cube">
            <a:avLst>
              <a:gd name="adj" fmla="val 1709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b="1" dirty="0" smtClean="0"/>
              <a:t>     model</a:t>
            </a:r>
          </a:p>
          <a:p>
            <a:r>
              <a:rPr lang="en-US" b="1" dirty="0" smtClean="0"/>
              <a:t>     color</a:t>
            </a:r>
          </a:p>
          <a:p>
            <a:r>
              <a:rPr lang="en-US" b="1" dirty="0" smtClean="0"/>
              <a:t>     speed</a:t>
            </a:r>
            <a:endParaRPr lang="en-IN" b="1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4286248" y="4759325"/>
            <a:ext cx="1735138" cy="1263650"/>
          </a:xfrm>
          <a:prstGeom prst="cube">
            <a:avLst>
              <a:gd name="adj" fmla="val 1709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b="1" dirty="0" smtClean="0"/>
              <a:t>     model</a:t>
            </a:r>
          </a:p>
          <a:p>
            <a:r>
              <a:rPr lang="en-US" b="1" dirty="0" smtClean="0"/>
              <a:t>     color</a:t>
            </a:r>
          </a:p>
          <a:p>
            <a:r>
              <a:rPr lang="en-US" b="1" dirty="0" smtClean="0"/>
              <a:t>     speed</a:t>
            </a:r>
            <a:endParaRPr lang="en-IN" b="1" dirty="0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000760" y="4759325"/>
            <a:ext cx="1735138" cy="1263650"/>
          </a:xfrm>
          <a:prstGeom prst="cube">
            <a:avLst>
              <a:gd name="adj" fmla="val 1709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b="1" dirty="0" smtClean="0"/>
              <a:t>     model</a:t>
            </a:r>
          </a:p>
          <a:p>
            <a:r>
              <a:rPr lang="en-US" b="1" dirty="0" smtClean="0"/>
              <a:t>     color</a:t>
            </a:r>
          </a:p>
          <a:p>
            <a:r>
              <a:rPr lang="en-US" b="1" dirty="0" smtClean="0"/>
              <a:t>     speed</a:t>
            </a:r>
            <a:endParaRPr lang="en-IN" b="1" dirty="0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42910" y="4759325"/>
            <a:ext cx="1635125" cy="939800"/>
          </a:xfrm>
          <a:prstGeom prst="cube">
            <a:avLst>
              <a:gd name="adj" fmla="val 26894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/>
            <a:r>
              <a:rPr lang="en-US" sz="2000" b="1" u="none" dirty="0">
                <a:solidFill>
                  <a:srgbClr val="000000"/>
                </a:solidFill>
              </a:rPr>
              <a:t>annualTax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Defining an Interface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i="1" dirty="0" smtClean="0"/>
              <a:t>interface </a:t>
            </a:r>
            <a:r>
              <a:rPr lang="en-US" dirty="0" smtClean="0"/>
              <a:t>keyword instead of class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methods </a:t>
            </a:r>
            <a:r>
              <a:rPr lang="en-US" b="1" dirty="0" smtClean="0"/>
              <a:t>public abstract</a:t>
            </a:r>
          </a:p>
          <a:p>
            <a:r>
              <a:rPr lang="en-US" dirty="0" smtClean="0"/>
              <a:t>All variables </a:t>
            </a:r>
            <a:r>
              <a:rPr lang="en-US" b="1" dirty="0" smtClean="0"/>
              <a:t>public static final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14414" y="1785926"/>
            <a:ext cx="5643602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interface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static final int maxTurn = 150;</a:t>
            </a:r>
          </a:p>
          <a:p>
            <a:r>
              <a:rPr lang="en-US" b="1" dirty="0" smtClean="0"/>
              <a:t>     public abstract void turnLeft(  int deg );</a:t>
            </a:r>
          </a:p>
          <a:p>
            <a:r>
              <a:rPr lang="en-US" b="1" dirty="0" smtClean="0"/>
              <a:t>     public abstract void turnRight( int deg );</a:t>
            </a:r>
          </a:p>
          <a:p>
            <a:r>
              <a:rPr lang="en-US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Implementing an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1472" y="1214422"/>
            <a:ext cx="5643602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interface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static final int maxTurn = 150;</a:t>
            </a:r>
          </a:p>
          <a:p>
            <a:r>
              <a:rPr lang="en-US" b="1" dirty="0" smtClean="0"/>
              <a:t>     public abstract void turnLeft(  int deg );</a:t>
            </a:r>
          </a:p>
          <a:p>
            <a:r>
              <a:rPr lang="en-US" b="1" dirty="0" smtClean="0"/>
              <a:t>     public abstract void turnRight( int deg );</a:t>
            </a:r>
          </a:p>
          <a:p>
            <a:r>
              <a:rPr lang="en-US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071538" y="3000372"/>
            <a:ext cx="6715172" cy="2643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class BMW extends Car implements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void turnLeft(  int deg 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void turnRight( int deg ){</a:t>
            </a:r>
          </a:p>
          <a:p>
            <a:r>
              <a:rPr lang="en-US" b="1" dirty="0" smtClean="0"/>
              <a:t>     }</a:t>
            </a:r>
          </a:p>
          <a:p>
            <a:r>
              <a:rPr lang="en-US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 b="1" dirty="0" smtClean="0"/>
              <a:t>Partial Implementation of an Interface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4830902"/>
          </a:xfrm>
        </p:spPr>
        <p:txBody>
          <a:bodyPr/>
          <a:lstStyle/>
          <a:p>
            <a:r>
              <a:rPr lang="en-US" dirty="0" smtClean="0"/>
              <a:t>Declare the class as abstract if the class does not implement all the methods of an interface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Implement methods in the subclass level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1472" y="2786058"/>
            <a:ext cx="7286676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abstract class BMW  extends Car implements             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void turnLeft(  int deg 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r>
              <a:rPr lang="en-US" sz="2800" b="1" dirty="0" smtClean="0"/>
              <a:t>Polymorphism with Interfaces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Methods can have an interface type as an argument	</a:t>
            </a:r>
          </a:p>
          <a:p>
            <a:pPr lvl="1"/>
            <a:r>
              <a:rPr lang="en-US" dirty="0" smtClean="0"/>
              <a:t>What kind of object can be passed into the method?</a:t>
            </a:r>
          </a:p>
          <a:p>
            <a:pPr lvl="1"/>
            <a:r>
              <a:rPr lang="en-US" dirty="0" smtClean="0"/>
              <a:t>How can the object be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6715172" cy="2643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class BMW extends Car implements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void turnLeft(  int deg 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}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void turnRight( int deg ){</a:t>
            </a:r>
          </a:p>
          <a:p>
            <a:r>
              <a:rPr lang="en-US" b="1" dirty="0" smtClean="0"/>
              <a:t>     }</a:t>
            </a:r>
          </a:p>
          <a:p>
            <a:r>
              <a:rPr lang="en-US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4429124" y="2786058"/>
            <a:ext cx="3429024" cy="1285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navigate( Steerable s ) 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s.turnLeft( 90 );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 smtClean="0"/>
              <a:t>Using </a:t>
            </a:r>
            <a:r>
              <a:rPr lang="en-US" b="1" i="1" dirty="0" smtClean="0"/>
              <a:t>instanceof </a:t>
            </a:r>
            <a:r>
              <a:rPr lang="en-US" dirty="0" smtClean="0"/>
              <a:t>with interfaces</a:t>
            </a:r>
            <a:r>
              <a:rPr lang="en-US" i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485778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instanceof</a:t>
            </a:r>
            <a:r>
              <a:rPr lang="en-US" dirty="0" smtClean="0"/>
              <a:t> operator can be used to check if an object implements an interface </a:t>
            </a:r>
          </a:p>
          <a:p>
            <a:r>
              <a:rPr lang="en-US" dirty="0" smtClean="0"/>
              <a:t>Down casting can be used if necessary, to call methods defined in the interface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0100" y="3357562"/>
            <a:ext cx="5715040" cy="1785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void printCarDetails(Car car){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if(car  instanceof  Taxi)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((Taxi) car) . renewCabLicence();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</p:cSld>
  <p:clrMapOvr>
    <a:masterClrMapping/>
  </p:clrMapOvr>
  <p:transition>
    <p:wheel spokes="8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Extending an Interface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86412"/>
          </a:xfrm>
        </p:spPr>
        <p:txBody>
          <a:bodyPr/>
          <a:lstStyle/>
          <a:p>
            <a:r>
              <a:rPr lang="en-US" dirty="0" smtClean="0"/>
              <a:t>One interface can extend another interface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8662" y="1714488"/>
            <a:ext cx="5643602" cy="2143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interface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static final int maxTurn = 150;</a:t>
            </a:r>
          </a:p>
          <a:p>
            <a:r>
              <a:rPr lang="en-US" b="1" dirty="0" smtClean="0"/>
              <a:t>     public abstract void turnLeft(  int deg );</a:t>
            </a:r>
          </a:p>
          <a:p>
            <a:r>
              <a:rPr lang="en-US" b="1" dirty="0" smtClean="0"/>
              <a:t>     public abstract void turnRight( int deg );</a:t>
            </a:r>
          </a:p>
          <a:p>
            <a:r>
              <a:rPr lang="en-US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1571604" y="3714752"/>
            <a:ext cx="6000792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 smtClean="0"/>
              <a:t>public interface Navigator extends Steerable{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public abstract void calcSpeed(  int distance);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Initializing class variables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00174"/>
            <a:ext cx="7467600" cy="4973778"/>
          </a:xfrm>
        </p:spPr>
        <p:txBody>
          <a:bodyPr/>
          <a:lstStyle/>
          <a:p>
            <a:r>
              <a:rPr lang="en-US" dirty="0" smtClean="0"/>
              <a:t>As with instance variables, class variables can be initialized at declaration.</a:t>
            </a:r>
          </a:p>
          <a:p>
            <a:r>
              <a:rPr lang="en-US" dirty="0" smtClean="0"/>
              <a:t>Initialization takes place when the class is loaded.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3643314"/>
            <a:ext cx="5857916" cy="1928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   public class Car{</a:t>
            </a:r>
          </a:p>
          <a:p>
            <a:r>
              <a:rPr lang="en-US" b="1" dirty="0" smtClean="0"/>
              <a:t>    private static double annualTax = 150.00;</a:t>
            </a:r>
          </a:p>
          <a:p>
            <a:r>
              <a:rPr lang="en-US" b="1" dirty="0" smtClean="0"/>
              <a:t>     </a:t>
            </a:r>
          </a:p>
          <a:p>
            <a:r>
              <a:rPr lang="en-US" b="1" dirty="0" smtClean="0"/>
              <a:t>    private String model, color;</a:t>
            </a:r>
          </a:p>
          <a:p>
            <a:r>
              <a:rPr lang="en-US" b="1" dirty="0" smtClean="0"/>
              <a:t>    private int speed = 0;</a:t>
            </a:r>
          </a:p>
          <a:p>
            <a:r>
              <a:rPr lang="en-US" b="1" dirty="0" smtClean="0"/>
              <a:t>    }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Static Methods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/>
          <a:lstStyle/>
          <a:p>
            <a:r>
              <a:rPr lang="en-US" dirty="0" smtClean="0"/>
              <a:t>Class methods are shared by all instances and it does not depend on any object.</a:t>
            </a:r>
          </a:p>
          <a:p>
            <a:r>
              <a:rPr lang="en-US" dirty="0" smtClean="0"/>
              <a:t>It is useful for manipulating static variables.</a:t>
            </a:r>
            <a:endParaRPr lang="en-IN" dirty="0" smtClean="0"/>
          </a:p>
          <a:p>
            <a:r>
              <a:rPr lang="en-US" dirty="0" smtClean="0"/>
              <a:t>Do not use </a:t>
            </a:r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 keyword.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a static method using the class name.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2976" y="2786058"/>
            <a:ext cx="5786478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public static void increaseAnnualTax(double inc){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	 annualTax += inc;</a:t>
            </a:r>
          </a:p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}</a:t>
            </a:r>
            <a:endParaRPr lang="en-US" b="1" dirty="0" smtClean="0">
              <a:solidFill>
                <a:srgbClr val="0070C0"/>
              </a:solidFill>
              <a:latin typeface="Cambria" pitchFamily="18" charset="0"/>
            </a:endParaRPr>
          </a:p>
          <a:p>
            <a:endParaRPr lang="en-US" b="1" dirty="0" smtClean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76" y="5072074"/>
            <a:ext cx="5072098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3"/>
                </a:solidFill>
                <a:latin typeface="Cambria" pitchFamily="18" charset="0"/>
              </a:rPr>
              <a:t>Car. increaseAnnualTax();</a:t>
            </a:r>
            <a:endParaRPr lang="en-IN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76" y="4429132"/>
            <a:ext cx="5072098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70C0"/>
                </a:solidFill>
                <a:latin typeface="Cambria" pitchFamily="18" charset="0"/>
              </a:rPr>
              <a:t>ClassName.methodName( arguments )</a:t>
            </a:r>
            <a:endParaRPr lang="en-IN" b="1" dirty="0">
              <a:solidFill>
                <a:schemeClr val="accent3"/>
              </a:solidFill>
              <a:latin typeface="Cambr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b="1" dirty="0" smtClean="0"/>
              <a:t>Static Block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static</a:t>
            </a:r>
            <a:r>
              <a:rPr lang="en-US" dirty="0" smtClean="0"/>
              <a:t> </a:t>
            </a:r>
            <a:r>
              <a:rPr lang="en-IN" i="1" dirty="0" smtClean="0"/>
              <a:t>initialization block</a:t>
            </a:r>
            <a:r>
              <a:rPr lang="en-IN" dirty="0" smtClean="0"/>
              <a:t> is a normal block of code enclosed in braces, { }, and preceded by the </a:t>
            </a:r>
            <a:r>
              <a:rPr lang="en-IN" b="1" i="1" dirty="0" smtClean="0"/>
              <a:t>static</a:t>
            </a:r>
            <a:r>
              <a:rPr lang="en-IN" dirty="0" smtClean="0"/>
              <a:t> keyword.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A class can have any number of static initialization blocks and can appear anywhere in the class body</a:t>
            </a:r>
          </a:p>
          <a:p>
            <a:r>
              <a:rPr lang="en-US" dirty="0" smtClean="0"/>
              <a:t>It should be called </a:t>
            </a:r>
            <a:r>
              <a:rPr lang="en-IN" dirty="0" smtClean="0"/>
              <a:t>in the order that they appear in the source code.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5786" y="2571744"/>
            <a:ext cx="7072362" cy="15716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b="1" dirty="0" smtClean="0"/>
              <a:t>static {</a:t>
            </a:r>
          </a:p>
          <a:p>
            <a:r>
              <a:rPr lang="en-IN" b="1" dirty="0" smtClean="0"/>
              <a:t> </a:t>
            </a:r>
          </a:p>
          <a:p>
            <a:r>
              <a:rPr lang="en-IN" b="1" dirty="0" smtClean="0"/>
              <a:t>       // whatever code is needed for initialization goes here </a:t>
            </a:r>
          </a:p>
          <a:p>
            <a:endParaRPr lang="en-IN" b="1" dirty="0" smtClean="0"/>
          </a:p>
          <a:p>
            <a:r>
              <a:rPr lang="en-IN" b="1" dirty="0" smtClean="0"/>
              <a:t>}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4B8B6-B52E-4756-8E57-531A85F00645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2104</TotalTime>
  <Words>3226</Words>
  <Application>Microsoft Office PowerPoint</Application>
  <PresentationFormat>On-screen Show (4:3)</PresentationFormat>
  <Paragraphs>852</Paragraphs>
  <Slides>65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Oriel</vt:lpstr>
      <vt:lpstr>Clip</vt:lpstr>
      <vt:lpstr>Core Java – Part 2</vt:lpstr>
      <vt:lpstr>Object Oriented Concepts</vt:lpstr>
      <vt:lpstr>“Void” Return Type</vt:lpstr>
      <vt:lpstr>Returning a value from method</vt:lpstr>
      <vt:lpstr>Returning Objects</vt:lpstr>
      <vt:lpstr>Static Variable</vt:lpstr>
      <vt:lpstr>Initializing class variables</vt:lpstr>
      <vt:lpstr>Static Methods</vt:lpstr>
      <vt:lpstr>Static Block</vt:lpstr>
      <vt:lpstr>Private static method</vt:lpstr>
      <vt:lpstr>Initializer block</vt:lpstr>
      <vt:lpstr>Keep it your mind</vt:lpstr>
      <vt:lpstr>Examples in java</vt:lpstr>
      <vt:lpstr>Final Variable</vt:lpstr>
      <vt:lpstr>Arrays</vt:lpstr>
      <vt:lpstr>What is an Array?</vt:lpstr>
      <vt:lpstr>Declaring array variables</vt:lpstr>
      <vt:lpstr>Creating array “Objects”</vt:lpstr>
      <vt:lpstr>Using an Array</vt:lpstr>
      <vt:lpstr>Array length</vt:lpstr>
      <vt:lpstr>Array Initializes (primitive type)</vt:lpstr>
      <vt:lpstr>Array Initializes (Object Reference)</vt:lpstr>
      <vt:lpstr>Passing Array arguments</vt:lpstr>
      <vt:lpstr>Arrays Bounds Checking</vt:lpstr>
      <vt:lpstr>“For Each” Loop</vt:lpstr>
      <vt:lpstr>Arrays of Primitives</vt:lpstr>
      <vt:lpstr>Arrays of Object References</vt:lpstr>
      <vt:lpstr>Main() Revisted</vt:lpstr>
      <vt:lpstr>Guided practice : using Arrays</vt:lpstr>
      <vt:lpstr>Reusing code through inheritance</vt:lpstr>
      <vt:lpstr>Overview</vt:lpstr>
      <vt:lpstr>Example of inheritance</vt:lpstr>
      <vt:lpstr>Specifying inheritance in java</vt:lpstr>
      <vt:lpstr>Multilevel Hierarchy</vt:lpstr>
      <vt:lpstr>Aspects of Inheritance</vt:lpstr>
      <vt:lpstr>What does an object look like?</vt:lpstr>
      <vt:lpstr>Default Initialization</vt:lpstr>
      <vt:lpstr>Non-Default Initialization</vt:lpstr>
      <vt:lpstr>Specifying Additional Methods</vt:lpstr>
      <vt:lpstr>Overriding Superclass Methods</vt:lpstr>
      <vt:lpstr>Invoking Superclass Methods</vt:lpstr>
      <vt:lpstr>Super</vt:lpstr>
      <vt:lpstr>Substitution of Object References</vt:lpstr>
      <vt:lpstr>Substitution of Object References in method calls</vt:lpstr>
      <vt:lpstr>The instanceof Operator</vt:lpstr>
      <vt:lpstr>Polymorphism</vt:lpstr>
      <vt:lpstr>Static Binding</vt:lpstr>
      <vt:lpstr>Dynamic Binding</vt:lpstr>
      <vt:lpstr>Polymorphic Collections</vt:lpstr>
      <vt:lpstr>Final Methods and Classes</vt:lpstr>
      <vt:lpstr>summary</vt:lpstr>
      <vt:lpstr>Abstraction</vt:lpstr>
      <vt:lpstr>Overview</vt:lpstr>
      <vt:lpstr>Defining Abstract Classes in Java</vt:lpstr>
      <vt:lpstr>Abstract Methods</vt:lpstr>
      <vt:lpstr>Defining Abstract Methods in Java</vt:lpstr>
      <vt:lpstr>Polymorphism with Abstract Classes</vt:lpstr>
      <vt:lpstr>Interfaces</vt:lpstr>
      <vt:lpstr>Example of Interfaces</vt:lpstr>
      <vt:lpstr>Defining an Interface in Java</vt:lpstr>
      <vt:lpstr>Implementing an Interface</vt:lpstr>
      <vt:lpstr>Partial Implementation of an Interface</vt:lpstr>
      <vt:lpstr>Polymorphism with Interfaces</vt:lpstr>
      <vt:lpstr>Using instanceof with interfaces </vt:lpstr>
      <vt:lpstr>Extending an Interface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</dc:creator>
  <cp:lastModifiedBy>Shiva</cp:lastModifiedBy>
  <cp:revision>239</cp:revision>
  <dcterms:created xsi:type="dcterms:W3CDTF">2013-10-03T13:27:10Z</dcterms:created>
  <dcterms:modified xsi:type="dcterms:W3CDTF">2013-10-16T16:52:32Z</dcterms:modified>
</cp:coreProperties>
</file>