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9" r:id="rId4"/>
    <p:sldId id="260" r:id="rId5"/>
    <p:sldId id="261" r:id="rId6"/>
    <p:sldId id="262" r:id="rId7"/>
    <p:sldId id="281" r:id="rId8"/>
    <p:sldId id="264" r:id="rId9"/>
    <p:sldId id="282" r:id="rId10"/>
    <p:sldId id="283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4BCE-4001-46E0-9580-A1DCE244907A}" type="datetimeFigureOut">
              <a:rPr lang="en-US" smtClean="0"/>
              <a:pPr/>
              <a:t>10/18/2013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A366A-1832-4817-9070-7EE4AB87602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BC1F3-B392-4CB3-B09C-E5806330510D}" type="datetimeFigureOut">
              <a:rPr lang="en-US" smtClean="0"/>
              <a:pPr/>
              <a:t>10/18/2013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06193-5A4A-45B2-A9B6-78A50C369B7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6193-5A4A-45B2-A9B6-78A50C369B77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69C1215-778B-42FD-8868-B1CE957EE790}" type="datetime1">
              <a:rPr lang="en-US" smtClean="0"/>
              <a:pPr/>
              <a:t>10/18/2013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1903333-F3C2-494A-8517-F7672383F1E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76E9-F104-4D78-9E31-8756978AD26B}" type="datetime1">
              <a:rPr lang="en-US" smtClean="0"/>
              <a:pPr/>
              <a:t>10/18/2013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3333-F3C2-494A-8517-F7672383F1E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66CE-2C93-4ACD-BB76-08940BE6239A}" type="datetime1">
              <a:rPr lang="en-US" smtClean="0"/>
              <a:pPr/>
              <a:t>10/18/2013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3333-F3C2-494A-8517-F7672383F1E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D42AFD9-AC07-4B08-9AAA-672FE884F3E9}" type="datetime1">
              <a:rPr lang="en-US" smtClean="0"/>
              <a:pPr/>
              <a:t>10/18/2013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1903333-F3C2-494A-8517-F7672383F1E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F4FC209-35D7-4138-880B-59524A729C0E}" type="datetime1">
              <a:rPr lang="en-US" smtClean="0"/>
              <a:pPr/>
              <a:t>10/18/2013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1903333-F3C2-494A-8517-F7672383F1E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7167-F489-41F7-B736-DFF3EA459D4C}" type="datetime1">
              <a:rPr lang="en-US" smtClean="0"/>
              <a:pPr/>
              <a:t>10/18/2013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3333-F3C2-494A-8517-F7672383F1E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0518-6E56-4904-BDA6-8FEC54C55058}" type="datetime1">
              <a:rPr lang="en-US" smtClean="0"/>
              <a:pPr/>
              <a:t>10/18/2013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3333-F3C2-494A-8517-F7672383F1E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C4D22C8-EF3C-4C62-8A51-431AC5DE094B}" type="datetime1">
              <a:rPr lang="en-US" smtClean="0"/>
              <a:pPr/>
              <a:t>10/18/2013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1903333-F3C2-494A-8517-F7672383F1E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AF65-A383-49B6-9CD5-E3BE44C3F9B4}" type="datetime1">
              <a:rPr lang="en-US" smtClean="0"/>
              <a:pPr/>
              <a:t>10/18/2013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3333-F3C2-494A-8517-F7672383F1E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8C28024-DC66-4ADB-B4F4-2255C594D664}" type="datetime1">
              <a:rPr lang="en-US" smtClean="0"/>
              <a:pPr/>
              <a:t>10/18/2013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1903333-F3C2-494A-8517-F7672383F1E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A6E8E9-A17A-4E13-BF49-603FB97A8393}" type="datetime1">
              <a:rPr lang="en-US" smtClean="0"/>
              <a:pPr/>
              <a:t>10/18/2013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1903333-F3C2-494A-8517-F7672383F1E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77482F4-ABEC-4D12-8F37-E23F7FD95F1D}" type="datetime1">
              <a:rPr lang="en-US" smtClean="0"/>
              <a:pPr/>
              <a:t>10/18/2013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1903333-F3C2-494A-8517-F7672383F1E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3108" y="2928934"/>
            <a:ext cx="6172200" cy="642942"/>
          </a:xfrm>
        </p:spPr>
        <p:txBody>
          <a:bodyPr anchor="t"/>
          <a:lstStyle/>
          <a:p>
            <a:r>
              <a:rPr lang="en-US" dirty="0" smtClean="0"/>
              <a:t>Core Java - Part 3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3333-F3C2-494A-8517-F7672383F1ED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static import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7467600" cy="5188092"/>
          </a:xfrm>
        </p:spPr>
        <p:txBody>
          <a:bodyPr/>
          <a:lstStyle/>
          <a:p>
            <a:r>
              <a:rPr lang="en-US" dirty="0" smtClean="0"/>
              <a:t>To refer to static members directly by their names, without having to qualify them with the name of their class</a:t>
            </a:r>
          </a:p>
          <a:p>
            <a:r>
              <a:rPr lang="en-US" dirty="0" smtClean="0"/>
              <a:t>It is designed for static members are using repeatedly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1903333-F3C2-494A-8517-F7672383F1E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071538" y="3643314"/>
            <a:ext cx="5286412" cy="23574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import static java.lang.Math.sqrt;</a:t>
            </a:r>
          </a:p>
          <a:p>
            <a:r>
              <a:rPr lang="en-US" dirty="0" smtClean="0"/>
              <a:t>import static java.lang.Math.*;</a:t>
            </a:r>
          </a:p>
          <a:p>
            <a:endParaRPr lang="en-US" dirty="0" smtClean="0"/>
          </a:p>
          <a:p>
            <a:r>
              <a:rPr lang="en-US" dirty="0" smtClean="0"/>
              <a:t>public  class  Test{</a:t>
            </a:r>
          </a:p>
          <a:p>
            <a:endParaRPr lang="en-US" dirty="0" smtClean="0"/>
          </a:p>
          <a:p>
            <a:r>
              <a:rPr lang="en-US" dirty="0" smtClean="0"/>
              <a:t>        sqrt( 2 );</a:t>
            </a:r>
          </a:p>
          <a:p>
            <a:r>
              <a:rPr lang="en-US" dirty="0" smtClean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3714752"/>
            <a:ext cx="6172200" cy="661990"/>
          </a:xfrm>
        </p:spPr>
        <p:txBody>
          <a:bodyPr anchor="t"/>
          <a:lstStyle/>
          <a:p>
            <a:r>
              <a:rPr lang="en-US" dirty="0" smtClean="0"/>
              <a:t>Exception Handling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3333-F3C2-494A-8517-F7672383F1ED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What is an Exception?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7467600" cy="540240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An </a:t>
            </a:r>
            <a:r>
              <a:rPr lang="en-IN" i="1" dirty="0" smtClean="0"/>
              <a:t>exception</a:t>
            </a:r>
            <a:r>
              <a:rPr lang="en-IN" dirty="0" smtClean="0"/>
              <a:t> is an abnormal condition, which occurs during the execution of a program, that disrupts the normal flow of the program's instructions.</a:t>
            </a:r>
          </a:p>
          <a:p>
            <a:r>
              <a:rPr lang="en-US" dirty="0" smtClean="0"/>
              <a:t>A Java </a:t>
            </a:r>
            <a:r>
              <a:rPr lang="en-US" i="1" dirty="0" smtClean="0"/>
              <a:t>exception </a:t>
            </a:r>
            <a:r>
              <a:rPr lang="en-US" dirty="0" smtClean="0"/>
              <a:t>is an object that describes an exceptional condition that has occurred in a piece of code. </a:t>
            </a:r>
          </a:p>
          <a:p>
            <a:r>
              <a:rPr lang="en-US" dirty="0" smtClean="0"/>
              <a:t>Java exception handling is managed by five keywords:</a:t>
            </a:r>
          </a:p>
          <a:p>
            <a:pPr lvl="1"/>
            <a:r>
              <a:rPr lang="en-US" dirty="0" smtClean="0"/>
              <a:t>try</a:t>
            </a:r>
          </a:p>
          <a:p>
            <a:pPr lvl="1"/>
            <a:r>
              <a:rPr lang="en-US" dirty="0" smtClean="0"/>
              <a:t>catch</a:t>
            </a:r>
          </a:p>
          <a:p>
            <a:pPr lvl="1"/>
            <a:r>
              <a:rPr lang="en-US" dirty="0" smtClean="0"/>
              <a:t>throw</a:t>
            </a:r>
          </a:p>
          <a:p>
            <a:pPr lvl="1"/>
            <a:r>
              <a:rPr lang="en-US" dirty="0" smtClean="0"/>
              <a:t>throws</a:t>
            </a:r>
          </a:p>
          <a:p>
            <a:pPr lvl="1"/>
            <a:r>
              <a:rPr lang="en-US" dirty="0" smtClean="0"/>
              <a:t>finally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1903333-F3C2-494A-8517-F7672383F1ED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Exception Handling Syntax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1903333-F3C2-494A-8517-F7672383F1E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857224" y="1142984"/>
            <a:ext cx="6715172" cy="50720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try{</a:t>
            </a:r>
          </a:p>
          <a:p>
            <a:r>
              <a:rPr lang="en-US" dirty="0"/>
              <a:t> </a:t>
            </a:r>
            <a:r>
              <a:rPr lang="en-US" dirty="0" smtClean="0"/>
              <a:t>     //   block of code to monitors for errors</a:t>
            </a:r>
          </a:p>
          <a:p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endParaRPr lang="en-US" dirty="0"/>
          </a:p>
          <a:p>
            <a:r>
              <a:rPr lang="en-US" dirty="0" smtClean="0"/>
              <a:t>   catch(ExceptionType1 exOb){</a:t>
            </a:r>
          </a:p>
          <a:p>
            <a:r>
              <a:rPr lang="en-US" dirty="0"/>
              <a:t> </a:t>
            </a:r>
            <a:r>
              <a:rPr lang="en-US" dirty="0" smtClean="0"/>
              <a:t>      //  exception handler for Exception Type1</a:t>
            </a:r>
          </a:p>
          <a:p>
            <a:r>
              <a:rPr lang="en-US" dirty="0"/>
              <a:t> </a:t>
            </a:r>
            <a:r>
              <a:rPr lang="en-US" dirty="0" smtClean="0"/>
              <a:t>  } 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catch(ExceptionType2 exOb){</a:t>
            </a:r>
          </a:p>
          <a:p>
            <a:r>
              <a:rPr lang="en-US" dirty="0" smtClean="0"/>
              <a:t>       //  exception handler for Exception Type2</a:t>
            </a:r>
          </a:p>
          <a:p>
            <a:r>
              <a:rPr lang="en-US" dirty="0" smtClean="0"/>
              <a:t>   } </a:t>
            </a:r>
          </a:p>
          <a:p>
            <a:endParaRPr lang="en-US" dirty="0"/>
          </a:p>
          <a:p>
            <a:r>
              <a:rPr lang="en-US" dirty="0" smtClean="0"/>
              <a:t>   finally{</a:t>
            </a:r>
          </a:p>
          <a:p>
            <a:r>
              <a:rPr lang="en-US" dirty="0" smtClean="0"/>
              <a:t>        // block of code to be executed after try block ends</a:t>
            </a:r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Exception Type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1903333-F3C2-494A-8517-F7672383F1E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714612" y="1357298"/>
            <a:ext cx="2643206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Throwable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28662" y="4643446"/>
            <a:ext cx="2643206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Runtime Exception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857752" y="2928934"/>
            <a:ext cx="2643206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Error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928662" y="2928934"/>
            <a:ext cx="2643206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Exception</a:t>
            </a:r>
            <a:endParaRPr lang="en-IN" dirty="0"/>
          </a:p>
        </p:txBody>
      </p: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rot="5400000">
            <a:off x="2607455" y="1500174"/>
            <a:ext cx="1071570" cy="17859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 rot="16200000" flipH="1">
            <a:off x="4572000" y="1321579"/>
            <a:ext cx="1071570" cy="21431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6" idx="0"/>
          </p:cNvCxnSpPr>
          <p:nvPr/>
        </p:nvCxnSpPr>
        <p:spPr>
          <a:xfrm rot="5400000">
            <a:off x="1643042" y="4036223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Examples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7467600" cy="5330968"/>
          </a:xfrm>
        </p:spPr>
        <p:txBody>
          <a:bodyPr/>
          <a:lstStyle/>
          <a:p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OutOfMemoryError</a:t>
            </a:r>
          </a:p>
          <a:p>
            <a:pPr lvl="1"/>
            <a:r>
              <a:rPr lang="en-US" dirty="0" smtClean="0"/>
              <a:t>InternalError</a:t>
            </a:r>
          </a:p>
          <a:p>
            <a:r>
              <a:rPr lang="en-US" dirty="0" smtClean="0"/>
              <a:t>Checked Exceptions</a:t>
            </a:r>
          </a:p>
          <a:p>
            <a:pPr lvl="1"/>
            <a:r>
              <a:rPr lang="en-US" dirty="0" smtClean="0"/>
              <a:t>IOException </a:t>
            </a:r>
          </a:p>
          <a:p>
            <a:pPr lvl="1"/>
            <a:r>
              <a:rPr lang="en-US" dirty="0" smtClean="0"/>
              <a:t>ClassNotFoundException</a:t>
            </a:r>
          </a:p>
          <a:p>
            <a:pPr lvl="1"/>
            <a:r>
              <a:rPr lang="en-US" dirty="0" smtClean="0"/>
              <a:t>IllegalAccessException </a:t>
            </a:r>
          </a:p>
          <a:p>
            <a:pPr lvl="1"/>
            <a:r>
              <a:rPr lang="en-US" dirty="0" smtClean="0"/>
              <a:t>NoSuchFieldException</a:t>
            </a:r>
          </a:p>
          <a:p>
            <a:r>
              <a:rPr lang="en-US" dirty="0" smtClean="0"/>
              <a:t>Run time Exceptions</a:t>
            </a:r>
          </a:p>
          <a:p>
            <a:pPr lvl="1"/>
            <a:r>
              <a:rPr lang="en-US" dirty="0" smtClean="0"/>
              <a:t>Arithmetic Exception</a:t>
            </a:r>
          </a:p>
          <a:p>
            <a:pPr lvl="1"/>
            <a:r>
              <a:rPr lang="en-US" dirty="0" smtClean="0"/>
              <a:t>ArrayIndexOutOfBoundsException</a:t>
            </a:r>
          </a:p>
          <a:p>
            <a:pPr lvl="1"/>
            <a:r>
              <a:rPr lang="en-US" dirty="0" smtClean="0"/>
              <a:t>NullPointer Exception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1903333-F3C2-494A-8517-F7672383F1ED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Try and Catching Exceptions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7467600" cy="5330968"/>
          </a:xfrm>
        </p:spPr>
        <p:txBody>
          <a:bodyPr/>
          <a:lstStyle/>
          <a:p>
            <a:r>
              <a:rPr lang="en-US" dirty="0" smtClean="0"/>
              <a:t>If you call a method that might throw an exception: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1903333-F3C2-494A-8517-F7672383F1ED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714612" y="2214554"/>
            <a:ext cx="5072098" cy="27146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try{</a:t>
            </a:r>
          </a:p>
          <a:p>
            <a:r>
              <a:rPr lang="en-US" dirty="0"/>
              <a:t> </a:t>
            </a:r>
            <a:r>
              <a:rPr lang="en-US" dirty="0" smtClean="0"/>
              <a:t>     //   might throw an exception</a:t>
            </a:r>
          </a:p>
          <a:p>
            <a:r>
              <a:rPr lang="en-US" dirty="0" smtClean="0"/>
              <a:t>       class.forName(“com.mysql.jdbc.Driver”);</a:t>
            </a:r>
          </a:p>
          <a:p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r>
              <a:rPr lang="en-US" dirty="0" smtClean="0"/>
              <a:t>   catch( ClassNotFoundException e ){</a:t>
            </a:r>
          </a:p>
          <a:p>
            <a:r>
              <a:rPr lang="en-US" dirty="0"/>
              <a:t> </a:t>
            </a:r>
            <a:r>
              <a:rPr lang="en-US" dirty="0" smtClean="0"/>
              <a:t>      //  Handle the exception</a:t>
            </a:r>
          </a:p>
          <a:p>
            <a:r>
              <a:rPr lang="en-US" dirty="0" smtClean="0"/>
              <a:t>       System.out.println(e);</a:t>
            </a:r>
          </a:p>
          <a:p>
            <a:r>
              <a:rPr lang="en-US" dirty="0"/>
              <a:t> </a:t>
            </a:r>
            <a:r>
              <a:rPr lang="en-US" dirty="0" smtClean="0"/>
              <a:t>  } </a:t>
            </a:r>
          </a:p>
          <a:p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00035" y="2428868"/>
            <a:ext cx="157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Enclose call in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try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block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43042" y="2641594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8596" y="3571876"/>
            <a:ext cx="15716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Define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catch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block to deal with exception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43042" y="3786190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Dealing with Multiple Exceptions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7467600" cy="5330968"/>
          </a:xfrm>
        </p:spPr>
        <p:txBody>
          <a:bodyPr/>
          <a:lstStyle/>
          <a:p>
            <a:r>
              <a:rPr lang="en-US" dirty="0" smtClean="0"/>
              <a:t>Use multiple </a:t>
            </a:r>
            <a:r>
              <a:rPr lang="en-US" b="1" dirty="0" smtClean="0"/>
              <a:t>catch </a:t>
            </a:r>
            <a:r>
              <a:rPr lang="en-US" dirty="0" smtClean="0"/>
              <a:t>blocks to deal with multiple type of exception</a:t>
            </a: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1903333-F3C2-494A-8517-F7672383F1ED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142976" y="2214554"/>
            <a:ext cx="5929354" cy="37862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try{</a:t>
            </a:r>
          </a:p>
          <a:p>
            <a:r>
              <a:rPr lang="en-US" dirty="0" smtClean="0"/>
              <a:t>       int a = 10; </a:t>
            </a:r>
          </a:p>
          <a:p>
            <a:r>
              <a:rPr lang="en-US" dirty="0" smtClean="0"/>
              <a:t>       int b = a / 0;</a:t>
            </a:r>
          </a:p>
          <a:p>
            <a:endParaRPr lang="en-US" dirty="0" smtClean="0"/>
          </a:p>
          <a:p>
            <a:r>
              <a:rPr lang="en-US" dirty="0" smtClean="0"/>
              <a:t>       int arr[] = new int[3];</a:t>
            </a:r>
          </a:p>
          <a:p>
            <a:r>
              <a:rPr lang="en-US" dirty="0" smtClean="0"/>
              <a:t>       arr[ 3 ] = 10;</a:t>
            </a:r>
          </a:p>
          <a:p>
            <a:r>
              <a:rPr lang="en-US" dirty="0"/>
              <a:t> </a:t>
            </a:r>
            <a:r>
              <a:rPr lang="en-US" dirty="0" smtClean="0"/>
              <a:t>  } catch(</a:t>
            </a:r>
            <a:r>
              <a:rPr lang="en-IN" dirty="0" smtClean="0"/>
              <a:t>ArithmeticException  </a:t>
            </a:r>
            <a:r>
              <a:rPr lang="en-US" dirty="0" smtClean="0"/>
              <a:t>e1 ){</a:t>
            </a:r>
          </a:p>
          <a:p>
            <a:r>
              <a:rPr lang="en-US" dirty="0" smtClean="0"/>
              <a:t>	System.out.println(e1);</a:t>
            </a:r>
          </a:p>
          <a:p>
            <a:r>
              <a:rPr lang="en-US" dirty="0"/>
              <a:t> </a:t>
            </a:r>
            <a:r>
              <a:rPr lang="en-US" dirty="0" smtClean="0"/>
              <a:t>  } catch(ArrayIndexOutOfBoundsException  e2){</a:t>
            </a:r>
          </a:p>
          <a:p>
            <a:r>
              <a:rPr lang="en-US" dirty="0" smtClean="0"/>
              <a:t>   	System.out.println(e2)</a:t>
            </a:r>
          </a:p>
          <a:p>
            <a:r>
              <a:rPr lang="en-US" dirty="0" smtClean="0"/>
              <a:t>   }</a:t>
            </a:r>
          </a:p>
          <a:p>
            <a:r>
              <a:rPr lang="en-US" dirty="0"/>
              <a:t>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>
            <a:normAutofit fontScale="90000"/>
          </a:bodyPr>
          <a:lstStyle/>
          <a:p>
            <a:r>
              <a:rPr lang="en-US" b="1" dirty="0" smtClean="0"/>
              <a:t>Displaying the Exception Information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7467600" cy="5330968"/>
          </a:xfrm>
        </p:spPr>
        <p:txBody>
          <a:bodyPr/>
          <a:lstStyle/>
          <a:p>
            <a:r>
              <a:rPr lang="en-US" dirty="0" smtClean="0"/>
              <a:t>Print the Exception object in the handler method</a:t>
            </a:r>
          </a:p>
          <a:p>
            <a:r>
              <a:rPr lang="en-US" dirty="0" smtClean="0"/>
              <a:t>toString() is called on the Exception Object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1903333-F3C2-494A-8517-F7672383F1ED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714348" y="2500306"/>
            <a:ext cx="6500858" cy="23574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try{</a:t>
            </a:r>
          </a:p>
          <a:p>
            <a:r>
              <a:rPr lang="en-US" dirty="0" smtClean="0"/>
              <a:t>	int arr[] = new int[3];</a:t>
            </a:r>
          </a:p>
          <a:p>
            <a:r>
              <a:rPr lang="en-US" dirty="0" smtClean="0"/>
              <a:t>               arr[ 3 ] = 10;</a:t>
            </a:r>
          </a:p>
          <a:p>
            <a:r>
              <a:rPr lang="en-US" dirty="0"/>
              <a:t> </a:t>
            </a:r>
            <a:r>
              <a:rPr lang="en-US" dirty="0" smtClean="0"/>
              <a:t>  } catch(ArrayIndexOutOfBoundsException  e2){</a:t>
            </a:r>
          </a:p>
          <a:p>
            <a:r>
              <a:rPr lang="en-US" dirty="0" smtClean="0"/>
              <a:t>   	System.out.println(“Exception Caught  ” +  e2);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/>
              <a:t>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>
            <a:normAutofit/>
          </a:bodyPr>
          <a:lstStyle/>
          <a:p>
            <a:r>
              <a:rPr lang="en-US" b="1" dirty="0" smtClean="0"/>
              <a:t>The </a:t>
            </a:r>
            <a:r>
              <a:rPr lang="en-US" i="1" dirty="0" smtClean="0"/>
              <a:t>Finally</a:t>
            </a:r>
            <a:r>
              <a:rPr lang="en-US" b="1" dirty="0" smtClean="0"/>
              <a:t> Keyword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7467600" cy="5330968"/>
          </a:xfrm>
        </p:spPr>
        <p:txBody>
          <a:bodyPr/>
          <a:lstStyle/>
          <a:p>
            <a:r>
              <a:rPr lang="en-US" dirty="0" smtClean="0"/>
              <a:t>A finally clause can be used to ensure that a block of code is always executed</a:t>
            </a:r>
          </a:p>
          <a:p>
            <a:r>
              <a:rPr lang="en-US" dirty="0" smtClean="0"/>
              <a:t>Can be used with or without a </a:t>
            </a:r>
            <a:r>
              <a:rPr lang="en-US" i="1" dirty="0" smtClean="0"/>
              <a:t>catch </a:t>
            </a:r>
            <a:r>
              <a:rPr lang="en-US" dirty="0" smtClean="0"/>
              <a:t>block</a:t>
            </a:r>
            <a:endParaRPr lang="en-IN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1903333-F3C2-494A-8517-F7672383F1ED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42910" y="2857496"/>
            <a:ext cx="6500858" cy="27860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try{</a:t>
            </a:r>
          </a:p>
          <a:p>
            <a:r>
              <a:rPr lang="en-US" dirty="0" smtClean="0"/>
              <a:t>	int arr[] = new int[3];</a:t>
            </a:r>
          </a:p>
          <a:p>
            <a:r>
              <a:rPr lang="en-US" dirty="0" smtClean="0"/>
              <a:t>               arr[ 3 ] = 10;</a:t>
            </a:r>
          </a:p>
          <a:p>
            <a:r>
              <a:rPr lang="en-US" dirty="0"/>
              <a:t> </a:t>
            </a:r>
            <a:r>
              <a:rPr lang="en-US" dirty="0" smtClean="0"/>
              <a:t>  } catch(ArrayIndexOutOfBoundsException  e2){</a:t>
            </a:r>
          </a:p>
          <a:p>
            <a:r>
              <a:rPr lang="en-US" dirty="0" smtClean="0"/>
              <a:t>   	System.out.println(“Exception Caught  ” +  e2);</a:t>
            </a:r>
          </a:p>
          <a:p>
            <a:r>
              <a:rPr lang="en-US" dirty="0" smtClean="0"/>
              <a:t>   }finally{</a:t>
            </a:r>
          </a:p>
          <a:p>
            <a:r>
              <a:rPr lang="en-US" dirty="0" smtClean="0"/>
              <a:t>	// Always Executed</a:t>
            </a:r>
          </a:p>
          <a:p>
            <a:r>
              <a:rPr lang="en-US" dirty="0" smtClean="0"/>
              <a:t>   }</a:t>
            </a:r>
          </a:p>
          <a:p>
            <a:r>
              <a:rPr lang="en-US" dirty="0"/>
              <a:t>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3714752"/>
            <a:ext cx="6172200" cy="661990"/>
          </a:xfrm>
        </p:spPr>
        <p:txBody>
          <a:bodyPr anchor="t"/>
          <a:lstStyle/>
          <a:p>
            <a:r>
              <a:rPr lang="en-US" dirty="0" smtClean="0"/>
              <a:t>Nested Class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3333-F3C2-494A-8517-F7672383F1ED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>
            <a:normAutofit/>
          </a:bodyPr>
          <a:lstStyle/>
          <a:p>
            <a:r>
              <a:rPr lang="en-US" b="1" dirty="0" smtClean="0"/>
              <a:t>More about </a:t>
            </a:r>
            <a:r>
              <a:rPr lang="en-US" i="1" dirty="0" smtClean="0"/>
              <a:t>Finally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7467600" cy="533096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i="1" dirty="0" smtClean="0"/>
              <a:t>finally</a:t>
            </a:r>
            <a:r>
              <a:rPr lang="en-US" dirty="0" smtClean="0"/>
              <a:t> clause is executed regardless of how the </a:t>
            </a:r>
            <a:r>
              <a:rPr lang="en-US" b="1" i="1" dirty="0" smtClean="0"/>
              <a:t>try</a:t>
            </a:r>
            <a:r>
              <a:rPr lang="en-US" dirty="0" smtClean="0"/>
              <a:t> block exists</a:t>
            </a:r>
          </a:p>
          <a:p>
            <a:pPr lvl="1"/>
            <a:r>
              <a:rPr lang="en-US" dirty="0" smtClean="0"/>
              <a:t>Normal termination, by falling through the end brace</a:t>
            </a:r>
          </a:p>
          <a:p>
            <a:pPr lvl="1"/>
            <a:r>
              <a:rPr lang="en-US" dirty="0" smtClean="0"/>
              <a:t>Because of </a:t>
            </a:r>
            <a:r>
              <a:rPr lang="en-US" b="1" i="1" dirty="0" smtClean="0"/>
              <a:t>return</a:t>
            </a:r>
            <a:r>
              <a:rPr lang="en-US" dirty="0" smtClean="0"/>
              <a:t> or </a:t>
            </a:r>
            <a:r>
              <a:rPr lang="en-US" b="1" i="1" dirty="0" smtClean="0"/>
              <a:t>break</a:t>
            </a:r>
            <a:r>
              <a:rPr lang="en-US" dirty="0" smtClean="0"/>
              <a:t> statement</a:t>
            </a:r>
          </a:p>
          <a:p>
            <a:pPr lvl="1"/>
            <a:r>
              <a:rPr lang="en-US" dirty="0" smtClean="0"/>
              <a:t>Because an </a:t>
            </a:r>
            <a:r>
              <a:rPr lang="en-US" b="1" i="1" dirty="0" smtClean="0"/>
              <a:t>exception</a:t>
            </a:r>
            <a:r>
              <a:rPr lang="en-US" dirty="0" smtClean="0"/>
              <a:t> was thrown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1903333-F3C2-494A-8517-F7672383F1ED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>
            <a:normAutofit/>
          </a:bodyPr>
          <a:lstStyle/>
          <a:p>
            <a:r>
              <a:rPr lang="en-US" b="1" dirty="0" smtClean="0"/>
              <a:t>Using </a:t>
            </a:r>
            <a:r>
              <a:rPr lang="en-US" i="1" dirty="0" smtClean="0"/>
              <a:t>try</a:t>
            </a:r>
            <a:r>
              <a:rPr lang="en-US" b="1" dirty="0" smtClean="0"/>
              <a:t>, </a:t>
            </a:r>
            <a:r>
              <a:rPr lang="en-US" i="1" dirty="0" smtClean="0"/>
              <a:t>catch</a:t>
            </a:r>
            <a:r>
              <a:rPr lang="en-US" b="1" dirty="0" smtClean="0"/>
              <a:t> AND </a:t>
            </a:r>
            <a:r>
              <a:rPr lang="en-US" i="1" dirty="0" smtClean="0"/>
              <a:t>finally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1903333-F3C2-494A-8517-F7672383F1ED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14348" y="1643050"/>
            <a:ext cx="6500858" cy="35719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try{</a:t>
            </a:r>
          </a:p>
          <a:p>
            <a:r>
              <a:rPr lang="en-US" dirty="0" smtClean="0"/>
              <a:t>	int arr[] = new int[3];</a:t>
            </a:r>
          </a:p>
          <a:p>
            <a:r>
              <a:rPr lang="en-US" dirty="0" smtClean="0"/>
              <a:t>               arr[ 3 ] = 10;</a:t>
            </a:r>
          </a:p>
          <a:p>
            <a:r>
              <a:rPr lang="en-US" dirty="0"/>
              <a:t> </a:t>
            </a:r>
            <a:r>
              <a:rPr lang="en-US" dirty="0" smtClean="0"/>
              <a:t>  } catch(ArrayIndexOutOfBoundsException  e2){</a:t>
            </a:r>
          </a:p>
          <a:p>
            <a:r>
              <a:rPr lang="en-US" dirty="0" smtClean="0"/>
              <a:t>   	System.out.println(“Exception Caught  ” +  e2);</a:t>
            </a:r>
          </a:p>
          <a:p>
            <a:r>
              <a:rPr lang="en-US" dirty="0" smtClean="0"/>
              <a:t>   }finally{</a:t>
            </a:r>
          </a:p>
          <a:p>
            <a:r>
              <a:rPr lang="en-US" dirty="0" smtClean="0"/>
              <a:t>	System.out.println(“Don’t forget about Me”);</a:t>
            </a:r>
          </a:p>
          <a:p>
            <a:r>
              <a:rPr lang="en-US" dirty="0" smtClean="0"/>
              <a:t>   }</a:t>
            </a:r>
          </a:p>
          <a:p>
            <a:endParaRPr lang="en-US" dirty="0" smtClean="0"/>
          </a:p>
          <a:p>
            <a:r>
              <a:rPr lang="en-US" dirty="0" smtClean="0"/>
              <a:t>    System.out.println(“Good Bye!”);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>
            <a:normAutofit/>
          </a:bodyPr>
          <a:lstStyle/>
          <a:p>
            <a:r>
              <a:rPr lang="en-US" b="1" dirty="0" smtClean="0"/>
              <a:t>Throwing Exceptions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1903333-F3C2-494A-8517-F7672383F1ED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214422"/>
            <a:ext cx="7467600" cy="5072098"/>
          </a:xfrm>
        </p:spPr>
        <p:txBody>
          <a:bodyPr/>
          <a:lstStyle/>
          <a:p>
            <a:r>
              <a:rPr lang="en-US" dirty="0" smtClean="0"/>
              <a:t>Throw exceptions using </a:t>
            </a:r>
            <a:r>
              <a:rPr lang="en-US" b="1" i="1" dirty="0" smtClean="0"/>
              <a:t>throw</a:t>
            </a:r>
            <a:r>
              <a:rPr lang="en-US" dirty="0" smtClean="0"/>
              <a:t> keyword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928662" y="2000240"/>
            <a:ext cx="6500858" cy="35719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try{</a:t>
            </a:r>
          </a:p>
          <a:p>
            <a:r>
              <a:rPr lang="en-US" dirty="0" smtClean="0"/>
              <a:t>	System.out.println(“Hello World!”);</a:t>
            </a:r>
          </a:p>
          <a:p>
            <a:r>
              <a:rPr lang="en-US" dirty="0" smtClean="0"/>
              <a:t>               throw new NullPointerException();	</a:t>
            </a:r>
          </a:p>
          <a:p>
            <a:r>
              <a:rPr lang="en-US" dirty="0" smtClean="0"/>
              <a:t>   } catch(NullPointerException  e){</a:t>
            </a:r>
          </a:p>
          <a:p>
            <a:r>
              <a:rPr lang="en-US" dirty="0" smtClean="0"/>
              <a:t>   	System.out.println(“Exception Caught  ” +  e);</a:t>
            </a:r>
          </a:p>
          <a:p>
            <a:r>
              <a:rPr lang="en-US" dirty="0" smtClean="0"/>
              <a:t>   }finally{</a:t>
            </a:r>
          </a:p>
          <a:p>
            <a:r>
              <a:rPr lang="en-US" dirty="0" smtClean="0"/>
              <a:t>	System.out.println(“Don’t forget about Me”);</a:t>
            </a:r>
          </a:p>
          <a:p>
            <a:r>
              <a:rPr lang="en-US" dirty="0" smtClean="0"/>
              <a:t>   }</a:t>
            </a:r>
          </a:p>
          <a:p>
            <a:endParaRPr lang="en-US" dirty="0" smtClean="0"/>
          </a:p>
          <a:p>
            <a:r>
              <a:rPr lang="en-US" dirty="0" smtClean="0"/>
              <a:t>    System.out.println(“Good Bye!”);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>
            <a:normAutofit/>
          </a:bodyPr>
          <a:lstStyle/>
          <a:p>
            <a:r>
              <a:rPr lang="en-US" b="1" dirty="0" smtClean="0"/>
              <a:t>Declared Exceptions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1903333-F3C2-494A-8517-F7672383F1ED}" type="slidenum">
              <a:rPr lang="en-IN" smtClean="0"/>
              <a:pPr/>
              <a:t>23</a:t>
            </a:fld>
            <a:endParaRPr lang="en-IN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214422"/>
            <a:ext cx="7467600" cy="5072098"/>
          </a:xfrm>
        </p:spPr>
        <p:txBody>
          <a:bodyPr/>
          <a:lstStyle/>
          <a:p>
            <a:r>
              <a:rPr lang="en-US" dirty="0" smtClean="0"/>
              <a:t>Method advertise which exceptions they </a:t>
            </a:r>
            <a:r>
              <a:rPr lang="en-US" b="1" i="1" dirty="0" smtClean="0"/>
              <a:t>throw</a:t>
            </a:r>
            <a:r>
              <a:rPr lang="en-US" dirty="0" smtClean="0"/>
              <a:t>, or do not </a:t>
            </a:r>
            <a:r>
              <a:rPr lang="en-US" b="1" i="1" dirty="0" smtClean="0"/>
              <a:t>catch</a:t>
            </a:r>
          </a:p>
          <a:p>
            <a:endParaRPr lang="en-IN" b="1" i="1" dirty="0"/>
          </a:p>
        </p:txBody>
      </p:sp>
      <p:sp>
        <p:nvSpPr>
          <p:cNvPr id="9" name="Rectangle 8"/>
          <p:cNvSpPr/>
          <p:nvPr/>
        </p:nvSpPr>
        <p:spPr>
          <a:xfrm>
            <a:off x="857224" y="2071678"/>
            <a:ext cx="6500858" cy="38576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/>
          </a:p>
          <a:p>
            <a:r>
              <a:rPr lang="en-US" dirty="0" smtClean="0"/>
              <a:t>  static void  test() throws </a:t>
            </a:r>
            <a:r>
              <a:rPr lang="en-IN" dirty="0" smtClean="0"/>
              <a:t>ClassNotFoundException</a:t>
            </a:r>
            <a:r>
              <a:rPr lang="en-US" dirty="0" smtClean="0"/>
              <a:t>{</a:t>
            </a:r>
          </a:p>
          <a:p>
            <a:r>
              <a:rPr lang="en-US" dirty="0" smtClean="0"/>
              <a:t>	System.out.println(“Hello World!”);</a:t>
            </a:r>
          </a:p>
          <a:p>
            <a:r>
              <a:rPr lang="en-US" dirty="0" smtClean="0"/>
              <a:t>               throw new </a:t>
            </a:r>
            <a:r>
              <a:rPr lang="en-IN" dirty="0" smtClean="0"/>
              <a:t>ClassNotFoundException</a:t>
            </a:r>
            <a:r>
              <a:rPr lang="en-US" dirty="0" smtClean="0"/>
              <a:t>();	</a:t>
            </a:r>
          </a:p>
          <a:p>
            <a:r>
              <a:rPr lang="en-US" dirty="0" smtClean="0"/>
              <a:t>   }</a:t>
            </a:r>
          </a:p>
          <a:p>
            <a:endParaRPr lang="en-US" dirty="0" smtClean="0"/>
          </a:p>
          <a:p>
            <a:r>
              <a:rPr lang="en-US" dirty="0" smtClean="0"/>
              <a:t>  public static void main(String[]  arg){</a:t>
            </a:r>
          </a:p>
          <a:p>
            <a:r>
              <a:rPr lang="en-US" dirty="0" smtClean="0"/>
              <a:t>    try{</a:t>
            </a:r>
          </a:p>
          <a:p>
            <a:r>
              <a:rPr lang="en-US" dirty="0" smtClean="0"/>
              <a:t>    	test();</a:t>
            </a:r>
          </a:p>
          <a:p>
            <a:r>
              <a:rPr lang="en-US" dirty="0" smtClean="0"/>
              <a:t>    }catch(</a:t>
            </a:r>
            <a:r>
              <a:rPr lang="en-IN" dirty="0" smtClean="0"/>
              <a:t>ClassNotFoundException  e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  	System.out.println(e);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>
            <a:normAutofit/>
          </a:bodyPr>
          <a:lstStyle/>
          <a:p>
            <a:r>
              <a:rPr lang="en-US" b="1" dirty="0" smtClean="0"/>
              <a:t>User Defined Exceptions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1903333-F3C2-494A-8517-F7672383F1ED}" type="slidenum">
              <a:rPr lang="en-IN" smtClean="0"/>
              <a:pPr/>
              <a:t>24</a:t>
            </a:fld>
            <a:endParaRPr lang="en-IN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214422"/>
            <a:ext cx="7467600" cy="5072098"/>
          </a:xfrm>
        </p:spPr>
        <p:txBody>
          <a:bodyPr/>
          <a:lstStyle/>
          <a:p>
            <a:r>
              <a:rPr lang="en-US" b="1" i="1" dirty="0" smtClean="0"/>
              <a:t>extends</a:t>
            </a:r>
            <a:r>
              <a:rPr lang="en-US" dirty="0" smtClean="0"/>
              <a:t> the Exception Class</a:t>
            </a:r>
            <a:endParaRPr lang="en-US" b="1" i="1" dirty="0" smtClean="0"/>
          </a:p>
          <a:p>
            <a:endParaRPr lang="en-IN" b="1" i="1" dirty="0"/>
          </a:p>
        </p:txBody>
      </p:sp>
      <p:sp>
        <p:nvSpPr>
          <p:cNvPr id="9" name="Rectangle 8"/>
          <p:cNvSpPr/>
          <p:nvPr/>
        </p:nvSpPr>
        <p:spPr>
          <a:xfrm>
            <a:off x="857224" y="2000240"/>
            <a:ext cx="6500858" cy="40005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/>
          </a:p>
          <a:p>
            <a:r>
              <a:rPr lang="en-US" dirty="0" smtClean="0"/>
              <a:t>  class MyException extends Exception{</a:t>
            </a:r>
          </a:p>
          <a:p>
            <a:r>
              <a:rPr lang="en-US" dirty="0" smtClean="0"/>
              <a:t>           String message;</a:t>
            </a:r>
          </a:p>
          <a:p>
            <a:r>
              <a:rPr lang="en-US" dirty="0" smtClean="0"/>
              <a:t> 	MyException(String msg){</a:t>
            </a:r>
          </a:p>
          <a:p>
            <a:r>
              <a:rPr lang="en-US" dirty="0" smtClean="0"/>
              <a:t>                   message = msg;</a:t>
            </a:r>
          </a:p>
          <a:p>
            <a:r>
              <a:rPr lang="en-US" dirty="0" smtClean="0"/>
              <a:t>               }	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  public static void main(String[]  arg){</a:t>
            </a:r>
          </a:p>
          <a:p>
            <a:r>
              <a:rPr lang="en-US" dirty="0" smtClean="0"/>
              <a:t>    try{</a:t>
            </a:r>
          </a:p>
          <a:p>
            <a:r>
              <a:rPr lang="en-US" dirty="0" smtClean="0"/>
              <a:t>    	throw new MyException(“Test Exception”);</a:t>
            </a:r>
          </a:p>
          <a:p>
            <a:r>
              <a:rPr lang="en-US" dirty="0" smtClean="0"/>
              <a:t>    }catch(MyException  </a:t>
            </a:r>
            <a:r>
              <a:rPr lang="en-IN" dirty="0" smtClean="0"/>
              <a:t>e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  	System.out.println(e);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>
            <a:normAutofit/>
          </a:bodyPr>
          <a:lstStyle/>
          <a:p>
            <a:r>
              <a:rPr lang="en-IN" b="1" dirty="0" smtClean="0"/>
              <a:t>The try-with-resources Statement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1903333-F3C2-494A-8517-F7672383F1ED}" type="slidenum">
              <a:rPr lang="en-IN" smtClean="0"/>
              <a:pPr/>
              <a:t>25</a:t>
            </a:fld>
            <a:endParaRPr lang="en-IN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214422"/>
            <a:ext cx="7467600" cy="5072098"/>
          </a:xfrm>
        </p:spPr>
        <p:txBody>
          <a:bodyPr/>
          <a:lstStyle/>
          <a:p>
            <a:r>
              <a:rPr lang="en-IN" dirty="0" smtClean="0"/>
              <a:t>The try-with-resources statement ensures that each resource is closed at the end of the statement. </a:t>
            </a:r>
            <a:endParaRPr lang="en-IN" b="1" i="1" dirty="0"/>
          </a:p>
        </p:txBody>
      </p:sp>
      <p:sp>
        <p:nvSpPr>
          <p:cNvPr id="9" name="Rectangle 8"/>
          <p:cNvSpPr/>
          <p:nvPr/>
        </p:nvSpPr>
        <p:spPr>
          <a:xfrm>
            <a:off x="1000100" y="2928934"/>
            <a:ext cx="6500858" cy="20002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/>
          </a:p>
          <a:p>
            <a:r>
              <a:rPr lang="en-US" dirty="0" smtClean="0"/>
              <a:t>  try( BufferReader br  =  new  BufferReader() ){</a:t>
            </a:r>
          </a:p>
          <a:p>
            <a:r>
              <a:rPr lang="en-US" dirty="0" smtClean="0"/>
              <a:t>	System.out.println( br.readLine() );</a:t>
            </a:r>
          </a:p>
          <a:p>
            <a:r>
              <a:rPr lang="en-US" dirty="0" smtClean="0"/>
              <a:t>    }catch(Exception e){</a:t>
            </a:r>
          </a:p>
          <a:p>
            <a:r>
              <a:rPr lang="en-US" dirty="0" smtClean="0"/>
              <a:t>	System.out.println(e);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1122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>
            <a:normAutofit/>
          </a:bodyPr>
          <a:lstStyle/>
          <a:p>
            <a:r>
              <a:rPr lang="en-US" b="1" dirty="0" smtClean="0"/>
              <a:t>Single </a:t>
            </a:r>
            <a:r>
              <a:rPr lang="en-US" i="1" dirty="0" smtClean="0"/>
              <a:t>catch</a:t>
            </a:r>
            <a:r>
              <a:rPr lang="en-US" b="1" dirty="0" smtClean="0"/>
              <a:t> block handle more exceptions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00174"/>
            <a:ext cx="7467600" cy="4973778"/>
          </a:xfrm>
        </p:spPr>
        <p:txBody>
          <a:bodyPr/>
          <a:lstStyle/>
          <a:p>
            <a:r>
              <a:rPr lang="en-US" dirty="0" smtClean="0"/>
              <a:t>Use multiple </a:t>
            </a:r>
            <a:r>
              <a:rPr lang="en-US" b="1" dirty="0" smtClean="0"/>
              <a:t>catch </a:t>
            </a:r>
            <a:r>
              <a:rPr lang="en-US" dirty="0" smtClean="0"/>
              <a:t>blocks to deal with multiple type of exception</a:t>
            </a: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1903333-F3C2-494A-8517-F7672383F1ED}" type="slidenum">
              <a:rPr lang="en-IN" smtClean="0"/>
              <a:pPr/>
              <a:t>26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57158" y="2357430"/>
            <a:ext cx="8001056" cy="36433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try{</a:t>
            </a:r>
          </a:p>
          <a:p>
            <a:r>
              <a:rPr lang="en-US" dirty="0" smtClean="0"/>
              <a:t>       int a = 10; </a:t>
            </a:r>
          </a:p>
          <a:p>
            <a:r>
              <a:rPr lang="en-US" dirty="0" smtClean="0"/>
              <a:t>       int b = a / 0;</a:t>
            </a:r>
          </a:p>
          <a:p>
            <a:endParaRPr lang="en-US" dirty="0" smtClean="0"/>
          </a:p>
          <a:p>
            <a:r>
              <a:rPr lang="en-US" dirty="0" smtClean="0"/>
              <a:t>       int arr[] = new int[3];</a:t>
            </a:r>
          </a:p>
          <a:p>
            <a:r>
              <a:rPr lang="en-US" dirty="0" smtClean="0"/>
              <a:t>       arr[ 3 ] = 10;</a:t>
            </a:r>
          </a:p>
          <a:p>
            <a:r>
              <a:rPr lang="en-US" dirty="0"/>
              <a:t> </a:t>
            </a:r>
            <a:r>
              <a:rPr lang="en-US" dirty="0" smtClean="0"/>
              <a:t>  } catch(</a:t>
            </a:r>
            <a:r>
              <a:rPr lang="en-IN" dirty="0" smtClean="0"/>
              <a:t>ArithmeticException  | </a:t>
            </a:r>
            <a:r>
              <a:rPr lang="en-US" dirty="0" smtClean="0"/>
              <a:t>ArrayIndexOutOfBoundsException e1 ){</a:t>
            </a:r>
          </a:p>
          <a:p>
            <a:r>
              <a:rPr lang="en-US" dirty="0" smtClean="0"/>
              <a:t>	System.out.println(e1);</a:t>
            </a:r>
          </a:p>
          <a:p>
            <a:r>
              <a:rPr lang="en-US" dirty="0"/>
              <a:t> </a:t>
            </a:r>
            <a:r>
              <a:rPr lang="en-US" dirty="0" smtClean="0"/>
              <a:t> 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Nested Class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7467600" cy="54024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define a class within another class is called a </a:t>
            </a:r>
            <a:r>
              <a:rPr lang="en-US" b="1" i="1" dirty="0" smtClean="0"/>
              <a:t>nested class</a:t>
            </a:r>
          </a:p>
          <a:p>
            <a:endParaRPr lang="en-US" b="1" i="1" dirty="0" smtClean="0"/>
          </a:p>
          <a:p>
            <a:endParaRPr lang="en-US" b="1" i="1" dirty="0" smtClean="0"/>
          </a:p>
          <a:p>
            <a:endParaRPr lang="en-US" b="1" i="1" dirty="0" smtClean="0"/>
          </a:p>
          <a:p>
            <a:endParaRPr lang="en-US" b="1" i="1" dirty="0" smtClean="0"/>
          </a:p>
          <a:p>
            <a:endParaRPr lang="en-US" b="1" i="1" dirty="0" smtClean="0"/>
          </a:p>
          <a:p>
            <a:endParaRPr lang="en-US" b="1" i="1" dirty="0" smtClean="0"/>
          </a:p>
          <a:p>
            <a:r>
              <a:rPr lang="en-IN" dirty="0" smtClean="0"/>
              <a:t>It is a way of logically grouping classes that are only used in one place</a:t>
            </a:r>
          </a:p>
          <a:p>
            <a:r>
              <a:rPr lang="en-IN" dirty="0" smtClean="0"/>
              <a:t>It increases encapsulation</a:t>
            </a:r>
          </a:p>
          <a:p>
            <a:r>
              <a:rPr lang="en-IN" dirty="0" smtClean="0"/>
              <a:t>It can lead to more readable and maintainable code</a:t>
            </a:r>
            <a:endParaRPr lang="en-IN" i="1" dirty="0"/>
          </a:p>
        </p:txBody>
      </p:sp>
      <p:sp>
        <p:nvSpPr>
          <p:cNvPr id="5" name="Rectangle 4"/>
          <p:cNvSpPr/>
          <p:nvPr/>
        </p:nvSpPr>
        <p:spPr>
          <a:xfrm>
            <a:off x="2643174" y="1857364"/>
            <a:ext cx="3071834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Nested Class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1428728" y="2643182"/>
            <a:ext cx="3071834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Non-Static Nested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4786314" y="2643182"/>
            <a:ext cx="3071834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Static Nested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3286116" y="3643314"/>
            <a:ext cx="2357454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Anonymous Class</a:t>
            </a:r>
            <a:endParaRPr lang="en-IN" b="1" dirty="0"/>
          </a:p>
        </p:txBody>
      </p:sp>
      <p:sp>
        <p:nvSpPr>
          <p:cNvPr id="10" name="Rectangle 9"/>
          <p:cNvSpPr/>
          <p:nvPr/>
        </p:nvSpPr>
        <p:spPr>
          <a:xfrm>
            <a:off x="642910" y="3643314"/>
            <a:ext cx="1928826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 Class</a:t>
            </a:r>
            <a:endParaRPr lang="en-IN" b="1" dirty="0"/>
          </a:p>
        </p:txBody>
      </p:sp>
      <p:cxnSp>
        <p:nvCxnSpPr>
          <p:cNvPr id="48" name="Straight Arrow Connector 47"/>
          <p:cNvCxnSpPr>
            <a:stCxn id="5" idx="2"/>
            <a:endCxn id="6" idx="0"/>
          </p:cNvCxnSpPr>
          <p:nvPr/>
        </p:nvCxnSpPr>
        <p:spPr>
          <a:xfrm rot="5400000">
            <a:off x="3428992" y="1893083"/>
            <a:ext cx="285752" cy="12144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" idx="2"/>
            <a:endCxn id="7" idx="0"/>
          </p:cNvCxnSpPr>
          <p:nvPr/>
        </p:nvCxnSpPr>
        <p:spPr>
          <a:xfrm rot="16200000" flipH="1">
            <a:off x="5107785" y="1428736"/>
            <a:ext cx="285752" cy="21431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" idx="2"/>
            <a:endCxn id="10" idx="0"/>
          </p:cNvCxnSpPr>
          <p:nvPr/>
        </p:nvCxnSpPr>
        <p:spPr>
          <a:xfrm rot="5400000">
            <a:off x="2035951" y="2714620"/>
            <a:ext cx="500066" cy="13573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" idx="2"/>
            <a:endCxn id="9" idx="0"/>
          </p:cNvCxnSpPr>
          <p:nvPr/>
        </p:nvCxnSpPr>
        <p:spPr>
          <a:xfrm rot="16200000" flipH="1">
            <a:off x="3464711" y="2643182"/>
            <a:ext cx="500066" cy="1500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1903333-F3C2-494A-8517-F7672383F1ED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Nested Class Example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928662" y="1214422"/>
            <a:ext cx="5643602" cy="18573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class  OuterClass{</a:t>
            </a:r>
          </a:p>
          <a:p>
            <a:r>
              <a:rPr lang="en-US" dirty="0" smtClean="0"/>
              <a:t>            …………..</a:t>
            </a:r>
          </a:p>
          <a:p>
            <a:r>
              <a:rPr lang="en-US" dirty="0" smtClean="0"/>
              <a:t>     class NestedClass{</a:t>
            </a:r>
          </a:p>
          <a:p>
            <a:r>
              <a:rPr lang="en-US" dirty="0" smtClean="0"/>
              <a:t>            ………….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928662" y="3429000"/>
            <a:ext cx="5643602" cy="27146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class  OuterClass{</a:t>
            </a:r>
          </a:p>
          <a:p>
            <a:r>
              <a:rPr lang="en-US" dirty="0" smtClean="0"/>
              <a:t>            </a:t>
            </a:r>
          </a:p>
          <a:p>
            <a:r>
              <a:rPr lang="en-US" dirty="0" smtClean="0"/>
              <a:t>     static class StaticNestedClass{</a:t>
            </a:r>
          </a:p>
          <a:p>
            <a:r>
              <a:rPr lang="en-US" dirty="0" smtClean="0"/>
              <a:t>          …………….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     class InnerClass{</a:t>
            </a:r>
          </a:p>
          <a:p>
            <a:r>
              <a:rPr lang="en-US" dirty="0" smtClean="0"/>
              <a:t>            ………….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1903333-F3C2-494A-8517-F7672383F1ED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Local Class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928662" y="1214422"/>
            <a:ext cx="5929354" cy="44291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public  class  OuterClass{</a:t>
            </a:r>
          </a:p>
          <a:p>
            <a:r>
              <a:rPr lang="en-US" dirty="0" smtClean="0"/>
              <a:t>      </a:t>
            </a:r>
          </a:p>
          <a:p>
            <a:r>
              <a:rPr lang="en-US" dirty="0" smtClean="0"/>
              <a:t>     public void myClass(){</a:t>
            </a:r>
          </a:p>
          <a:p>
            <a:r>
              <a:rPr lang="en-US" dirty="0" smtClean="0"/>
              <a:t>          </a:t>
            </a:r>
          </a:p>
          <a:p>
            <a:r>
              <a:rPr lang="en-US" dirty="0" smtClean="0"/>
              <a:t>           final int localVariable= 10;</a:t>
            </a:r>
          </a:p>
          <a:p>
            <a:endParaRPr lang="en-US" dirty="0" smtClean="0"/>
          </a:p>
          <a:p>
            <a:r>
              <a:rPr lang="en-US" dirty="0" smtClean="0"/>
              <a:t>           class LocalClass{</a:t>
            </a:r>
          </a:p>
          <a:p>
            <a:r>
              <a:rPr lang="en-US" dirty="0" smtClean="0"/>
              <a:t>                public LocalClass(){</a:t>
            </a:r>
          </a:p>
          <a:p>
            <a:r>
              <a:rPr lang="en-US" dirty="0" smtClean="0"/>
              <a:t>                    System.out.println(localVariable);</a:t>
            </a:r>
          </a:p>
          <a:p>
            <a:r>
              <a:rPr lang="en-US" dirty="0" smtClean="0"/>
              <a:t>                 }</a:t>
            </a:r>
          </a:p>
          <a:p>
            <a:r>
              <a:rPr lang="en-US" dirty="0" smtClean="0"/>
              <a:t>          }</a:t>
            </a:r>
          </a:p>
          <a:p>
            <a:endParaRPr lang="en-US" dirty="0" smtClean="0"/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1903333-F3C2-494A-8517-F7672383F1ED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Anonymous Class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1000100" y="1000108"/>
            <a:ext cx="6572296" cy="55007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public  class  AnonymousClass{</a:t>
            </a:r>
          </a:p>
          <a:p>
            <a:r>
              <a:rPr lang="en-US" dirty="0" smtClean="0"/>
              <a:t>      interface Car{</a:t>
            </a:r>
          </a:p>
          <a:p>
            <a:r>
              <a:rPr lang="en-US" dirty="0" smtClean="0"/>
              <a:t>          public void start();</a:t>
            </a:r>
          </a:p>
          <a:p>
            <a:r>
              <a:rPr lang="en-US" dirty="0" smtClean="0"/>
              <a:t>       }</a:t>
            </a:r>
          </a:p>
          <a:p>
            <a:r>
              <a:rPr lang="en-US" dirty="0" smtClean="0"/>
              <a:t>       public void myClass(){</a:t>
            </a:r>
          </a:p>
          <a:p>
            <a:r>
              <a:rPr lang="en-US" dirty="0" smtClean="0"/>
              <a:t>             class MyCar implements Car{</a:t>
            </a:r>
          </a:p>
          <a:p>
            <a:r>
              <a:rPr lang="en-US" dirty="0" smtClean="0"/>
              <a:t>                public void start(){</a:t>
            </a:r>
          </a:p>
          <a:p>
            <a:r>
              <a:rPr lang="en-US" dirty="0" smtClean="0"/>
              <a:t>                    System.out.println(”Car 1  Start”);</a:t>
            </a:r>
          </a:p>
          <a:p>
            <a:r>
              <a:rPr lang="en-US" dirty="0" smtClean="0"/>
              <a:t>                 }</a:t>
            </a:r>
          </a:p>
          <a:p>
            <a:r>
              <a:rPr lang="en-US" dirty="0" smtClean="0"/>
              <a:t>          }</a:t>
            </a:r>
          </a:p>
          <a:p>
            <a:r>
              <a:rPr lang="en-US" dirty="0" smtClean="0"/>
              <a:t>       Car car1 = new MyCar();</a:t>
            </a:r>
          </a:p>
          <a:p>
            <a:r>
              <a:rPr lang="en-US" dirty="0" smtClean="0"/>
              <a:t>       Car car2 = new Car(){</a:t>
            </a:r>
          </a:p>
          <a:p>
            <a:r>
              <a:rPr lang="en-US" dirty="0" smtClean="0"/>
              <a:t>           public void start(){</a:t>
            </a:r>
          </a:p>
          <a:p>
            <a:r>
              <a:rPr lang="en-US" dirty="0" smtClean="0"/>
              <a:t>                    System.out.println(”Car 2  Start”);</a:t>
            </a:r>
          </a:p>
          <a:p>
            <a:r>
              <a:rPr lang="en-US" dirty="0" smtClean="0"/>
              <a:t>                 }</a:t>
            </a:r>
          </a:p>
          <a:p>
            <a:r>
              <a:rPr lang="en-US" dirty="0" smtClean="0"/>
              <a:t>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1903333-F3C2-494A-8517-F7672383F1ED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Packages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7467600" cy="5188092"/>
          </a:xfrm>
        </p:spPr>
        <p:txBody>
          <a:bodyPr/>
          <a:lstStyle/>
          <a:p>
            <a:r>
              <a:rPr lang="en-US" dirty="0" smtClean="0"/>
              <a:t>Packages are containers for classes</a:t>
            </a:r>
          </a:p>
          <a:p>
            <a:r>
              <a:rPr lang="en-US" dirty="0" smtClean="0"/>
              <a:t>Partitioning the class name space into more manageable chunks</a:t>
            </a:r>
          </a:p>
          <a:p>
            <a:r>
              <a:rPr lang="en-US" dirty="0" smtClean="0"/>
              <a:t>To create a package Declare in the source</a:t>
            </a:r>
          </a:p>
          <a:p>
            <a:pPr marL="548640" lvl="3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dirty="0" smtClean="0"/>
              <a:t>package </a:t>
            </a:r>
            <a:r>
              <a:rPr lang="en-US" i="1" dirty="0" smtClean="0"/>
              <a:t>package_name;</a:t>
            </a: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1903333-F3C2-494A-8517-F7672383F1E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071538" y="3857628"/>
            <a:ext cx="5286412" cy="17145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package  com.shiva;</a:t>
            </a:r>
          </a:p>
          <a:p>
            <a:endParaRPr lang="en-US" dirty="0" smtClean="0"/>
          </a:p>
          <a:p>
            <a:r>
              <a:rPr lang="en-US" dirty="0" smtClean="0"/>
              <a:t>public  class  Car{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Access Protection</a:t>
            </a:r>
            <a:endParaRPr lang="en-IN" b="1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09600" y="990600"/>
            <a:ext cx="78486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u="none" dirty="0">
                <a:latin typeface="Times New Roman" pitchFamily="18" charset="0"/>
              </a:rPr>
              <a:t>		  </a:t>
            </a:r>
            <a:r>
              <a:rPr kumimoji="0" lang="en-US" u="none" dirty="0" smtClean="0">
                <a:latin typeface="Times New Roman" pitchFamily="18" charset="0"/>
              </a:rPr>
              <a:t>  </a:t>
            </a:r>
            <a:r>
              <a:rPr kumimoji="0" lang="en-US" b="1" u="none" dirty="0" smtClean="0">
                <a:latin typeface="Times New Roman" pitchFamily="18" charset="0"/>
              </a:rPr>
              <a:t>Private       </a:t>
            </a:r>
            <a:r>
              <a:rPr kumimoji="0" lang="en-US" b="1" u="none" dirty="0">
                <a:latin typeface="Times New Roman" pitchFamily="18" charset="0"/>
              </a:rPr>
              <a:t>No modifier     </a:t>
            </a:r>
            <a:r>
              <a:rPr kumimoji="0" lang="en-US" b="1" u="none" dirty="0" smtClean="0">
                <a:latin typeface="Times New Roman" pitchFamily="18" charset="0"/>
              </a:rPr>
              <a:t>        Protected              Public</a:t>
            </a:r>
            <a:endParaRPr kumimoji="0" lang="en-US" b="1" u="none" dirty="0">
              <a:latin typeface="Times New Roman" pitchFamily="18" charset="0"/>
            </a:endParaRPr>
          </a:p>
          <a:p>
            <a:endParaRPr kumimoji="0" lang="en-US" u="none" dirty="0">
              <a:latin typeface="Times New Roman" pitchFamily="18" charset="0"/>
            </a:endParaRPr>
          </a:p>
          <a:p>
            <a:pPr>
              <a:buClr>
                <a:schemeClr val="hlink"/>
              </a:buClr>
              <a:buFont typeface="Wingdings" pitchFamily="2" charset="2"/>
              <a:buChar char="u"/>
            </a:pPr>
            <a:r>
              <a:rPr kumimoji="0" lang="en-US" sz="2000" u="none" dirty="0">
                <a:latin typeface="Times New Roman" pitchFamily="18" charset="0"/>
              </a:rPr>
              <a:t>Same class	     Yes       	Yes	            Yes	         Yes</a:t>
            </a:r>
          </a:p>
          <a:p>
            <a:endParaRPr kumimoji="0" lang="en-US" sz="2000" u="none" dirty="0">
              <a:latin typeface="Times New Roman" pitchFamily="18" charset="0"/>
            </a:endParaRPr>
          </a:p>
          <a:p>
            <a:pPr>
              <a:buClr>
                <a:schemeClr val="hlink"/>
              </a:buClr>
              <a:buFont typeface="Wingdings" pitchFamily="2" charset="2"/>
              <a:buChar char="u"/>
            </a:pPr>
            <a:r>
              <a:rPr kumimoji="0" lang="en-US" sz="2000" u="none" dirty="0">
                <a:latin typeface="Times New Roman" pitchFamily="18" charset="0"/>
              </a:rPr>
              <a:t>Same package	     No		Yes	            Yes	         Yes</a:t>
            </a:r>
          </a:p>
          <a:p>
            <a:r>
              <a:rPr kumimoji="0" lang="en-US" sz="2000" u="none" dirty="0">
                <a:latin typeface="Times New Roman" pitchFamily="18" charset="0"/>
              </a:rPr>
              <a:t>subclass	</a:t>
            </a:r>
          </a:p>
          <a:p>
            <a:endParaRPr kumimoji="0" lang="en-US" sz="2000" u="none" dirty="0">
              <a:latin typeface="Times New Roman" pitchFamily="18" charset="0"/>
            </a:endParaRPr>
          </a:p>
          <a:p>
            <a:pPr>
              <a:buClr>
                <a:schemeClr val="hlink"/>
              </a:buClr>
              <a:buFont typeface="Wingdings" pitchFamily="2" charset="2"/>
              <a:buChar char="u"/>
            </a:pPr>
            <a:r>
              <a:rPr kumimoji="0" lang="en-US" sz="2000" u="none" dirty="0">
                <a:latin typeface="Times New Roman" pitchFamily="18" charset="0"/>
              </a:rPr>
              <a:t>Same package	     No		Yes                    Yes	          Yes</a:t>
            </a:r>
          </a:p>
          <a:p>
            <a:r>
              <a:rPr kumimoji="0" lang="en-US" sz="2000" u="none" dirty="0">
                <a:latin typeface="Times New Roman" pitchFamily="18" charset="0"/>
              </a:rPr>
              <a:t>non -subclass	</a:t>
            </a:r>
          </a:p>
          <a:p>
            <a:endParaRPr kumimoji="0" lang="en-US" sz="2000" u="none" dirty="0">
              <a:latin typeface="Times New Roman" pitchFamily="18" charset="0"/>
            </a:endParaRPr>
          </a:p>
          <a:p>
            <a:pPr>
              <a:buClr>
                <a:schemeClr val="hlink"/>
              </a:buClr>
              <a:buFont typeface="Wingdings" pitchFamily="2" charset="2"/>
              <a:buChar char="u"/>
            </a:pPr>
            <a:r>
              <a:rPr kumimoji="0" lang="en-US" sz="2000" u="none" dirty="0">
                <a:latin typeface="Times New Roman" pitchFamily="18" charset="0"/>
              </a:rPr>
              <a:t>Different	     No		No	            Yes	          Yes</a:t>
            </a:r>
          </a:p>
          <a:p>
            <a:r>
              <a:rPr kumimoji="0" lang="en-US" sz="2000" u="none" dirty="0">
                <a:latin typeface="Times New Roman" pitchFamily="18" charset="0"/>
              </a:rPr>
              <a:t>package</a:t>
            </a:r>
          </a:p>
          <a:p>
            <a:r>
              <a:rPr kumimoji="0" lang="en-US" sz="2000" u="none" dirty="0">
                <a:latin typeface="Times New Roman" pitchFamily="18" charset="0"/>
              </a:rPr>
              <a:t>subclass</a:t>
            </a:r>
          </a:p>
          <a:p>
            <a:endParaRPr kumimoji="0" lang="en-US" sz="2000" u="none" dirty="0">
              <a:latin typeface="Times New Roman" pitchFamily="18" charset="0"/>
            </a:endParaRPr>
          </a:p>
          <a:p>
            <a:pPr>
              <a:buClr>
                <a:schemeClr val="hlink"/>
              </a:buClr>
              <a:buFont typeface="Wingdings" pitchFamily="2" charset="2"/>
              <a:buChar char="u"/>
            </a:pPr>
            <a:r>
              <a:rPr kumimoji="0" lang="en-US" sz="2000" u="none" dirty="0">
                <a:latin typeface="Times New Roman" pitchFamily="18" charset="0"/>
              </a:rPr>
              <a:t>Different	     No		No	            No	          Yes</a:t>
            </a:r>
          </a:p>
          <a:p>
            <a:r>
              <a:rPr kumimoji="0" lang="en-US" sz="2000" u="none" dirty="0">
                <a:latin typeface="Times New Roman" pitchFamily="18" charset="0"/>
              </a:rPr>
              <a:t>package</a:t>
            </a:r>
          </a:p>
          <a:p>
            <a:r>
              <a:rPr kumimoji="0" lang="en-US" sz="2000" u="none" dirty="0">
                <a:latin typeface="Times New Roman" pitchFamily="18" charset="0"/>
              </a:rPr>
              <a:t>non-subclass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571472" y="1428736"/>
            <a:ext cx="78486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1903333-F3C2-494A-8517-F7672383F1ED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Importing Packages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7467600" cy="5188092"/>
          </a:xfrm>
        </p:spPr>
        <p:txBody>
          <a:bodyPr/>
          <a:lstStyle/>
          <a:p>
            <a:r>
              <a:rPr lang="en-US" dirty="0" smtClean="0"/>
              <a:t>Any package can be included in the working package</a:t>
            </a:r>
          </a:p>
          <a:p>
            <a:r>
              <a:rPr lang="en-US" dirty="0" smtClean="0"/>
              <a:t>Include all packages in CLASSPATH	</a:t>
            </a:r>
          </a:p>
          <a:p>
            <a:r>
              <a:rPr lang="en-US" dirty="0" smtClean="0"/>
              <a:t>To include a particular package/class:</a:t>
            </a:r>
          </a:p>
          <a:p>
            <a:pPr lvl="2"/>
            <a:r>
              <a:rPr lang="en-US" dirty="0" smtClean="0"/>
              <a:t>import package_name.class_name;</a:t>
            </a:r>
          </a:p>
          <a:p>
            <a:pPr lvl="2"/>
            <a:r>
              <a:rPr lang="en-US" dirty="0" smtClean="0"/>
              <a:t>import package_name.subpackage_name.class_name;</a:t>
            </a:r>
          </a:p>
          <a:p>
            <a:pPr lvl="2"/>
            <a:r>
              <a:rPr lang="en-US" dirty="0" smtClean="0"/>
              <a:t>import package_name.*;</a:t>
            </a:r>
          </a:p>
          <a:p>
            <a:r>
              <a:rPr lang="en-US" dirty="0" smtClean="0"/>
              <a:t>Importing large packages may Increase compilation time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1903333-F3C2-494A-8517-F7672383F1ED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554</TotalTime>
  <Words>768</Words>
  <Application>Microsoft Office PowerPoint</Application>
  <PresentationFormat>On-screen Show (4:3)</PresentationFormat>
  <Paragraphs>331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Oriel</vt:lpstr>
      <vt:lpstr>Core Java - Part 3</vt:lpstr>
      <vt:lpstr>Nested Class</vt:lpstr>
      <vt:lpstr>Nested Class</vt:lpstr>
      <vt:lpstr>Nested Class Example</vt:lpstr>
      <vt:lpstr>Local Class</vt:lpstr>
      <vt:lpstr>Anonymous Class</vt:lpstr>
      <vt:lpstr>Packages</vt:lpstr>
      <vt:lpstr>Access Protection</vt:lpstr>
      <vt:lpstr>Importing Packages</vt:lpstr>
      <vt:lpstr>static import</vt:lpstr>
      <vt:lpstr>Exception Handling</vt:lpstr>
      <vt:lpstr>What is an Exception?</vt:lpstr>
      <vt:lpstr>Exception Handling Syntax</vt:lpstr>
      <vt:lpstr>Exception Type</vt:lpstr>
      <vt:lpstr>Examples</vt:lpstr>
      <vt:lpstr>Try and Catching Exceptions</vt:lpstr>
      <vt:lpstr>Dealing with Multiple Exceptions</vt:lpstr>
      <vt:lpstr>Displaying the Exception Information</vt:lpstr>
      <vt:lpstr>The Finally Keyword</vt:lpstr>
      <vt:lpstr>More about Finally</vt:lpstr>
      <vt:lpstr>Using try, catch AND finally</vt:lpstr>
      <vt:lpstr>Throwing Exceptions</vt:lpstr>
      <vt:lpstr>Declared Exceptions</vt:lpstr>
      <vt:lpstr>User Defined Exceptions</vt:lpstr>
      <vt:lpstr>The try-with-resources Statement</vt:lpstr>
      <vt:lpstr>Single catch block handle more exceptions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 - Part 3</dc:title>
  <dc:creator>Shiva</dc:creator>
  <cp:lastModifiedBy>Shiva</cp:lastModifiedBy>
  <cp:revision>72</cp:revision>
  <dcterms:created xsi:type="dcterms:W3CDTF">2013-10-16T16:46:48Z</dcterms:created>
  <dcterms:modified xsi:type="dcterms:W3CDTF">2013-10-18T08:14:19Z</dcterms:modified>
</cp:coreProperties>
</file>