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69" r:id="rId2"/>
    <p:sldId id="257" r:id="rId3"/>
    <p:sldId id="258" r:id="rId4"/>
    <p:sldId id="259" r:id="rId5"/>
    <p:sldId id="260" r:id="rId6"/>
    <p:sldId id="286" r:id="rId7"/>
    <p:sldId id="287" r:id="rId8"/>
    <p:sldId id="288" r:id="rId9"/>
    <p:sldId id="289" r:id="rId10"/>
    <p:sldId id="290" r:id="rId11"/>
    <p:sldId id="26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934" autoAdjust="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A7C380-1245-48F2-A9C0-4BCFD288D8CB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D7A2DC-4685-4DAC-BB31-30FD48B3A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switch(day) {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case Monday: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// …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case Tuesday: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// …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6F6D33-F73A-41DF-B352-60C985B03149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D7A2DC-4685-4DAC-BB31-30FD48B3A38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String concatenation : Wraps a long strings into smaller pieces of code.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503FE0-B386-4D32-B726-CA807380076F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7B356-EAC9-4BBD-9311-6DAC858CCF6F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10E5BA-0150-4DA6-A3E2-757908E77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C0C9-DC40-445E-9773-214F11C64036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2DFB8-961D-49A0-BCC1-29E66CCAD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505D-F08F-4507-B0BB-EC6D88D33478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57C4-3B2E-47DA-BD0A-4A8A07FC5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57F25-AB3F-4101-8A9D-84F51170FD27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BF767-12E0-4913-A6D6-2D1BBFBD7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ED4A1-51E1-463C-9FB0-FD406B857D6F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8EDA-0832-4861-8C13-A67D5B741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1E781-155A-48F7-8CB9-4B07702DEDCA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83399-D484-4D63-BBF0-3C91C41DA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E7A6A-3A08-43BD-9ACE-334A0C440A11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F10F2-5AF8-4EEF-A9B9-BBF0306BD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48A0-BBC7-47A1-89F5-E4CD8F2FC5E0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557F-0860-4462-8FF9-8E664EC0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0AE1D-2BD1-46BF-979E-41BDE86B34FB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3F4C2-CCD6-4EC4-82FD-C0E8F6699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E6C3A-EC14-4BC6-B9BA-C0AA4A1D1DAB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601D-677F-463A-A5A8-A42A90FE8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ADDB8-9E85-4B35-B2EA-37D293CED2BB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BD087-255A-4D99-ABAB-C3674B0F6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519E8F-F779-4462-954D-BD141DE7F01F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18F791E-59BD-48B5-9710-421E1B68A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8" r:id="rId2"/>
    <p:sldLayoutId id="2147483756" r:id="rId3"/>
    <p:sldLayoutId id="2147483749" r:id="rId4"/>
    <p:sldLayoutId id="2147483750" r:id="rId5"/>
    <p:sldLayoutId id="2147483751" r:id="rId6"/>
    <p:sldLayoutId id="2147483752" r:id="rId7"/>
    <p:sldLayoutId id="2147483757" r:id="rId8"/>
    <p:sldLayoutId id="2147483758" r:id="rId9"/>
    <p:sldLayoutId id="2147483753" r:id="rId10"/>
    <p:sldLayoutId id="2147483754" r:id="rId11"/>
  </p:sldLayoutIdLst>
  <p:transition spd="med">
    <p:wheel spokes="8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1505930"/>
            <a:ext cx="8763000" cy="1470025"/>
          </a:xfrm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/>
              <a:t>Enumerations, Auto boxing, Generics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More about Autoboxing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Autoboxing is occurred in methods &amp; expressions</a:t>
            </a:r>
          </a:p>
          <a:p>
            <a:r>
              <a:rPr lang="en-US" dirty="0" smtClean="0"/>
              <a:t>Autoboxing helps to prevent errors</a:t>
            </a:r>
          </a:p>
          <a:p>
            <a:r>
              <a:rPr lang="en-US" dirty="0" smtClean="0"/>
              <a:t>It is more useful in Generics &amp; Collection Frameworks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496" y="1524000"/>
            <a:ext cx="9067800" cy="1470025"/>
          </a:xfrm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smtClean="0">
                <a:solidFill>
                  <a:schemeClr val="tx1"/>
                </a:solidFill>
              </a:rPr>
              <a:t>Generics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Added JDK 5</a:t>
            </a:r>
          </a:p>
          <a:p>
            <a:r>
              <a:rPr lang="en-US" dirty="0" smtClean="0"/>
              <a:t>Added new syntactical </a:t>
            </a:r>
            <a:r>
              <a:rPr lang="en-US" dirty="0" smtClean="0"/>
              <a:t>element (</a:t>
            </a:r>
            <a:r>
              <a:rPr lang="en-US" b="1" dirty="0" smtClean="0"/>
              <a:t>&lt;&gt;</a:t>
            </a:r>
            <a:r>
              <a:rPr lang="en-US" dirty="0" smtClean="0"/>
              <a:t>) </a:t>
            </a:r>
            <a:r>
              <a:rPr lang="en-US" dirty="0" smtClean="0"/>
              <a:t>to the language</a:t>
            </a:r>
          </a:p>
          <a:p>
            <a:r>
              <a:rPr lang="en-US" dirty="0" smtClean="0"/>
              <a:t>Provide </a:t>
            </a:r>
            <a:r>
              <a:rPr lang="en-US" i="1" dirty="0" smtClean="0"/>
              <a:t>type-safe</a:t>
            </a:r>
            <a:r>
              <a:rPr lang="en-US" dirty="0" smtClean="0"/>
              <a:t> mechanism - </a:t>
            </a:r>
            <a:r>
              <a:rPr lang="en-US" dirty="0" err="1" smtClean="0"/>
              <a:t>eg</a:t>
            </a:r>
            <a:r>
              <a:rPr lang="en-US" dirty="0" smtClean="0"/>
              <a:t> : stack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changes in core API (Classes &amp; Methods)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apply classes, interfaces and methods</a:t>
            </a:r>
          </a:p>
          <a:p>
            <a:r>
              <a:rPr lang="en-US" dirty="0" smtClean="0"/>
              <a:t>Affected Collections Framework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What are Generics?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The term </a:t>
            </a:r>
            <a:r>
              <a:rPr lang="en-US" b="1" i="1" dirty="0" smtClean="0"/>
              <a:t>generics</a:t>
            </a:r>
            <a:r>
              <a:rPr lang="en-US" i="1" dirty="0" smtClean="0"/>
              <a:t> </a:t>
            </a:r>
            <a:r>
              <a:rPr lang="en-US" dirty="0" smtClean="0"/>
              <a:t>means </a:t>
            </a:r>
            <a:r>
              <a:rPr lang="en-US" b="1" i="1" dirty="0" smtClean="0"/>
              <a:t>parameterized types</a:t>
            </a:r>
          </a:p>
          <a:p>
            <a:r>
              <a:rPr lang="en-US" dirty="0" smtClean="0"/>
              <a:t>Using </a:t>
            </a:r>
            <a:r>
              <a:rPr lang="en-US" b="1" i="1" dirty="0" smtClean="0"/>
              <a:t>generics</a:t>
            </a:r>
            <a:r>
              <a:rPr lang="en-US" dirty="0" smtClean="0"/>
              <a:t>, Create a single class that work with different types of data.</a:t>
            </a:r>
          </a:p>
          <a:p>
            <a:r>
              <a:rPr lang="en-US" dirty="0" smtClean="0"/>
              <a:t>Before generics, we will manage generalized classes using </a:t>
            </a:r>
            <a:r>
              <a:rPr lang="en-US" b="1" dirty="0" smtClean="0"/>
              <a:t>Object</a:t>
            </a:r>
            <a:r>
              <a:rPr lang="en-US" dirty="0" smtClean="0"/>
              <a:t> references - Not type safety</a:t>
            </a:r>
          </a:p>
          <a:p>
            <a:r>
              <a:rPr lang="en-US" dirty="0" smtClean="0"/>
              <a:t>All casts are automatic and implicit using </a:t>
            </a:r>
            <a:r>
              <a:rPr lang="en-US" b="1" i="1" dirty="0" smtClean="0"/>
              <a:t>generics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3810000"/>
            <a:ext cx="7162800" cy="2209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class </a:t>
            </a:r>
            <a:r>
              <a:rPr lang="en-US" sz="2400" i="1" dirty="0" smtClean="0"/>
              <a:t>class-name&lt; type- param -list 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/>
              <a:t> class-name&lt;type- arg -list&gt; var-name 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/>
              <a:t>         </a:t>
            </a:r>
            <a:r>
              <a:rPr lang="en-US" sz="2400" dirty="0" smtClean="0"/>
              <a:t>new </a:t>
            </a:r>
            <a:r>
              <a:rPr lang="en-US" sz="2400" i="1" dirty="0" smtClean="0"/>
              <a:t>class-name&lt;type- arg -list&gt;(cons- arg -list);</a:t>
            </a:r>
            <a:endParaRPr lang="en-US" sz="2400" i="1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4038600" cy="472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Generic&lt;T&gt;{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T ob;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Generic(T 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 ob = o;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T getObject(){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return ob;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void show(){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S.o.p( ob.getClass().getName());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95800" y="1066800"/>
            <a:ext cx="4038600" cy="472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Main{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Generic&lt;Integer&gt; g;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g=new Generic&lt;Integer&gt;(100);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g.show();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int num = g.getObject();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S.o.p(num);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Generics supports only Objects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Type parameter must be an Object</a:t>
            </a:r>
          </a:p>
          <a:p>
            <a:r>
              <a:rPr lang="en-US" dirty="0" smtClean="0"/>
              <a:t>It does not support primitive type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71628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Generic&lt;int&gt; gOb = new Generic&lt;int&gt;(100);  // Error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 anchor="t"/>
          <a:lstStyle/>
          <a:p>
            <a:r>
              <a:rPr lang="en-US" b="1" dirty="0" smtClean="0"/>
              <a:t>Generic Types Differ Based on Their Type Arguments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r>
              <a:rPr lang="en-US" dirty="0" smtClean="0"/>
              <a:t>An instance of one generic type is not compatible with another instance of same generic type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352800"/>
            <a:ext cx="7162800" cy="198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Generic&lt;Integer&gt; iOb = new Generic&lt;Integer&gt;(100);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Generic&lt;String&gt; sOb = new Generic&lt;String&gt;(“Hello”);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iOb = sOb; // Wrong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Key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Without Generics</a:t>
            </a:r>
          </a:p>
          <a:p>
            <a:pPr lvl="1"/>
            <a:r>
              <a:rPr lang="en-US" dirty="0" smtClean="0"/>
              <a:t>Do explicit casts for retrieve data</a:t>
            </a:r>
          </a:p>
          <a:p>
            <a:pPr lvl="1"/>
            <a:r>
              <a:rPr lang="en-US" dirty="0" smtClean="0"/>
              <a:t>Cannot find type mismatch errors until runtime</a:t>
            </a:r>
          </a:p>
          <a:p>
            <a:r>
              <a:rPr lang="en-US" dirty="0" smtClean="0"/>
              <a:t>With Generics</a:t>
            </a:r>
          </a:p>
          <a:p>
            <a:pPr lvl="1"/>
            <a:r>
              <a:rPr lang="en-US" dirty="0" smtClean="0"/>
              <a:t>It does </a:t>
            </a:r>
            <a:r>
              <a:rPr lang="en-US" dirty="0" smtClean="0"/>
              <a:t>implicit casts</a:t>
            </a:r>
          </a:p>
          <a:p>
            <a:pPr lvl="1"/>
            <a:r>
              <a:rPr lang="en-US" dirty="0" smtClean="0"/>
              <a:t>Runtime errors are converted into compile time errors through generics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Two Type 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3657600" cy="472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Generic&lt;T,     V&gt;{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T ob1;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V ob2;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T getObject1(){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return ob1;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V getObject2(){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return ob2;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1066800"/>
            <a:ext cx="4572000" cy="472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Main{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Generic&lt;String,  Integer&gt; g;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g=new Generic&lt;String,  Integer&gt;();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g.getObject1();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g.getObject2();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Bounded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47800"/>
            <a:ext cx="4343400" cy="403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Generic&lt;T&gt;{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T ob;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Generic(T 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ob =  o;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double getValue(){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return ob.doubleValue();  // Error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1447800"/>
            <a:ext cx="4343400" cy="403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Generic&lt;T extends Number&gt;{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T ob;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Generic(T 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ob =  o;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double getValue(){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return ob.doubleValue();  // Works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 anchor="t"/>
          <a:lstStyle/>
          <a:p>
            <a:pPr eaLnBrk="1" hangingPunct="1"/>
            <a:r>
              <a:rPr lang="en-US" b="1" dirty="0" smtClean="0"/>
              <a:t>Enumerations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Enumerations were added to the java language from jdk1.5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 is a list of named constants – similar to </a:t>
            </a:r>
            <a:r>
              <a:rPr lang="en-US" b="1" dirty="0" smtClean="0"/>
              <a:t>final</a:t>
            </a:r>
            <a:r>
              <a:rPr lang="en-US" dirty="0" smtClean="0"/>
              <a:t> variables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Enumeration is created using the </a:t>
            </a:r>
            <a:r>
              <a:rPr lang="en-US" b="1" i="1" dirty="0" smtClean="0"/>
              <a:t>enum</a:t>
            </a:r>
            <a:r>
              <a:rPr lang="en-US" dirty="0" smtClean="0"/>
              <a:t> keyword.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</a:t>
            </a:r>
            <a:r>
              <a:rPr lang="en-US" b="1" i="1" dirty="0" smtClean="0"/>
              <a:t>enum</a:t>
            </a:r>
            <a:r>
              <a:rPr lang="en-US" dirty="0" smtClean="0"/>
              <a:t> is a special data type that enables for a variable to be set of predefined constants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identifiers Sunday, Monday … are called </a:t>
            </a:r>
            <a:r>
              <a:rPr lang="en-US" b="1" dirty="0" smtClean="0"/>
              <a:t>enumeration constants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is implicitly declared as </a:t>
            </a:r>
            <a:r>
              <a:rPr lang="en-US" b="1" dirty="0" smtClean="0"/>
              <a:t>public static final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These constants are called self-typed.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19400"/>
            <a:ext cx="7467600" cy="1295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enum Day{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Sunday, Monday, Tuesday, Wednesday, Thursday</a:t>
            </a:r>
            <a:r>
              <a:rPr lang="en-US" sz="2400" dirty="0" smtClean="0"/>
              <a:t>, Friday, Saturday</a:t>
            </a: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Wildcard Arguments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48200" y="1143000"/>
            <a:ext cx="4343400" cy="541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Generic&lt;T extends Number&gt;{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T ob;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Generic(T 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ob =  o;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double getValue(){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return ob.doubleValue();  // Works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</a:t>
            </a:r>
            <a:r>
              <a:rPr lang="en-US" sz="24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boolean sameNum(Generic</a:t>
            </a:r>
            <a:r>
              <a:rPr lang="en-US" sz="2400" dirty="0" smtClean="0"/>
              <a:t>&lt;?&gt;  </a:t>
            </a:r>
            <a:r>
              <a:rPr lang="en-US" sz="2400" dirty="0" smtClean="0"/>
              <a:t>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if( getValue() == o.getValue())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      return true;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return false;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4419600" cy="541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class  Generic&lt;T extends Number&gt;{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T ob;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Generic(T 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 ob =  o;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double getValue(){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 return ob.doubleValue();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 </a:t>
            </a:r>
            <a:r>
              <a:rPr lang="en-US" sz="24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boolean sameNum(Generic&lt;T&gt;  o){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   if( getValue() == o.getValue())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         return true;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   return false;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86100" y="49903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5562600"/>
            <a:ext cx="109350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Error</a:t>
            </a:r>
            <a:endParaRPr lang="en-IN" b="1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Bounded Wildcards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There are times that you need to work not only with T but also with sub types of  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defRPr/>
            </a:pPr>
            <a:r>
              <a:rPr lang="en-US" sz="2800" dirty="0" smtClean="0"/>
              <a:t>This ? extends E makes sure that you can not only add collection of type E but also of subtype of E. </a:t>
            </a:r>
          </a:p>
          <a:p>
            <a:pPr>
              <a:defRPr/>
            </a:pPr>
            <a:r>
              <a:rPr lang="en-US" sz="2800" dirty="0" smtClean="0"/>
              <a:t>? is called the wildcard and ? is said to be bounded by E. 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6800" y="2514600"/>
            <a:ext cx="5867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boolean </a:t>
            </a:r>
            <a:r>
              <a:rPr lang="en-US" sz="2400" dirty="0" err="1" smtClean="0"/>
              <a:t>addAll</a:t>
            </a:r>
            <a:r>
              <a:rPr lang="en-US" sz="2400" dirty="0" smtClean="0"/>
              <a:t>(Collection&lt;? extends E&gt; c)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2038" y="6400800"/>
            <a:ext cx="457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1FE299-AA94-4749-8FB3-E35A9481763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FFFF"/>
                </a:solidFill>
                <a:latin typeface="Franklin Gothic Book"/>
                <a:ea typeface="+mj-ea"/>
                <a:cs typeface="+mj-cs"/>
              </a:rPr>
              <a:t>String Handling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/>
          <a:lstStyle/>
          <a:p>
            <a:pPr eaLnBrk="1" hangingPunct="1">
              <a:defRPr/>
            </a:pPr>
            <a:r>
              <a:rPr lang="en-US" smtClean="0"/>
              <a:t>What Is a String?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CF08-5AD1-417D-9F6D-DD4AA90F258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4343400"/>
            <a:ext cx="7086600" cy="2133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/>
              <a:t>   String </a:t>
            </a:r>
            <a:r>
              <a:rPr lang="en-US" sz="2400" dirty="0" err="1"/>
              <a:t>myString</a:t>
            </a:r>
            <a:r>
              <a:rPr lang="en-US" sz="2400" dirty="0"/>
              <a:t> = “Hello I am Bond. ”+”I am 25 years old.”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myString</a:t>
            </a:r>
            <a:r>
              <a:rPr lang="en-US" sz="2400" dirty="0"/>
              <a:t>);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   </a:t>
            </a:r>
            <a:r>
              <a:rPr lang="en-US" sz="2400" b="1" dirty="0"/>
              <a:t>Output : Hello I am Bond. I am 25 years old.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77200" cy="3200400"/>
          </a:xfrm>
        </p:spPr>
        <p:txBody>
          <a:bodyPr/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In java, a </a:t>
            </a:r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is an object of type String.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objects are read-only (immutable),  their values cannot be changed after creation.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A string is a sequence of characters.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It has been defined in </a:t>
            </a:r>
            <a:r>
              <a:rPr lang="en-US" b="1" dirty="0" err="1" smtClean="0"/>
              <a:t>java.lang</a:t>
            </a:r>
            <a:r>
              <a:rPr lang="en-US" dirty="0" smtClean="0"/>
              <a:t>. so available to all programs.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Java defines one operator for string objects: </a:t>
            </a:r>
            <a:r>
              <a:rPr lang="en-US" b="1" dirty="0" smtClean="0"/>
              <a:t>“+” </a:t>
            </a:r>
            <a:r>
              <a:rPr lang="en-US" dirty="0" smtClean="0"/>
              <a:t>which is used to concatenate two strings.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/>
          <a:lstStyle/>
          <a:p>
            <a:pPr eaLnBrk="1" hangingPunct="1">
              <a:defRPr/>
            </a:pPr>
            <a:r>
              <a:rPr lang="en-US" smtClean="0"/>
              <a:t>String Constructors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29BDF-40BB-4880-8554-32B6EACDC8D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11275"/>
            <a:ext cx="7453313" cy="3354388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Create an empty String :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endParaRPr lang="en-US" dirty="0" smtClean="0"/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Create a String initialized by array of characters :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endParaRPr lang="en-US" dirty="0" smtClean="0"/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endParaRPr lang="en-US" dirty="0" smtClean="0"/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Specify a </a:t>
            </a:r>
            <a:r>
              <a:rPr lang="en-US" dirty="0" err="1" smtClean="0"/>
              <a:t>subrange</a:t>
            </a:r>
            <a:r>
              <a:rPr lang="en-US" dirty="0" smtClean="0"/>
              <a:t> :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endParaRPr lang="en-US" dirty="0" smtClean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blackWhite">
          <a:xfrm>
            <a:off x="1219200" y="1771650"/>
            <a:ext cx="6276975" cy="434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myString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= new String();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blackWhite">
          <a:xfrm>
            <a:off x="1262063" y="2754313"/>
            <a:ext cx="6283325" cy="782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char chars[] = {‘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h’,’e’,’l’,’l’,’o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’};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myString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= new String(chars);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blackWhite">
          <a:xfrm>
            <a:off x="533400" y="4191000"/>
            <a:ext cx="8534400" cy="1474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char chars[] = {‘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h’,’e’,’l’,’l’,’o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’};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startIndex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= 1;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numOfChars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= 4;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myString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= new String(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chars,startIndex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numOfChars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);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toString()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38600"/>
          </a:xfrm>
        </p:spPr>
        <p:txBody>
          <a:bodyPr/>
          <a:lstStyle/>
          <a:p>
            <a:r>
              <a:rPr lang="en-US" smtClean="0"/>
              <a:t>Every class implements </a:t>
            </a:r>
            <a:r>
              <a:rPr lang="en-US" b="1" smtClean="0"/>
              <a:t>toString( ) </a:t>
            </a:r>
            <a:r>
              <a:rPr lang="en-US" smtClean="0"/>
              <a:t>because it is defined by Object.</a:t>
            </a:r>
          </a:p>
          <a:p>
            <a:r>
              <a:rPr lang="en-US" smtClean="0"/>
              <a:t>We can override toString() and provide our own string representations.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371600" y="3429000"/>
            <a:ext cx="6172200" cy="1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/>
              <a:t>	public String </a:t>
            </a:r>
            <a:r>
              <a:rPr lang="en-US" sz="2400" dirty="0" err="1"/>
              <a:t>toString</a:t>
            </a:r>
            <a:r>
              <a:rPr lang="en-US" sz="2400" dirty="0"/>
              <a:t>(){</a:t>
            </a:r>
          </a:p>
          <a:p>
            <a:pPr>
              <a:defRPr/>
            </a:pPr>
            <a:r>
              <a:rPr lang="en-US" sz="2400" dirty="0"/>
              <a:t>		 return “This is my own object.”;</a:t>
            </a:r>
          </a:p>
          <a:p>
            <a:pPr>
              <a:defRPr/>
            </a:pPr>
            <a:r>
              <a:rPr lang="en-US" sz="2400" dirty="0"/>
              <a:t>	}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effectLst>
            <a:outerShdw dist="53882" dir="2700000" algn="ctr" rotWithShape="0">
              <a:schemeClr val="bg2"/>
            </a:outerShdw>
          </a:effectLst>
        </p:spPr>
        <p:txBody>
          <a:bodyPr anchor="t"/>
          <a:lstStyle/>
          <a:p>
            <a:pPr eaLnBrk="1" hangingPunct="1"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2FBD7-D3C4-40F0-B16B-3A6332A39CC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7772400" cy="3694113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i="1" smtClean="0"/>
              <a:t>String literals</a:t>
            </a:r>
            <a:r>
              <a:rPr lang="en-US" smtClean="0"/>
              <a:t> constructs a String object automatically.</a:t>
            </a:r>
          </a:p>
          <a:p>
            <a:pPr marL="404813" indent="-404813" defTabSz="346075" eaLnBrk="1" hangingPunct="1">
              <a:spcBef>
                <a:spcPct val="200000"/>
              </a:spcBef>
              <a:tabLst>
                <a:tab pos="571500" algn="l"/>
              </a:tabLst>
              <a:defRPr/>
            </a:pPr>
            <a:r>
              <a:rPr lang="en-US" smtClean="0"/>
              <a:t>You can concatenate primitives and strings:</a:t>
            </a:r>
          </a:p>
          <a:p>
            <a:pPr marL="404813" indent="-404813" defTabSz="346075" eaLnBrk="1" hangingPunct="1">
              <a:spcBef>
                <a:spcPct val="300000"/>
              </a:spcBef>
              <a:tabLst>
                <a:tab pos="571500" algn="l"/>
              </a:tabLst>
              <a:defRPr/>
            </a:pPr>
            <a:r>
              <a:rPr lang="en-US" smtClean="0">
                <a:latin typeface="Courier New" pitchFamily="49" charset="0"/>
              </a:rPr>
              <a:t>String.concat()</a:t>
            </a:r>
            <a:r>
              <a:rPr lang="en-US" smtClean="0"/>
              <a:t> is another way to concatenate strings.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blackWhite">
          <a:xfrm>
            <a:off x="1066800" y="1676400"/>
            <a:ext cx="6670675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myString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 = “Hello World ”.trim();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blackWhite">
          <a:xfrm>
            <a:off x="1066800" y="2895600"/>
            <a:ext cx="6670675" cy="78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age =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getAge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System.out.println("Age = " + age);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6038"/>
            <a:ext cx="7772400" cy="639762"/>
          </a:xfrm>
          <a:effectLst>
            <a:outerShdw dist="53882" dir="2700000" algn="ctr" rotWithShape="0">
              <a:schemeClr val="bg2"/>
            </a:outerShdw>
          </a:effectLst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to Perform Operations on Strings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AA30A-9501-4ED7-9053-03FE1BE0544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blackWhite">
          <a:xfrm>
            <a:off x="677863" y="1217613"/>
            <a:ext cx="34671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i="1">
                <a:solidFill>
                  <a:schemeClr val="bg2"/>
                </a:solidFill>
                <a:latin typeface="Courier New" pitchFamily="49" charset="0"/>
              </a:rPr>
              <a:t>char charAt(int index);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blackWhite">
          <a:xfrm>
            <a:off x="4432300" y="1117600"/>
            <a:ext cx="3567113" cy="78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String str = "Comedy";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char c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</a:rPr>
              <a:t>str.charAt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(1);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blackWhite">
          <a:xfrm>
            <a:off x="914400" y="4400550"/>
            <a:ext cx="3400425" cy="419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i="1">
                <a:solidFill>
                  <a:schemeClr val="bg2"/>
                </a:solidFill>
                <a:latin typeface="Courier New" pitchFamily="49" charset="0"/>
              </a:rPr>
              <a:t>Byte getBytes();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blackWhite">
          <a:xfrm>
            <a:off x="4662488" y="4400550"/>
            <a:ext cx="4137025" cy="782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str = "Comedy";</a:t>
            </a:r>
            <a:br>
              <a:rPr lang="en-US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byte b[] =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str.getBytes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</p:txBody>
      </p:sp>
      <p:sp>
        <p:nvSpPr>
          <p:cNvPr id="27660" name="Rectangle 6"/>
          <p:cNvSpPr>
            <a:spLocks noChangeArrowheads="1"/>
          </p:cNvSpPr>
          <p:nvPr/>
        </p:nvSpPr>
        <p:spPr bwMode="blackWhite">
          <a:xfrm>
            <a:off x="230188" y="2514600"/>
            <a:ext cx="4168775" cy="11287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i="1">
                <a:solidFill>
                  <a:schemeClr val="bg2"/>
                </a:solidFill>
                <a:latin typeface="Courier New" pitchFamily="49" charset="0"/>
              </a:rPr>
              <a:t>void getchars(int start, int end, char target[], int targetStart);</a:t>
            </a:r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blackWhite">
          <a:xfrm>
            <a:off x="4498975" y="2438400"/>
            <a:ext cx="4419600" cy="1474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String str = "Comedy";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int start = 1, end = 5;</a:t>
            </a:r>
          </a:p>
          <a:p>
            <a:pPr defTabSz="739775">
              <a:lnSpc>
                <a:spcPct val="125000"/>
              </a:lnSpc>
              <a:defRPr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char c[] = new char[end-start];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itchFamily="49" charset="0"/>
              </a:rPr>
              <a:t>str.getBytes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(start,end,c,0);</a:t>
            </a:r>
          </a:p>
        </p:txBody>
      </p:sp>
      <p:sp>
        <p:nvSpPr>
          <p:cNvPr id="27664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380413" cy="6019800"/>
          </a:xfrm>
        </p:spPr>
        <p:txBody>
          <a:bodyPr/>
          <a:lstStyle/>
          <a:p>
            <a:r>
              <a:rPr lang="en-US" smtClean="0"/>
              <a:t>How to find the character at a specific index: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To extract more than one character at a time: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Store characters in array of bytes : 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Convert String into character array :</a:t>
            </a:r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blackWhite">
          <a:xfrm>
            <a:off x="715963" y="5824538"/>
            <a:ext cx="3400425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char[]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toCharArray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blackWhite">
          <a:xfrm>
            <a:off x="4398963" y="5824538"/>
            <a:ext cx="4400550" cy="782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str = "Comedy";</a:t>
            </a:r>
            <a:br>
              <a:rPr lang="en-US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char c[] =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str.toCharArray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How to Perform Operations on Strings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42229-8E00-408B-8F3A-CD1996FC66A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74638" y="1296988"/>
            <a:ext cx="8610600" cy="400050"/>
          </a:xfrm>
          <a:effectLst>
            <a:outerShdw dist="53882" dir="2700000" algn="ctr" rotWithShape="0">
              <a:schemeClr val="bg2"/>
            </a:outerShdw>
          </a:effectLst>
        </p:spPr>
        <p:txBody>
          <a:bodyPr tIns="0" bIns="0"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How to compare two strings 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blackWhite">
          <a:xfrm>
            <a:off x="304800" y="1697038"/>
            <a:ext cx="3648075" cy="4187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boolean equals(String s);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blackWhite">
          <a:xfrm>
            <a:off x="4191000" y="1676400"/>
            <a:ext cx="4724400" cy="782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str = "Comedy";</a:t>
            </a:r>
            <a:br>
              <a:rPr lang="en-US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boolean b =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str.equals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(“Comedy”);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blackWhite">
          <a:xfrm>
            <a:off x="152400" y="2514600"/>
            <a:ext cx="3800475" cy="782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boolean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equalsIgnoreCase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(String s)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blackWhite">
          <a:xfrm>
            <a:off x="4038600" y="2514600"/>
            <a:ext cx="4954588" cy="1128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  <a:defRPr/>
            </a:pP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String str = "Comedy";</a:t>
            </a:r>
            <a:br>
              <a:rPr lang="en-US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boolean b =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</a:rPr>
              <a:t>str.equalsIgnoreCase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(“comedy”);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blackWhite">
          <a:xfrm>
            <a:off x="228600" y="3789363"/>
            <a:ext cx="8001000" cy="782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boolean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regionMatches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(int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startIndex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, String s2, int s2StartIndex, int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numChars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8682" name="Rectangle 6"/>
          <p:cNvSpPr>
            <a:spLocks noChangeArrowheads="1"/>
          </p:cNvSpPr>
          <p:nvPr/>
        </p:nvSpPr>
        <p:spPr bwMode="blackWhite">
          <a:xfrm>
            <a:off x="238125" y="4762896"/>
            <a:ext cx="4105275" cy="4187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boolean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startsWith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(String s)</a:t>
            </a:r>
          </a:p>
        </p:txBody>
      </p:sp>
      <p:sp>
        <p:nvSpPr>
          <p:cNvPr id="28683" name="Rectangle 6"/>
          <p:cNvSpPr>
            <a:spLocks noChangeArrowheads="1"/>
          </p:cNvSpPr>
          <p:nvPr/>
        </p:nvSpPr>
        <p:spPr bwMode="blackWhite">
          <a:xfrm>
            <a:off x="4572000" y="4762896"/>
            <a:ext cx="4105275" cy="4187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boolean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endsWith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(String s)</a:t>
            </a:r>
          </a:p>
        </p:txBody>
      </p:sp>
      <p:sp>
        <p:nvSpPr>
          <p:cNvPr id="28684" name="Rectangle 6"/>
          <p:cNvSpPr>
            <a:spLocks noChangeArrowheads="1"/>
          </p:cNvSpPr>
          <p:nvPr/>
        </p:nvSpPr>
        <p:spPr bwMode="blackWhite">
          <a:xfrm>
            <a:off x="76200" y="5372496"/>
            <a:ext cx="4105275" cy="4187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 compare(String s)</a:t>
            </a:r>
          </a:p>
        </p:txBody>
      </p:sp>
      <p:sp>
        <p:nvSpPr>
          <p:cNvPr id="28685" name="Rectangle 6"/>
          <p:cNvSpPr>
            <a:spLocks noChangeArrowheads="1"/>
          </p:cNvSpPr>
          <p:nvPr/>
        </p:nvSpPr>
        <p:spPr bwMode="blackWhite">
          <a:xfrm>
            <a:off x="4267200" y="5410200"/>
            <a:ext cx="4791075" cy="4187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compareToIgnoreCase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(String s)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How to Perform Operations on Strings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90B72-F327-49EB-B873-012033A18D8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8229600" cy="5294313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How to convert to uppercase or lowercase:</a:t>
            </a:r>
          </a:p>
          <a:p>
            <a:pPr marL="404813" indent="-404813" defTabSz="346075" eaLnBrk="1" hangingPunct="1">
              <a:spcBef>
                <a:spcPct val="300000"/>
              </a:spcBef>
              <a:tabLst>
                <a:tab pos="571500" algn="l"/>
              </a:tabLst>
              <a:defRPr/>
            </a:pPr>
            <a:r>
              <a:rPr lang="en-US" smtClean="0"/>
              <a:t>How to trim whitespace:</a:t>
            </a:r>
          </a:p>
          <a:p>
            <a:pPr marL="404813" indent="-404813" defTabSz="346075" eaLnBrk="1" hangingPunct="1">
              <a:spcBef>
                <a:spcPct val="300000"/>
              </a:spcBef>
              <a:tabLst>
                <a:tab pos="571500" algn="l"/>
              </a:tabLst>
              <a:defRPr/>
            </a:pPr>
            <a:r>
              <a:rPr lang="en-US" smtClean="0"/>
              <a:t>How to find the index of a substring:</a:t>
            </a:r>
          </a:p>
          <a:p>
            <a:pPr marL="404813" indent="-404813" defTabSz="346075" eaLnBrk="1" hangingPunct="1">
              <a:spcBef>
                <a:spcPct val="300000"/>
              </a:spcBef>
              <a:tabLst>
                <a:tab pos="571500" algn="l"/>
              </a:tabLst>
              <a:defRPr/>
            </a:pPr>
            <a:endParaRPr lang="en-US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blackWhite">
          <a:xfrm>
            <a:off x="946150" y="1727200"/>
            <a:ext cx="3670300" cy="787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i="1">
                <a:solidFill>
                  <a:schemeClr val="bg2"/>
                </a:solidFill>
                <a:latin typeface="Courier New" pitchFamily="49" charset="0"/>
              </a:rPr>
              <a:t>String toUpperCase();</a:t>
            </a:r>
            <a:br>
              <a:rPr lang="en-US" b="1" i="1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b="1" i="1">
                <a:solidFill>
                  <a:schemeClr val="bg2"/>
                </a:solidFill>
                <a:latin typeface="Courier New" pitchFamily="49" charset="0"/>
              </a:rPr>
              <a:t>String toLowerCase();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blackWhite">
          <a:xfrm>
            <a:off x="4737100" y="1727200"/>
            <a:ext cx="3462338" cy="78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String caps = </a:t>
            </a:r>
            <a:br>
              <a:rPr lang="en-US" b="1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	str.toUpperCase();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blackWhite">
          <a:xfrm>
            <a:off x="973138" y="3251200"/>
            <a:ext cx="2913062" cy="787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i="1">
                <a:solidFill>
                  <a:schemeClr val="bg2"/>
                </a:solidFill>
                <a:latin typeface="Courier New" pitchFamily="49" charset="0"/>
              </a:rPr>
              <a:t>String trim();</a:t>
            </a:r>
          </a:p>
          <a:p>
            <a:pPr>
              <a:lnSpc>
                <a:spcPct val="125000"/>
              </a:lnSpc>
            </a:pPr>
            <a:endParaRPr lang="en-US" b="1" i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blackWhite">
          <a:xfrm>
            <a:off x="4267200" y="3251200"/>
            <a:ext cx="426720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String nospaces = str.trim();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blackWhite">
          <a:xfrm>
            <a:off x="444500" y="4813300"/>
            <a:ext cx="4138613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i="1" dirty="0">
                <a:solidFill>
                  <a:schemeClr val="bg2"/>
                </a:solidFill>
                <a:latin typeface="Courier New" pitchFamily="49" charset="0"/>
              </a:rPr>
              <a:t>int </a:t>
            </a:r>
            <a:r>
              <a:rPr lang="en-US" b="1" i="1" dirty="0" err="1">
                <a:solidFill>
                  <a:schemeClr val="bg2"/>
                </a:solidFill>
                <a:latin typeface="Courier New" pitchFamily="49" charset="0"/>
              </a:rPr>
              <a:t>indexOf</a:t>
            </a:r>
            <a:r>
              <a:rPr lang="en-US" b="1" i="1" dirty="0">
                <a:solidFill>
                  <a:schemeClr val="bg2"/>
                </a:solidFill>
                <a:latin typeface="Courier New" pitchFamily="49" charset="0"/>
              </a:rPr>
              <a:t> (String str);</a:t>
            </a:r>
          </a:p>
          <a:p>
            <a:pPr>
              <a:lnSpc>
                <a:spcPct val="125000"/>
              </a:lnSpc>
            </a:pPr>
            <a:r>
              <a:rPr lang="en-US" b="1" i="1" dirty="0">
                <a:solidFill>
                  <a:schemeClr val="bg2"/>
                </a:solidFill>
                <a:latin typeface="Courier New" pitchFamily="49" charset="0"/>
              </a:rPr>
              <a:t>int </a:t>
            </a:r>
            <a:r>
              <a:rPr lang="en-US" b="1" i="1" dirty="0" err="1">
                <a:solidFill>
                  <a:schemeClr val="bg2"/>
                </a:solidFill>
                <a:latin typeface="Courier New" pitchFamily="49" charset="0"/>
              </a:rPr>
              <a:t>lastIndexOf</a:t>
            </a:r>
            <a:r>
              <a:rPr lang="en-US" b="1" i="1" dirty="0">
                <a:solidFill>
                  <a:schemeClr val="bg2"/>
                </a:solidFill>
                <a:latin typeface="Courier New" pitchFamily="49" charset="0"/>
              </a:rPr>
              <a:t>(String str);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blackWhite">
          <a:xfrm>
            <a:off x="4648200" y="5032375"/>
            <a:ext cx="434340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int index = str.indexOf("me");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 anchor="t"/>
          <a:lstStyle/>
          <a:p>
            <a:pPr eaLnBrk="1" hangingPunct="1"/>
            <a:r>
              <a:rPr lang="en-US" b="1" dirty="0" smtClean="0"/>
              <a:t>Enumeration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7772400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Enumerations define a class type, but do not instantiate an </a:t>
            </a:r>
            <a:r>
              <a:rPr lang="en-US" b="1" dirty="0" smtClean="0"/>
              <a:t>enum</a:t>
            </a:r>
            <a:r>
              <a:rPr lang="en-US" dirty="0" smtClean="0"/>
              <a:t> using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Can declare and use enumeration variable like primitive types.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Enumeration can also be used to control a </a:t>
            </a:r>
            <a:r>
              <a:rPr lang="en-US" b="1" dirty="0" smtClean="0"/>
              <a:t>switch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819400"/>
            <a:ext cx="5486400" cy="1752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Day day;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day = Day.Monday;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    If(day == Day.Monday)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/>
          <a:lstStyle/>
          <a:p>
            <a:pPr eaLnBrk="1" hangingPunct="1">
              <a:defRPr/>
            </a:pPr>
            <a:r>
              <a:rPr lang="en-US" smtClean="0"/>
              <a:t>How to Compare Two Strings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6325-581A-4E14-B309-680AFFC5FE6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295400"/>
            <a:ext cx="7385050" cy="4789488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Use </a:t>
            </a:r>
            <a:r>
              <a:rPr lang="en-US" smtClean="0">
                <a:latin typeface="Courier New" pitchFamily="49" charset="0"/>
              </a:rPr>
              <a:t>equals()</a:t>
            </a:r>
            <a:r>
              <a:rPr lang="en-US" smtClean="0"/>
              <a:t>if you want case to count:</a:t>
            </a:r>
          </a:p>
          <a:p>
            <a:pPr marL="404813" indent="-404813" defTabSz="346075" eaLnBrk="1" hangingPunct="1">
              <a:spcBef>
                <a:spcPct val="300000"/>
              </a:spcBef>
              <a:tabLst>
                <a:tab pos="571500" algn="l"/>
              </a:tabLst>
              <a:defRPr/>
            </a:pPr>
            <a:r>
              <a:rPr lang="en-US" smtClean="0"/>
              <a:t>Use </a:t>
            </a:r>
            <a:r>
              <a:rPr lang="en-US" smtClean="0">
                <a:latin typeface="Courier New" pitchFamily="49" charset="0"/>
              </a:rPr>
              <a:t>equalsIgnoreCase()</a:t>
            </a:r>
            <a:r>
              <a:rPr lang="en-US" smtClean="0"/>
              <a:t>if you want to ignore case:</a:t>
            </a:r>
          </a:p>
          <a:p>
            <a:pPr marL="404813" indent="-404813" defTabSz="346075" eaLnBrk="1" hangingPunct="1">
              <a:spcBef>
                <a:spcPct val="400000"/>
              </a:spcBef>
              <a:tabLst>
                <a:tab pos="571500" algn="l"/>
              </a:tabLst>
              <a:defRPr/>
            </a:pPr>
            <a:r>
              <a:rPr lang="en-US" smtClean="0"/>
              <a:t>Do not use </a:t>
            </a:r>
            <a:r>
              <a:rPr lang="en-US" smtClean="0">
                <a:latin typeface="Courier New" pitchFamily="49" charset="0"/>
              </a:rPr>
              <a:t>==.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blackWhite">
          <a:xfrm>
            <a:off x="957263" y="1828800"/>
            <a:ext cx="7262812" cy="78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String passwd = connection.getPassword();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if (passwd.equals("fgHPUw"))… // Case is important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blackWhite">
          <a:xfrm>
            <a:off x="946150" y="3657600"/>
            <a:ext cx="7288213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String cat = getCategory();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if (cat.equalsIgnoreCase("Drama"))…  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			// We just want the word to match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792162"/>
          </a:xfrm>
          <a:effectLst>
            <a:outerShdw dist="53882" dir="2700000" algn="ctr" rotWithShape="0">
              <a:schemeClr val="bg2"/>
            </a:outerShdw>
          </a:effectLst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to Produce Strings from Other Objects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CC406-293C-45CE-B1AA-A63C62C309C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243013"/>
            <a:ext cx="7385050" cy="5499100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</a:rPr>
              <a:t>Object.toString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Your class can override </a:t>
            </a:r>
            <a:r>
              <a:rPr lang="en-US" dirty="0" err="1" smtClean="0">
                <a:latin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:</a:t>
            </a:r>
          </a:p>
          <a:p>
            <a:pPr marL="404813" indent="-404813" defTabSz="346075" eaLnBrk="1" hangingPunct="1">
              <a:spcBef>
                <a:spcPct val="550000"/>
              </a:spcBef>
              <a:tabLst>
                <a:tab pos="571500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System.out.println()</a:t>
            </a:r>
            <a:r>
              <a:rPr lang="en-US" dirty="0" smtClean="0"/>
              <a:t> automatically calls an object’s </a:t>
            </a:r>
            <a:r>
              <a:rPr lang="en-US" dirty="0" err="1" smtClean="0">
                <a:latin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method: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blackWhite">
          <a:xfrm>
            <a:off x="947738" y="2362200"/>
            <a:ext cx="6583362" cy="1473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public Class Movie {…</a:t>
            </a:r>
            <a:br>
              <a:rPr lang="en-US" b="1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	public String toString {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		return name + " (" + Year + ")";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	}…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blackWhite">
          <a:xfrm>
            <a:off x="942975" y="5105400"/>
            <a:ext cx="6588125" cy="78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Movie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 = new Movie(…);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System.out.println("Title Rented: " +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How to Produce Strings from Primitives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3F5C8-0E1D-4913-A313-26FF909D8C5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6288" y="1676400"/>
            <a:ext cx="7681912" cy="2892425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 eaLnBrk="1" hangingPunct="1">
              <a:tabLst>
                <a:tab pos="571500" algn="l"/>
              </a:tabLst>
              <a:defRPr/>
            </a:pP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</a:rPr>
              <a:t>String.valueOf</a:t>
            </a:r>
            <a:r>
              <a:rPr lang="en-US" dirty="0" smtClean="0">
                <a:latin typeface="Courier New" pitchFamily="49" charset="0"/>
              </a:rPr>
              <a:t>():</a:t>
            </a:r>
            <a:endParaRPr lang="en-US" dirty="0" smtClean="0"/>
          </a:p>
          <a:p>
            <a:pPr marL="404813" indent="-404813" defTabSz="346075" eaLnBrk="1" hangingPunct="1">
              <a:spcBef>
                <a:spcPct val="400000"/>
              </a:spcBef>
              <a:tabLst>
                <a:tab pos="571500" algn="l"/>
              </a:tabLst>
              <a:defRPr/>
            </a:pPr>
            <a:r>
              <a:rPr lang="en-US" dirty="0" smtClean="0"/>
              <a:t>There is a version of </a:t>
            </a:r>
            <a:r>
              <a:rPr lang="en-US" dirty="0" smtClean="0">
                <a:latin typeface="Courier New" pitchFamily="49" charset="0"/>
              </a:rPr>
              <a:t>System.out.println()</a:t>
            </a:r>
            <a:r>
              <a:rPr lang="en-US" dirty="0" smtClean="0"/>
              <a:t>for each primitive type: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blackWhite">
          <a:xfrm>
            <a:off x="946150" y="2209800"/>
            <a:ext cx="6583363" cy="78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String seven = String.valueOf(7); 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String onePoint0 = String.valueOf(1.0f); 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blackWhite">
          <a:xfrm>
            <a:off x="1143000" y="4953000"/>
            <a:ext cx="6588125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int count;</a:t>
            </a:r>
            <a:br>
              <a:rPr lang="en-US" b="1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…</a:t>
            </a:r>
          </a:p>
          <a:p>
            <a:pPr defTabSz="739775">
              <a:lnSpc>
                <a:spcPct val="125000"/>
              </a:lnSpc>
            </a:pP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System.out.println(count);</a:t>
            </a:r>
          </a:p>
        </p:txBody>
      </p:sp>
    </p:spTree>
  </p:cSld>
  <p:clrMapOvr>
    <a:masterClrMapping/>
  </p:clrMapOvr>
  <p:transition spd="med"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/>
          <a:lstStyle/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StringBuffer</a:t>
            </a:r>
            <a:r>
              <a:rPr lang="en-US" smtClean="0"/>
              <a:t>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DCA2D-36C5-49DC-9B38-5F8F0717544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0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6288" y="1801813"/>
            <a:ext cx="7758112" cy="2092325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indent="0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Similar to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, except </a:t>
            </a:r>
            <a:r>
              <a:rPr lang="en-US" smtClean="0">
                <a:latin typeface="Courier New" pitchFamily="49" charset="0"/>
              </a:rPr>
              <a:t>StringBuffer</a:t>
            </a:r>
            <a:r>
              <a:rPr lang="en-US" smtClean="0"/>
              <a:t> objects are modifiable</a:t>
            </a:r>
          </a:p>
          <a:p>
            <a:pPr marL="341313" lvl="1" indent="-227013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Additional methods, such as </a:t>
            </a:r>
            <a:r>
              <a:rPr lang="en-US" smtClean="0">
                <a:latin typeface="Courier New" pitchFamily="49" charset="0"/>
              </a:rPr>
              <a:t>insert()</a:t>
            </a:r>
            <a:endParaRPr lang="en-US" smtClean="0"/>
          </a:p>
          <a:p>
            <a:pPr marL="341313" lvl="1" indent="-227013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Use to build and modify text strings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443038" y="3836988"/>
            <a:ext cx="6170612" cy="2159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String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reverseIt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(String s) {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for (int i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s.length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 - 1; i &gt;= 0; i--)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sb.append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s.charAt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(i));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sb.toString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53882" dir="2700000" algn="ctr" rotWithShape="0">
              <a:schemeClr val="bg2"/>
            </a:outerShdw>
          </a:effectLst>
        </p:spPr>
        <p:txBody>
          <a:bodyPr anchor="t"/>
          <a:lstStyle/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StringBuilder</a:t>
            </a:r>
            <a:r>
              <a:rPr lang="en-US" smtClean="0"/>
              <a:t>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7E95A-6112-4F23-86A6-08B8A68F2E6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0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6288" y="1801813"/>
            <a:ext cx="7758112" cy="1770062"/>
          </a:xfrm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indent="0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Similar to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, except </a:t>
            </a:r>
            <a:r>
              <a:rPr lang="en-US" smtClean="0">
                <a:latin typeface="Courier New" pitchFamily="49" charset="0"/>
              </a:rPr>
              <a:t>StringBuilder</a:t>
            </a:r>
            <a:r>
              <a:rPr lang="en-US" smtClean="0"/>
              <a:t> objects are modifiable</a:t>
            </a:r>
          </a:p>
          <a:p>
            <a:pPr marL="0" indent="0" defTabSz="346075" eaLnBrk="1" hangingPunct="1">
              <a:tabLst>
                <a:tab pos="571500" algn="l"/>
              </a:tabLst>
              <a:defRPr/>
            </a:pPr>
            <a:r>
              <a:rPr lang="en-US" smtClean="0"/>
              <a:t>Stringbuilder is faster than stringBuffer, because it is  not synchronized.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443038" y="3836988"/>
            <a:ext cx="6170612" cy="2159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String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reverseIt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(String s) {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StringBuilder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StringBuilder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for (int i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s.length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 - 1; i &gt;= 0; i--)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sb.append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s.charAt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(i));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sb.toString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39762"/>
          </a:xfrm>
        </p:spPr>
        <p:txBody>
          <a:bodyPr anchor="t"/>
          <a:lstStyle/>
          <a:p>
            <a:pPr eaLnBrk="1" hangingPunct="1"/>
            <a:r>
              <a:rPr lang="en-US" b="1" dirty="0" smtClean="0"/>
              <a:t>Enumeration Methods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It contains two predefined methods 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6324600" cy="1066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public static enum-type [ ] values( 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public static enum-type valueOf(String str)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8077200" cy="2209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Day day[] = Day.values(); // returns an array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for(Day d : day)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  System.out.println(d);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Day day = Day.valueOf(“Monday”); //returns an enumeration constant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95400"/>
            <a:ext cx="6019800" cy="441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Public enum Day{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Monday(1), Wednesday,Thursday,Friday,Saturday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 int count;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Day(){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     System.out.println(“Enum constructor”);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Day(int day){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    count = day;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70613" y="1905000"/>
            <a:ext cx="7239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946900" y="1524000"/>
            <a:ext cx="2019300" cy="1143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Each constant is an object of enumeration type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Wrapper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Performance - Java uses primitive data types rather than objects 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Data Structure -Java data structures are used Objects instead of primitive types  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Java provides “wrapper classes”  that encapsulate a primitive type within an object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Type Wrappers - Byte, Short, Integer, Long, Float, Double, Character, 		      Boolean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19200" y="4191000"/>
            <a:ext cx="5943600" cy="198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Character(char ch);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Boolean( boolean </a:t>
            </a:r>
            <a:r>
              <a:rPr lang="en-US" sz="2400" i="1" dirty="0" smtClean="0"/>
              <a:t>boolValue</a:t>
            </a:r>
            <a:r>
              <a:rPr lang="en-US" sz="2400" dirty="0" smtClean="0"/>
              <a:t>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Boolean( String </a:t>
            </a:r>
            <a:r>
              <a:rPr lang="en-US" sz="2400" i="1" dirty="0" smtClean="0"/>
              <a:t>boolString</a:t>
            </a:r>
            <a:r>
              <a:rPr lang="en-US" sz="2400" dirty="0" smtClean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Numeric Type Wrapper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All the numeric type wrapper class inherit the abstract class </a:t>
            </a:r>
            <a:r>
              <a:rPr lang="en-US" b="1" dirty="0" smtClean="0"/>
              <a:t>Number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b="1" dirty="0" smtClean="0"/>
              <a:t>Number</a:t>
            </a:r>
            <a:r>
              <a:rPr lang="en-US" dirty="0" smtClean="0"/>
              <a:t> declares methods that returns the value of  an object in each of the different number formats</a:t>
            </a:r>
          </a:p>
          <a:p>
            <a:r>
              <a:rPr lang="en-US" dirty="0" smtClean="0"/>
              <a:t>It define constructors that allow an object to be constructed from a given value.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NumberFormatException is occurred</a:t>
            </a:r>
          </a:p>
          <a:p>
            <a:pPr>
              <a:buNone/>
            </a:pPr>
            <a:r>
              <a:rPr lang="en-US" dirty="0" smtClean="0"/>
              <a:t>If the str does not contain valid numeric </a:t>
            </a:r>
          </a:p>
          <a:p>
            <a:pPr>
              <a:buNone/>
            </a:pPr>
            <a:r>
              <a:rPr lang="en-US" dirty="0" smtClean="0"/>
              <a:t>value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38800" y="3352800"/>
            <a:ext cx="2743200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byte  </a:t>
            </a:r>
            <a:r>
              <a:rPr lang="en-US" sz="2400" i="1" dirty="0" smtClean="0"/>
              <a:t>byteValue</a:t>
            </a:r>
            <a:r>
              <a:rPr lang="en-US" sz="2400" dirty="0" smtClean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double  </a:t>
            </a:r>
            <a:r>
              <a:rPr lang="en-US" sz="2400" i="1" dirty="0" smtClean="0"/>
              <a:t>doubleValue</a:t>
            </a:r>
            <a:r>
              <a:rPr lang="en-US" sz="2400" dirty="0" smtClean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float  </a:t>
            </a:r>
            <a:r>
              <a:rPr lang="en-US" sz="2400" i="1" dirty="0" smtClean="0"/>
              <a:t>floatValue</a:t>
            </a:r>
            <a:r>
              <a:rPr lang="en-US" sz="2400" dirty="0" smtClean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  </a:t>
            </a:r>
            <a:r>
              <a:rPr lang="en-US" sz="2400" i="1" dirty="0" smtClean="0"/>
              <a:t>intValue</a:t>
            </a:r>
            <a:r>
              <a:rPr lang="en-US" sz="2400" dirty="0" smtClean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long  </a:t>
            </a:r>
            <a:r>
              <a:rPr lang="en-US" sz="2400" i="1" dirty="0" smtClean="0"/>
              <a:t>longValue</a:t>
            </a:r>
            <a:r>
              <a:rPr lang="en-US" sz="2400" dirty="0" smtClean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short  </a:t>
            </a:r>
            <a:r>
              <a:rPr lang="en-US" sz="2400" i="1" dirty="0" smtClean="0"/>
              <a:t>shortValue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733800"/>
            <a:ext cx="2743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Integer(int </a:t>
            </a:r>
            <a:r>
              <a:rPr lang="en-US" sz="2400" i="1" dirty="0" smtClean="0"/>
              <a:t>num</a:t>
            </a:r>
            <a:r>
              <a:rPr lang="en-US" sz="2400" dirty="0" smtClean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Integer(String </a:t>
            </a:r>
            <a:r>
              <a:rPr lang="en-US" sz="2400" i="1" dirty="0" smtClean="0"/>
              <a:t>str</a:t>
            </a:r>
            <a:r>
              <a:rPr lang="en-US" sz="2400" dirty="0" smtClean="0"/>
              <a:t>);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Boxing and UnBoxing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Boxing - Process of encapsulating a value within an object is called </a:t>
            </a:r>
            <a:r>
              <a:rPr lang="en-US" i="1" dirty="0" smtClean="0"/>
              <a:t>boxing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UnBoxing - Process of extracting a value from a wrapper class is called </a:t>
            </a:r>
            <a:r>
              <a:rPr lang="en-US" i="1" dirty="0" smtClean="0"/>
              <a:t>unboxing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594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Integer  in = new Integer(100);   //  boxing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4572000"/>
            <a:ext cx="594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  i  = in.intValue();   // un boxing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r>
              <a:rPr lang="en-US" b="1" dirty="0" smtClean="0"/>
              <a:t>Autoboxing and Auto-unboxing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It is added from jdk1.5</a:t>
            </a:r>
          </a:p>
          <a:p>
            <a:r>
              <a:rPr lang="en-US" dirty="0" smtClean="0"/>
              <a:t>Autoboxing - Primitive type is automatically encapsulated (boxed) into its equivalent type wrapper</a:t>
            </a:r>
          </a:p>
          <a:p>
            <a:r>
              <a:rPr lang="en-US" dirty="0" smtClean="0"/>
              <a:t>No need to explicitly construct a object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Auto-unboxing – Value of boxed Object is automatically extracted (unboxed) from a type wrapper</a:t>
            </a:r>
          </a:p>
          <a:p>
            <a:r>
              <a:rPr lang="en-US" dirty="0" smtClean="0"/>
              <a:t>No need to call a method like </a:t>
            </a:r>
            <a:r>
              <a:rPr lang="en-US" b="1" i="1" dirty="0" smtClean="0"/>
              <a:t>intValue()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048000"/>
            <a:ext cx="594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Integer  in = 100;      //  autoboxing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5334000"/>
            <a:ext cx="594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int  i  =  in;    // auto-unboxing</a:t>
            </a:r>
            <a:endParaRPr lang="en-US" sz="2400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2208</TotalTime>
  <Words>1925</Words>
  <Application>Microsoft Office PowerPoint</Application>
  <PresentationFormat>On-screen Show (4:3)</PresentationFormat>
  <Paragraphs>391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Enumerations, Auto boxing, Generics</vt:lpstr>
      <vt:lpstr>Enumerations</vt:lpstr>
      <vt:lpstr>Enumeration fundamentals</vt:lpstr>
      <vt:lpstr>Enumeration Methods </vt:lpstr>
      <vt:lpstr>Slide 5</vt:lpstr>
      <vt:lpstr>Wrapper Class</vt:lpstr>
      <vt:lpstr>Numeric Type Wrapper Class</vt:lpstr>
      <vt:lpstr>Boxing and UnBoxing</vt:lpstr>
      <vt:lpstr>Autoboxing and Auto-unboxing</vt:lpstr>
      <vt:lpstr>More about Autoboxing</vt:lpstr>
      <vt:lpstr>Generics</vt:lpstr>
      <vt:lpstr>Overview</vt:lpstr>
      <vt:lpstr>What are Generics?</vt:lpstr>
      <vt:lpstr>Example</vt:lpstr>
      <vt:lpstr>Generics supports only Objects</vt:lpstr>
      <vt:lpstr>Generic Types Differ Based on Their Type Arguments</vt:lpstr>
      <vt:lpstr>Key points</vt:lpstr>
      <vt:lpstr>Two Type Parameters</vt:lpstr>
      <vt:lpstr>Bounded Types</vt:lpstr>
      <vt:lpstr>Wildcard Arguments</vt:lpstr>
      <vt:lpstr>Bounded Wildcards</vt:lpstr>
      <vt:lpstr>Slide 22</vt:lpstr>
      <vt:lpstr>What Is a String?</vt:lpstr>
      <vt:lpstr>String Constructors</vt:lpstr>
      <vt:lpstr>toString()</vt:lpstr>
      <vt:lpstr>String Operations</vt:lpstr>
      <vt:lpstr>How to Perform Operations on Strings</vt:lpstr>
      <vt:lpstr>How to Perform Operations on Strings</vt:lpstr>
      <vt:lpstr>How to Perform Operations on Strings</vt:lpstr>
      <vt:lpstr>How to Compare Two Strings</vt:lpstr>
      <vt:lpstr>How to Produce Strings from Other Objects</vt:lpstr>
      <vt:lpstr>How to Produce Strings from Primitives</vt:lpstr>
      <vt:lpstr>The StringBuffer Class</vt:lpstr>
      <vt:lpstr>The StringBuilder Class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Enumerations, Auto boxing, Generics</dc:title>
  <dc:creator>ismail - [2010]</dc:creator>
  <cp:lastModifiedBy>Shiva</cp:lastModifiedBy>
  <cp:revision>136</cp:revision>
  <dcterms:created xsi:type="dcterms:W3CDTF">2013-07-18T00:13:47Z</dcterms:created>
  <dcterms:modified xsi:type="dcterms:W3CDTF">2013-11-06T04:22:15Z</dcterms:modified>
</cp:coreProperties>
</file>