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8" r:id="rId23"/>
    <p:sldId id="276" r:id="rId24"/>
    <p:sldId id="279" r:id="rId25"/>
    <p:sldId id="277"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441" autoAdjust="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AD1890-7D45-4B6A-AAEC-85CC45072555}"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CC89FF48-66FD-4934-8026-9B3624F811CE}">
      <dgm:prSet phldrT="[Text]" custT="1"/>
      <dgm:spPr>
        <a:solidFill>
          <a:schemeClr val="accent2"/>
        </a:solidFill>
        <a:ln>
          <a:noFill/>
        </a:ln>
        <a:effectLst/>
        <a:scene3d>
          <a:camera prst="orthographicFront">
            <a:rot lat="0" lon="0" rev="0"/>
          </a:camera>
          <a:lightRig rig="glow" dir="t">
            <a:rot lat="0" lon="0" rev="14100000"/>
          </a:lightRig>
        </a:scene3d>
        <a:sp3d prstMaterial="softEdge">
          <a:bevelT w="127000" prst="artDeco"/>
        </a:sp3d>
      </dgm:spPr>
      <dgm:t>
        <a:bodyPr/>
        <a:lstStyle/>
        <a:p>
          <a:r>
            <a:rPr lang="en-US" sz="3600" b="1" dirty="0" smtClean="0"/>
            <a:t>Workflows</a:t>
          </a:r>
          <a:endParaRPr lang="en-US" sz="3600" b="1" dirty="0"/>
        </a:p>
      </dgm:t>
    </dgm:pt>
    <dgm:pt modelId="{47BAC145-8E57-4886-89DB-E4441382A10E}" type="parTrans" cxnId="{2FE26A26-A095-4E57-A2C4-4332DBF3787A}">
      <dgm:prSet/>
      <dgm:spPr/>
      <dgm:t>
        <a:bodyPr/>
        <a:lstStyle/>
        <a:p>
          <a:endParaRPr lang="en-US"/>
        </a:p>
      </dgm:t>
    </dgm:pt>
    <dgm:pt modelId="{5050B2BE-C50F-44EC-8F63-752E0C959FF5}" type="sibTrans" cxnId="{2FE26A26-A095-4E57-A2C4-4332DBF3787A}">
      <dgm:prSet/>
      <dgm:spPr/>
      <dgm:t>
        <a:bodyPr/>
        <a:lstStyle/>
        <a:p>
          <a:endParaRPr lang="en-US"/>
        </a:p>
      </dgm:t>
    </dgm:pt>
    <dgm:pt modelId="{976EE9FC-E55C-4145-9B98-F461F4D31753}">
      <dgm:prSet phldrT="[Text]" custT="1"/>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sz="3600" b="1" dirty="0" smtClean="0"/>
            <a:t>Test</a:t>
          </a:r>
          <a:r>
            <a:rPr lang="en-US" sz="2100" dirty="0" smtClean="0"/>
            <a:t> </a:t>
          </a:r>
          <a:r>
            <a:rPr lang="en-US" sz="3600" b="1" dirty="0" smtClean="0"/>
            <a:t>Suite</a:t>
          </a:r>
          <a:endParaRPr lang="en-US" sz="3600" b="1" dirty="0"/>
        </a:p>
      </dgm:t>
    </dgm:pt>
    <dgm:pt modelId="{400ADB2A-B7C6-45D3-8451-FB798CB2959A}" type="parTrans" cxnId="{1F2D57AA-18E0-4D05-B490-FB2721F44404}">
      <dgm:prSet/>
      <dgm:spPr/>
      <dgm:t>
        <a:bodyPr/>
        <a:lstStyle/>
        <a:p>
          <a:endParaRPr lang="en-US"/>
        </a:p>
      </dgm:t>
    </dgm:pt>
    <dgm:pt modelId="{C7C32F6C-EAB5-4B4A-8EA2-58B7ED103380}" type="sibTrans" cxnId="{1F2D57AA-18E0-4D05-B490-FB2721F44404}">
      <dgm:prSet/>
      <dgm:spPr/>
      <dgm:t>
        <a:bodyPr/>
        <a:lstStyle/>
        <a:p>
          <a:endParaRPr lang="en-US"/>
        </a:p>
      </dgm:t>
    </dgm:pt>
    <dgm:pt modelId="{9A364E4C-0ACA-4347-8196-32702EEA267C}">
      <dgm:prSet phldrT="[Text]" custT="1"/>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sz="3600" b="1" dirty="0" smtClean="0"/>
            <a:t>Pages</a:t>
          </a:r>
          <a:endParaRPr lang="en-US" sz="3600" b="1" dirty="0"/>
        </a:p>
      </dgm:t>
    </dgm:pt>
    <dgm:pt modelId="{64A0535B-C913-4478-87E6-F1EBD1F6892A}" type="parTrans" cxnId="{547B8A1D-8704-4299-90C9-149723CDCB87}">
      <dgm:prSet/>
      <dgm:spPr/>
      <dgm:t>
        <a:bodyPr/>
        <a:lstStyle/>
        <a:p>
          <a:endParaRPr lang="en-US"/>
        </a:p>
      </dgm:t>
    </dgm:pt>
    <dgm:pt modelId="{0737C6CC-74BF-4550-96D9-EA3D227EEAD3}" type="sibTrans" cxnId="{547B8A1D-8704-4299-90C9-149723CDCB87}">
      <dgm:prSet/>
      <dgm:spPr/>
      <dgm:t>
        <a:bodyPr/>
        <a:lstStyle/>
        <a:p>
          <a:endParaRPr lang="en-US"/>
        </a:p>
      </dgm:t>
    </dgm:pt>
    <dgm:pt modelId="{A86D1A3F-42B0-49C5-A9D5-DDE421692199}">
      <dgm:prSet custT="1">
        <dgm:style>
          <a:lnRef idx="2">
            <a:schemeClr val="accent3">
              <a:shade val="50000"/>
            </a:schemeClr>
          </a:lnRef>
          <a:fillRef idx="1">
            <a:schemeClr val="accent3"/>
          </a:fillRef>
          <a:effectRef idx="0">
            <a:schemeClr val="accent3"/>
          </a:effectRef>
          <a:fontRef idx="minor">
            <a:schemeClr val="lt1"/>
          </a:fontRef>
        </dgm:style>
      </dgm:prSet>
      <dgm:spPr>
        <a:solidFill>
          <a:srgbClr val="00B050"/>
        </a:solidFill>
        <a:ln>
          <a:noFill/>
        </a:ln>
        <a:effectLst/>
        <a:scene3d>
          <a:camera prst="orthographicFront">
            <a:rot lat="0" lon="0" rev="0"/>
          </a:camera>
          <a:lightRig rig="glow" dir="t">
            <a:rot lat="0" lon="0" rev="14100000"/>
          </a:lightRig>
        </a:scene3d>
        <a:sp3d prstMaterial="softEdge">
          <a:bevelT w="127000" prst="artDeco"/>
        </a:sp3d>
      </dgm:spPr>
      <dgm:t>
        <a:bodyPr/>
        <a:lstStyle/>
        <a:p>
          <a:r>
            <a:rPr lang="en-US" sz="3600" b="1" dirty="0" smtClean="0"/>
            <a:t>Test</a:t>
          </a:r>
          <a:r>
            <a:rPr lang="en-US" sz="3800" dirty="0" smtClean="0"/>
            <a:t> </a:t>
          </a:r>
          <a:r>
            <a:rPr lang="en-US" sz="3600" b="1" dirty="0" smtClean="0"/>
            <a:t>Project</a:t>
          </a:r>
          <a:endParaRPr lang="en-US" sz="3600" b="1" dirty="0"/>
        </a:p>
      </dgm:t>
    </dgm:pt>
    <dgm:pt modelId="{4E85C8A5-6F8C-42E9-B4E8-75FD10886755}" type="parTrans" cxnId="{3B41D90F-5C13-4064-80E2-30D42EB36935}">
      <dgm:prSet/>
      <dgm:spPr/>
      <dgm:t>
        <a:bodyPr/>
        <a:lstStyle/>
        <a:p>
          <a:endParaRPr lang="en-US"/>
        </a:p>
      </dgm:t>
    </dgm:pt>
    <dgm:pt modelId="{B91928A8-0EB7-437D-8F3C-848E9180CAA7}" type="sibTrans" cxnId="{3B41D90F-5C13-4064-80E2-30D42EB36935}">
      <dgm:prSet/>
      <dgm:spPr/>
      <dgm:t>
        <a:bodyPr/>
        <a:lstStyle/>
        <a:p>
          <a:endParaRPr lang="en-US"/>
        </a:p>
      </dgm:t>
    </dgm:pt>
    <dgm:pt modelId="{04225820-F7BB-434E-A2AF-8150914D4F34}">
      <dgm:prSet custT="1"/>
      <dgm:spPr>
        <a:solidFill>
          <a:schemeClr val="accent5"/>
        </a:solidFill>
        <a:ln>
          <a:solidFill>
            <a:srgbClr val="FF0000"/>
          </a:solidFill>
        </a:ln>
        <a:effectLst/>
        <a:scene3d>
          <a:camera prst="orthographicFront">
            <a:rot lat="0" lon="0" rev="0"/>
          </a:camera>
          <a:lightRig rig="glow" dir="t">
            <a:rot lat="0" lon="0" rev="14100000"/>
          </a:lightRig>
        </a:scene3d>
        <a:sp3d prstMaterial="softEdge">
          <a:bevelT w="127000" prst="artDeco"/>
        </a:sp3d>
      </dgm:spPr>
      <dgm:t>
        <a:bodyPr/>
        <a:lstStyle/>
        <a:p>
          <a:r>
            <a:rPr lang="en-US" sz="3600" b="1" dirty="0" smtClean="0"/>
            <a:t>POM</a:t>
          </a:r>
          <a:endParaRPr lang="en-US" sz="3600" b="1" dirty="0"/>
        </a:p>
      </dgm:t>
    </dgm:pt>
    <dgm:pt modelId="{1AD074AC-CD4C-48B3-9831-8B4EB7DDC8E8}" type="parTrans" cxnId="{8882170E-5B3A-46AE-9A6A-371FFDC52706}">
      <dgm:prSet/>
      <dgm:spPr/>
      <dgm:t>
        <a:bodyPr/>
        <a:lstStyle/>
        <a:p>
          <a:endParaRPr lang="en-US"/>
        </a:p>
      </dgm:t>
    </dgm:pt>
    <dgm:pt modelId="{EEADEEEB-07F7-4F2F-86C5-AF0A71235931}" type="sibTrans" cxnId="{8882170E-5B3A-46AE-9A6A-371FFDC52706}">
      <dgm:prSet/>
      <dgm:spPr/>
      <dgm:t>
        <a:bodyPr/>
        <a:lstStyle/>
        <a:p>
          <a:endParaRPr lang="en-US"/>
        </a:p>
      </dgm:t>
    </dgm:pt>
    <dgm:pt modelId="{70E901EE-49D8-43DB-ABB8-E88D6E66D3F6}" type="pres">
      <dgm:prSet presAssocID="{B9AD1890-7D45-4B6A-AAEC-85CC45072555}" presName="Name0" presStyleCnt="0">
        <dgm:presLayoutVars>
          <dgm:chPref val="1"/>
          <dgm:dir/>
          <dgm:animOne val="branch"/>
          <dgm:animLvl val="lvl"/>
          <dgm:resizeHandles/>
        </dgm:presLayoutVars>
      </dgm:prSet>
      <dgm:spPr/>
      <dgm:t>
        <a:bodyPr/>
        <a:lstStyle/>
        <a:p>
          <a:endParaRPr lang="en-US"/>
        </a:p>
      </dgm:t>
    </dgm:pt>
    <dgm:pt modelId="{EC675AD5-0CF1-4FA2-A957-CF6298BBE901}" type="pres">
      <dgm:prSet presAssocID="{A86D1A3F-42B0-49C5-A9D5-DDE421692199}" presName="vertOne" presStyleCnt="0"/>
      <dgm:spPr/>
    </dgm:pt>
    <dgm:pt modelId="{209EA4CE-377F-4386-B1FF-056088668267}" type="pres">
      <dgm:prSet presAssocID="{A86D1A3F-42B0-49C5-A9D5-DDE421692199}" presName="txOne" presStyleLbl="node0" presStyleIdx="0" presStyleCnt="1" custScaleX="98215" custLinFactY="-17437" custLinFactNeighborX="-1747" custLinFactNeighborY="-100000">
        <dgm:presLayoutVars>
          <dgm:chPref val="3"/>
        </dgm:presLayoutVars>
      </dgm:prSet>
      <dgm:spPr/>
      <dgm:t>
        <a:bodyPr/>
        <a:lstStyle/>
        <a:p>
          <a:endParaRPr lang="en-US"/>
        </a:p>
      </dgm:t>
    </dgm:pt>
    <dgm:pt modelId="{30C2D6E8-0D2F-42B4-A2B7-361E7F4AC8A3}" type="pres">
      <dgm:prSet presAssocID="{A86D1A3F-42B0-49C5-A9D5-DDE421692199}" presName="parTransOne" presStyleCnt="0"/>
      <dgm:spPr/>
    </dgm:pt>
    <dgm:pt modelId="{3B3CF6D2-0AEB-41BC-B840-2346B3C241E7}" type="pres">
      <dgm:prSet presAssocID="{A86D1A3F-42B0-49C5-A9D5-DDE421692199}" presName="horzOne" presStyleCnt="0"/>
      <dgm:spPr/>
    </dgm:pt>
    <dgm:pt modelId="{EC20D686-96E9-4D23-BC2F-3C2463AE65EB}" type="pres">
      <dgm:prSet presAssocID="{04225820-F7BB-434E-A2AF-8150914D4F34}" presName="vertTwo" presStyleCnt="0"/>
      <dgm:spPr/>
    </dgm:pt>
    <dgm:pt modelId="{EE373A57-CD58-46CD-89CC-1C231210D8BF}" type="pres">
      <dgm:prSet presAssocID="{04225820-F7BB-434E-A2AF-8150914D4F34}" presName="txTwo" presStyleLbl="node2" presStyleIdx="0" presStyleCnt="1" custScaleX="98401" custScaleY="55600" custLinFactY="-8005" custLinFactNeighborX="-648" custLinFactNeighborY="-100000">
        <dgm:presLayoutVars>
          <dgm:chPref val="3"/>
        </dgm:presLayoutVars>
      </dgm:prSet>
      <dgm:spPr/>
      <dgm:t>
        <a:bodyPr/>
        <a:lstStyle/>
        <a:p>
          <a:endParaRPr lang="en-US"/>
        </a:p>
      </dgm:t>
    </dgm:pt>
    <dgm:pt modelId="{49803492-72F3-4087-88AD-619612B6E520}" type="pres">
      <dgm:prSet presAssocID="{04225820-F7BB-434E-A2AF-8150914D4F34}" presName="parTransTwo" presStyleCnt="0"/>
      <dgm:spPr/>
    </dgm:pt>
    <dgm:pt modelId="{3454CD97-DDB3-4172-9502-ACD1238D4116}" type="pres">
      <dgm:prSet presAssocID="{04225820-F7BB-434E-A2AF-8150914D4F34}" presName="horzTwo" presStyleCnt="0"/>
      <dgm:spPr/>
    </dgm:pt>
    <dgm:pt modelId="{1F2C3A65-E6F0-4264-8958-9A04055F97F7}" type="pres">
      <dgm:prSet presAssocID="{CC89FF48-66FD-4934-8026-9B3624F811CE}" presName="vertThree" presStyleCnt="0"/>
      <dgm:spPr/>
    </dgm:pt>
    <dgm:pt modelId="{4FCDEC4E-0C5F-4540-8796-F40CE7451172}" type="pres">
      <dgm:prSet presAssocID="{CC89FF48-66FD-4934-8026-9B3624F811CE}" presName="txThree" presStyleLbl="node3" presStyleIdx="0" presStyleCnt="1" custLinFactY="-85733" custLinFactNeighborX="-2155" custLinFactNeighborY="-100000">
        <dgm:presLayoutVars>
          <dgm:chPref val="3"/>
        </dgm:presLayoutVars>
      </dgm:prSet>
      <dgm:spPr/>
      <dgm:t>
        <a:bodyPr/>
        <a:lstStyle/>
        <a:p>
          <a:endParaRPr lang="en-US"/>
        </a:p>
      </dgm:t>
    </dgm:pt>
    <dgm:pt modelId="{DB6E5B1B-00F2-4C14-A79E-619DEE4A0A52}" type="pres">
      <dgm:prSet presAssocID="{CC89FF48-66FD-4934-8026-9B3624F811CE}" presName="parTransThree" presStyleCnt="0"/>
      <dgm:spPr/>
    </dgm:pt>
    <dgm:pt modelId="{8FFBF9F6-5967-4548-8EE3-6BCD657E66F2}" type="pres">
      <dgm:prSet presAssocID="{CC89FF48-66FD-4934-8026-9B3624F811CE}" presName="horzThree" presStyleCnt="0"/>
      <dgm:spPr/>
    </dgm:pt>
    <dgm:pt modelId="{BB4C7789-DC2A-4E63-A88F-26C3127E5329}" type="pres">
      <dgm:prSet presAssocID="{976EE9FC-E55C-4145-9B98-F461F4D31753}" presName="vertFour" presStyleCnt="0">
        <dgm:presLayoutVars>
          <dgm:chPref val="3"/>
        </dgm:presLayoutVars>
      </dgm:prSet>
      <dgm:spPr/>
    </dgm:pt>
    <dgm:pt modelId="{BE4CF862-203F-42AA-9CED-061AA12A7CA7}" type="pres">
      <dgm:prSet presAssocID="{976EE9FC-E55C-4145-9B98-F461F4D31753}" presName="txFour" presStyleLbl="node4" presStyleIdx="0" presStyleCnt="2" custScaleX="109967" custScaleY="87612" custLinFactY="2513" custLinFactNeighborX="-1981" custLinFactNeighborY="100000">
        <dgm:presLayoutVars>
          <dgm:chPref val="3"/>
        </dgm:presLayoutVars>
      </dgm:prSet>
      <dgm:spPr/>
      <dgm:t>
        <a:bodyPr/>
        <a:lstStyle/>
        <a:p>
          <a:endParaRPr lang="en-US"/>
        </a:p>
      </dgm:t>
    </dgm:pt>
    <dgm:pt modelId="{B94D6D9A-AB4D-438A-9DAA-A37C75F0B015}" type="pres">
      <dgm:prSet presAssocID="{976EE9FC-E55C-4145-9B98-F461F4D31753}" presName="horzFour" presStyleCnt="0"/>
      <dgm:spPr/>
    </dgm:pt>
    <dgm:pt modelId="{662EAD34-18C4-4ABE-A844-B2E616E40F8F}" type="pres">
      <dgm:prSet presAssocID="{C7C32F6C-EAB5-4B4A-8EA2-58B7ED103380}" presName="sibSpaceFour" presStyleCnt="0"/>
      <dgm:spPr/>
    </dgm:pt>
    <dgm:pt modelId="{01EA7321-250A-4BBD-9977-8EDE1E66D489}" type="pres">
      <dgm:prSet presAssocID="{9A364E4C-0ACA-4347-8196-32702EEA267C}" presName="vertFour" presStyleCnt="0">
        <dgm:presLayoutVars>
          <dgm:chPref val="3"/>
        </dgm:presLayoutVars>
      </dgm:prSet>
      <dgm:spPr/>
    </dgm:pt>
    <dgm:pt modelId="{D570906B-B337-40E1-88AE-D1E3D44A145E}" type="pres">
      <dgm:prSet presAssocID="{9A364E4C-0ACA-4347-8196-32702EEA267C}" presName="txFour" presStyleLbl="node4" presStyleIdx="1" presStyleCnt="2" custScaleX="124586" custScaleY="87807" custLinFactY="4236" custLinFactNeighborX="-1713" custLinFactNeighborY="100000">
        <dgm:presLayoutVars>
          <dgm:chPref val="3"/>
        </dgm:presLayoutVars>
      </dgm:prSet>
      <dgm:spPr/>
      <dgm:t>
        <a:bodyPr/>
        <a:lstStyle/>
        <a:p>
          <a:endParaRPr lang="en-US"/>
        </a:p>
      </dgm:t>
    </dgm:pt>
    <dgm:pt modelId="{F45D5A05-38FD-4413-ABE4-5F44503425D6}" type="pres">
      <dgm:prSet presAssocID="{9A364E4C-0ACA-4347-8196-32702EEA267C}" presName="horzFour" presStyleCnt="0"/>
      <dgm:spPr/>
    </dgm:pt>
  </dgm:ptLst>
  <dgm:cxnLst>
    <dgm:cxn modelId="{8882170E-5B3A-46AE-9A6A-371FFDC52706}" srcId="{A86D1A3F-42B0-49C5-A9D5-DDE421692199}" destId="{04225820-F7BB-434E-A2AF-8150914D4F34}" srcOrd="0" destOrd="0" parTransId="{1AD074AC-CD4C-48B3-9831-8B4EB7DDC8E8}" sibTransId="{EEADEEEB-07F7-4F2F-86C5-AF0A71235931}"/>
    <dgm:cxn modelId="{547B8A1D-8704-4299-90C9-149723CDCB87}" srcId="{CC89FF48-66FD-4934-8026-9B3624F811CE}" destId="{9A364E4C-0ACA-4347-8196-32702EEA267C}" srcOrd="1" destOrd="0" parTransId="{64A0535B-C913-4478-87E6-F1EBD1F6892A}" sibTransId="{0737C6CC-74BF-4550-96D9-EA3D227EEAD3}"/>
    <dgm:cxn modelId="{35B7E46F-AE64-41A6-81FA-9D36A5CFD5A0}" type="presOf" srcId="{CC89FF48-66FD-4934-8026-9B3624F811CE}" destId="{4FCDEC4E-0C5F-4540-8796-F40CE7451172}" srcOrd="0" destOrd="0" presId="urn:microsoft.com/office/officeart/2005/8/layout/architecture"/>
    <dgm:cxn modelId="{2FE26A26-A095-4E57-A2C4-4332DBF3787A}" srcId="{04225820-F7BB-434E-A2AF-8150914D4F34}" destId="{CC89FF48-66FD-4934-8026-9B3624F811CE}" srcOrd="0" destOrd="0" parTransId="{47BAC145-8E57-4886-89DB-E4441382A10E}" sibTransId="{5050B2BE-C50F-44EC-8F63-752E0C959FF5}"/>
    <dgm:cxn modelId="{1F2D57AA-18E0-4D05-B490-FB2721F44404}" srcId="{CC89FF48-66FD-4934-8026-9B3624F811CE}" destId="{976EE9FC-E55C-4145-9B98-F461F4D31753}" srcOrd="0" destOrd="0" parTransId="{400ADB2A-B7C6-45D3-8451-FB798CB2959A}" sibTransId="{C7C32F6C-EAB5-4B4A-8EA2-58B7ED103380}"/>
    <dgm:cxn modelId="{3B41D90F-5C13-4064-80E2-30D42EB36935}" srcId="{B9AD1890-7D45-4B6A-AAEC-85CC45072555}" destId="{A86D1A3F-42B0-49C5-A9D5-DDE421692199}" srcOrd="0" destOrd="0" parTransId="{4E85C8A5-6F8C-42E9-B4E8-75FD10886755}" sibTransId="{B91928A8-0EB7-437D-8F3C-848E9180CAA7}"/>
    <dgm:cxn modelId="{13B09B54-33A1-45E7-81DA-9C3D7E3395D6}" type="presOf" srcId="{B9AD1890-7D45-4B6A-AAEC-85CC45072555}" destId="{70E901EE-49D8-43DB-ABB8-E88D6E66D3F6}" srcOrd="0" destOrd="0" presId="urn:microsoft.com/office/officeart/2005/8/layout/architecture"/>
    <dgm:cxn modelId="{567909F9-5A35-4C42-8430-3979FC3DA5E5}" type="presOf" srcId="{976EE9FC-E55C-4145-9B98-F461F4D31753}" destId="{BE4CF862-203F-42AA-9CED-061AA12A7CA7}" srcOrd="0" destOrd="0" presId="urn:microsoft.com/office/officeart/2005/8/layout/architecture"/>
    <dgm:cxn modelId="{590C6DB4-37EF-47A7-A130-0EB7EB2D2859}" type="presOf" srcId="{A86D1A3F-42B0-49C5-A9D5-DDE421692199}" destId="{209EA4CE-377F-4386-B1FF-056088668267}" srcOrd="0" destOrd="0" presId="urn:microsoft.com/office/officeart/2005/8/layout/architecture"/>
    <dgm:cxn modelId="{BA665F64-9A65-4CC1-8DC3-52D3E4705FA2}" type="presOf" srcId="{9A364E4C-0ACA-4347-8196-32702EEA267C}" destId="{D570906B-B337-40E1-88AE-D1E3D44A145E}" srcOrd="0" destOrd="0" presId="urn:microsoft.com/office/officeart/2005/8/layout/architecture"/>
    <dgm:cxn modelId="{89C6F6E9-B8BC-4EDA-BFA4-76D08EAA55F0}" type="presOf" srcId="{04225820-F7BB-434E-A2AF-8150914D4F34}" destId="{EE373A57-CD58-46CD-89CC-1C231210D8BF}" srcOrd="0" destOrd="0" presId="urn:microsoft.com/office/officeart/2005/8/layout/architecture"/>
    <dgm:cxn modelId="{06B11B7D-56DE-45D1-8F3D-E43B41B10007}" type="presParOf" srcId="{70E901EE-49D8-43DB-ABB8-E88D6E66D3F6}" destId="{EC675AD5-0CF1-4FA2-A957-CF6298BBE901}" srcOrd="0" destOrd="0" presId="urn:microsoft.com/office/officeart/2005/8/layout/architecture"/>
    <dgm:cxn modelId="{EE2B236A-B4DD-4393-B4D7-21674BEC4002}" type="presParOf" srcId="{EC675AD5-0CF1-4FA2-A957-CF6298BBE901}" destId="{209EA4CE-377F-4386-B1FF-056088668267}" srcOrd="0" destOrd="0" presId="urn:microsoft.com/office/officeart/2005/8/layout/architecture"/>
    <dgm:cxn modelId="{EB1A7891-8865-49B3-A6FB-30A271D66669}" type="presParOf" srcId="{EC675AD5-0CF1-4FA2-A957-CF6298BBE901}" destId="{30C2D6E8-0D2F-42B4-A2B7-361E7F4AC8A3}" srcOrd="1" destOrd="0" presId="urn:microsoft.com/office/officeart/2005/8/layout/architecture"/>
    <dgm:cxn modelId="{8B4650F3-51F8-463B-B328-47C46B692739}" type="presParOf" srcId="{EC675AD5-0CF1-4FA2-A957-CF6298BBE901}" destId="{3B3CF6D2-0AEB-41BC-B840-2346B3C241E7}" srcOrd="2" destOrd="0" presId="urn:microsoft.com/office/officeart/2005/8/layout/architecture"/>
    <dgm:cxn modelId="{18071D31-663F-4AAB-9931-3C4D570CA78A}" type="presParOf" srcId="{3B3CF6D2-0AEB-41BC-B840-2346B3C241E7}" destId="{EC20D686-96E9-4D23-BC2F-3C2463AE65EB}" srcOrd="0" destOrd="0" presId="urn:microsoft.com/office/officeart/2005/8/layout/architecture"/>
    <dgm:cxn modelId="{665EA7E0-601E-46A7-B357-0B3D112FEB31}" type="presParOf" srcId="{EC20D686-96E9-4D23-BC2F-3C2463AE65EB}" destId="{EE373A57-CD58-46CD-89CC-1C231210D8BF}" srcOrd="0" destOrd="0" presId="urn:microsoft.com/office/officeart/2005/8/layout/architecture"/>
    <dgm:cxn modelId="{33FA86D2-AB4C-4DA7-88F5-AE320A54AF45}" type="presParOf" srcId="{EC20D686-96E9-4D23-BC2F-3C2463AE65EB}" destId="{49803492-72F3-4087-88AD-619612B6E520}" srcOrd="1" destOrd="0" presId="urn:microsoft.com/office/officeart/2005/8/layout/architecture"/>
    <dgm:cxn modelId="{1BB35E4A-3AE5-4F9F-9DE8-F6418142DC27}" type="presParOf" srcId="{EC20D686-96E9-4D23-BC2F-3C2463AE65EB}" destId="{3454CD97-DDB3-4172-9502-ACD1238D4116}" srcOrd="2" destOrd="0" presId="urn:microsoft.com/office/officeart/2005/8/layout/architecture"/>
    <dgm:cxn modelId="{9EBE87EF-7E6F-43CB-A5BF-FED08D060581}" type="presParOf" srcId="{3454CD97-DDB3-4172-9502-ACD1238D4116}" destId="{1F2C3A65-E6F0-4264-8958-9A04055F97F7}" srcOrd="0" destOrd="0" presId="urn:microsoft.com/office/officeart/2005/8/layout/architecture"/>
    <dgm:cxn modelId="{AEC0FEFA-5758-45BB-BA73-9BF03685DD66}" type="presParOf" srcId="{1F2C3A65-E6F0-4264-8958-9A04055F97F7}" destId="{4FCDEC4E-0C5F-4540-8796-F40CE7451172}" srcOrd="0" destOrd="0" presId="urn:microsoft.com/office/officeart/2005/8/layout/architecture"/>
    <dgm:cxn modelId="{601F4846-301D-4DF3-93AB-BEFBE7CC3AD0}" type="presParOf" srcId="{1F2C3A65-E6F0-4264-8958-9A04055F97F7}" destId="{DB6E5B1B-00F2-4C14-A79E-619DEE4A0A52}" srcOrd="1" destOrd="0" presId="urn:microsoft.com/office/officeart/2005/8/layout/architecture"/>
    <dgm:cxn modelId="{475C3B66-554C-4FA7-88EC-95318FD80DB1}" type="presParOf" srcId="{1F2C3A65-E6F0-4264-8958-9A04055F97F7}" destId="{8FFBF9F6-5967-4548-8EE3-6BCD657E66F2}" srcOrd="2" destOrd="0" presId="urn:microsoft.com/office/officeart/2005/8/layout/architecture"/>
    <dgm:cxn modelId="{5F568B24-5687-4F38-B6D2-8DBB36D64039}" type="presParOf" srcId="{8FFBF9F6-5967-4548-8EE3-6BCD657E66F2}" destId="{BB4C7789-DC2A-4E63-A88F-26C3127E5329}" srcOrd="0" destOrd="0" presId="urn:microsoft.com/office/officeart/2005/8/layout/architecture"/>
    <dgm:cxn modelId="{F1D6847F-0638-4A6C-9A7B-98EC71B57879}" type="presParOf" srcId="{BB4C7789-DC2A-4E63-A88F-26C3127E5329}" destId="{BE4CF862-203F-42AA-9CED-061AA12A7CA7}" srcOrd="0" destOrd="0" presId="urn:microsoft.com/office/officeart/2005/8/layout/architecture"/>
    <dgm:cxn modelId="{85F24F73-DB33-4004-9C6B-C67346EFAB49}" type="presParOf" srcId="{BB4C7789-DC2A-4E63-A88F-26C3127E5329}" destId="{B94D6D9A-AB4D-438A-9DAA-A37C75F0B015}" srcOrd="1" destOrd="0" presId="urn:microsoft.com/office/officeart/2005/8/layout/architecture"/>
    <dgm:cxn modelId="{CE190246-4A6C-4781-B719-180A7F33F334}" type="presParOf" srcId="{8FFBF9F6-5967-4548-8EE3-6BCD657E66F2}" destId="{662EAD34-18C4-4ABE-A844-B2E616E40F8F}" srcOrd="1" destOrd="0" presId="urn:microsoft.com/office/officeart/2005/8/layout/architecture"/>
    <dgm:cxn modelId="{7243442D-2D52-46BA-94AF-ADACEC148539}" type="presParOf" srcId="{8FFBF9F6-5967-4548-8EE3-6BCD657E66F2}" destId="{01EA7321-250A-4BBD-9977-8EDE1E66D489}" srcOrd="2" destOrd="0" presId="urn:microsoft.com/office/officeart/2005/8/layout/architecture"/>
    <dgm:cxn modelId="{C90B8FFB-8AE0-4905-A942-A002C0ED3518}" type="presParOf" srcId="{01EA7321-250A-4BBD-9977-8EDE1E66D489}" destId="{D570906B-B337-40E1-88AE-D1E3D44A145E}" srcOrd="0" destOrd="0" presId="urn:microsoft.com/office/officeart/2005/8/layout/architecture"/>
    <dgm:cxn modelId="{21CDBD6D-E2FD-41D3-8498-B0B9CE4876D7}" type="presParOf" srcId="{01EA7321-250A-4BBD-9977-8EDE1E66D489}" destId="{F45D5A05-38FD-4413-ABE4-5F44503425D6}"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EA4CE-377F-4386-B1FF-056088668267}">
      <dsp:nvSpPr>
        <dsp:cNvPr id="0" name=""/>
        <dsp:cNvSpPr/>
      </dsp:nvSpPr>
      <dsp:spPr>
        <a:xfrm>
          <a:off x="0" y="2186426"/>
          <a:ext cx="4718139" cy="901672"/>
        </a:xfrm>
        <a:prstGeom prst="roundRect">
          <a:avLst>
            <a:gd name="adj" fmla="val 10000"/>
          </a:avLst>
        </a:prstGeom>
        <a:solidFill>
          <a:srgbClr val="00B050"/>
        </a:solidFill>
        <a:ln w="19050" cap="rnd"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t>Test</a:t>
          </a:r>
          <a:r>
            <a:rPr lang="en-US" sz="3800" kern="1200" dirty="0" smtClean="0"/>
            <a:t> </a:t>
          </a:r>
          <a:r>
            <a:rPr lang="en-US" sz="3600" b="1" kern="1200" dirty="0" smtClean="0"/>
            <a:t>Project</a:t>
          </a:r>
          <a:endParaRPr lang="en-US" sz="3600" b="1" kern="1200" dirty="0"/>
        </a:p>
      </dsp:txBody>
      <dsp:txXfrm>
        <a:off x="26409" y="2212835"/>
        <a:ext cx="4665321" cy="848854"/>
      </dsp:txXfrm>
    </dsp:sp>
    <dsp:sp modelId="{EE373A57-CD58-46CD-89CC-1C231210D8BF}">
      <dsp:nvSpPr>
        <dsp:cNvPr id="0" name=""/>
        <dsp:cNvSpPr/>
      </dsp:nvSpPr>
      <dsp:spPr>
        <a:xfrm>
          <a:off x="7533" y="1697171"/>
          <a:ext cx="4722458" cy="501329"/>
        </a:xfrm>
        <a:prstGeom prst="roundRect">
          <a:avLst>
            <a:gd name="adj" fmla="val 10000"/>
          </a:avLst>
        </a:prstGeom>
        <a:solidFill>
          <a:schemeClr val="accent5"/>
        </a:solidFill>
        <a:ln w="19050" cap="rnd" cmpd="sng" algn="ctr">
          <a:solidFill>
            <a:srgbClr val="FF0000"/>
          </a:solid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t>POM</a:t>
          </a:r>
          <a:endParaRPr lang="en-US" sz="3600" b="1" kern="1200" dirty="0"/>
        </a:p>
      </dsp:txBody>
      <dsp:txXfrm>
        <a:off x="22216" y="1711854"/>
        <a:ext cx="4693092" cy="471963"/>
      </dsp:txXfrm>
    </dsp:sp>
    <dsp:sp modelId="{4FCDEC4E-0C5F-4540-8796-F40CE7451172}">
      <dsp:nvSpPr>
        <dsp:cNvPr id="0" name=""/>
        <dsp:cNvSpPr/>
      </dsp:nvSpPr>
      <dsp:spPr>
        <a:xfrm>
          <a:off x="0" y="21675"/>
          <a:ext cx="4780477" cy="901672"/>
        </a:xfrm>
        <a:prstGeom prst="roundRect">
          <a:avLst>
            <a:gd name="adj" fmla="val 10000"/>
          </a:avLst>
        </a:prstGeom>
        <a:solidFill>
          <a:schemeClr val="accent2"/>
        </a:solidFill>
        <a:ln w="19050" cap="rnd"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t>Workflows</a:t>
          </a:r>
          <a:endParaRPr lang="en-US" sz="3600" b="1" kern="1200" dirty="0"/>
        </a:p>
      </dsp:txBody>
      <dsp:txXfrm>
        <a:off x="26409" y="48084"/>
        <a:ext cx="4727659" cy="848854"/>
      </dsp:txXfrm>
    </dsp:sp>
    <dsp:sp modelId="{BE4CF862-203F-42AA-9CED-061AA12A7CA7}">
      <dsp:nvSpPr>
        <dsp:cNvPr id="0" name=""/>
        <dsp:cNvSpPr/>
      </dsp:nvSpPr>
      <dsp:spPr>
        <a:xfrm>
          <a:off x="0" y="929064"/>
          <a:ext cx="2221373" cy="789973"/>
        </a:xfrm>
        <a:prstGeom prst="roundRect">
          <a:avLst>
            <a:gd name="adj" fmla="val 10000"/>
          </a:avLst>
        </a:prstGeom>
        <a:solidFill>
          <a:schemeClr val="accent1">
            <a:hueOff val="0"/>
            <a:satOff val="0"/>
            <a:lumOff val="0"/>
            <a:alphaOff val="0"/>
          </a:schemeClr>
        </a:solidFill>
        <a:ln w="19050" cap="rnd"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t>Test</a:t>
          </a:r>
          <a:r>
            <a:rPr lang="en-US" sz="2100" kern="1200" dirty="0" smtClean="0"/>
            <a:t> </a:t>
          </a:r>
          <a:r>
            <a:rPr lang="en-US" sz="3600" b="1" kern="1200" dirty="0" smtClean="0"/>
            <a:t>Suite</a:t>
          </a:r>
          <a:endParaRPr lang="en-US" sz="3600" b="1" kern="1200" dirty="0"/>
        </a:p>
      </dsp:txBody>
      <dsp:txXfrm>
        <a:off x="23138" y="952202"/>
        <a:ext cx="2175097" cy="743697"/>
      </dsp:txXfrm>
    </dsp:sp>
    <dsp:sp modelId="{D570906B-B337-40E1-88AE-D1E3D44A145E}">
      <dsp:nvSpPr>
        <dsp:cNvPr id="0" name=""/>
        <dsp:cNvSpPr/>
      </dsp:nvSpPr>
      <dsp:spPr>
        <a:xfrm>
          <a:off x="2238813" y="942842"/>
          <a:ext cx="2516683" cy="791731"/>
        </a:xfrm>
        <a:prstGeom prst="roundRect">
          <a:avLst>
            <a:gd name="adj" fmla="val 10000"/>
          </a:avLst>
        </a:prstGeom>
        <a:solidFill>
          <a:schemeClr val="accent1">
            <a:hueOff val="0"/>
            <a:satOff val="0"/>
            <a:lumOff val="0"/>
            <a:alphaOff val="0"/>
          </a:schemeClr>
        </a:solidFill>
        <a:ln w="19050" cap="rnd"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t>Pages</a:t>
          </a:r>
          <a:endParaRPr lang="en-US" sz="3600" b="1" kern="1200" dirty="0"/>
        </a:p>
      </dsp:txBody>
      <dsp:txXfrm>
        <a:off x="2262002" y="966031"/>
        <a:ext cx="2470305" cy="745353"/>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2016-12-29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2016-12-29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2016-12-29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en.wikipedia.org/wiki/HtmlUnit"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4.xml"/><Relationship Id="rId1" Type="http://schemas.openxmlformats.org/officeDocument/2006/relationships/customXml" Target="../../customXml/item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en.wikipedia.org/wiki/.NET_Framework" TargetMode="External"/><Relationship Id="rId3" Type="http://schemas.openxmlformats.org/officeDocument/2006/relationships/hyperlink" Target="http://en.wikipedia.org/wiki/Java_(programming_language)" TargetMode="External"/><Relationship Id="rId7" Type="http://schemas.openxmlformats.org/officeDocument/2006/relationships/hyperlink" Target="http://en.wikipedia.org/wiki/Ruby_(programming_language)" TargetMode="External"/><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hyperlink" Target="http://en.wikipedia.org/wiki/Python_(programming_language)" TargetMode="External"/><Relationship Id="rId11" Type="http://schemas.openxmlformats.org/officeDocument/2006/relationships/hyperlink" Target="http://en.wikipedia.org/wiki/Rhino_(JavaScript_engine)" TargetMode="External"/><Relationship Id="rId5" Type="http://schemas.openxmlformats.org/officeDocument/2006/relationships/hyperlink" Target="http://en.wikipedia.org/wiki/PHP" TargetMode="External"/><Relationship Id="rId10" Type="http://schemas.openxmlformats.org/officeDocument/2006/relationships/hyperlink" Target="http://en.wikipedia.org/wiki/JavaScript" TargetMode="External"/><Relationship Id="rId4" Type="http://schemas.openxmlformats.org/officeDocument/2006/relationships/hyperlink" Target="http://en.wikipedia.org/wiki/Hypertext_Transfer_Protocol" TargetMode="External"/><Relationship Id="rId9" Type="http://schemas.openxmlformats.org/officeDocument/2006/relationships/hyperlink" Target="http://en.wikipedia.org/wiki/Per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882" y="1964268"/>
            <a:ext cx="10689020" cy="2421464"/>
          </a:xfrm>
        </p:spPr>
        <p:txBody>
          <a:bodyPr>
            <a:normAutofit/>
          </a:bodyPr>
          <a:lstStyle/>
          <a:p>
            <a:r>
              <a:rPr lang="en-US" sz="7200" b="1" dirty="0" smtClean="0"/>
              <a:t>Automation</a:t>
            </a:r>
            <a:r>
              <a:rPr lang="en-US" sz="7200" dirty="0" smtClean="0"/>
              <a:t> </a:t>
            </a:r>
            <a:r>
              <a:rPr lang="en-US" sz="7200" b="1" dirty="0" smtClean="0"/>
              <a:t>framework</a:t>
            </a:r>
            <a:endParaRPr lang="en-US" sz="7200" b="1" dirty="0"/>
          </a:p>
        </p:txBody>
      </p:sp>
      <p:sp>
        <p:nvSpPr>
          <p:cNvPr id="3" name="Subtitle 2"/>
          <p:cNvSpPr>
            <a:spLocks noGrp="1"/>
          </p:cNvSpPr>
          <p:nvPr>
            <p:ph type="subTitle" idx="1"/>
          </p:nvPr>
        </p:nvSpPr>
        <p:spPr>
          <a:xfrm>
            <a:off x="3962399" y="4385733"/>
            <a:ext cx="7197726" cy="858930"/>
          </a:xfrm>
        </p:spPr>
        <p:txBody>
          <a:bodyPr/>
          <a:lstStyle/>
          <a:p>
            <a:r>
              <a:rPr lang="en-US" dirty="0" smtClean="0"/>
              <a:t>Selenium and Page object model</a:t>
            </a:r>
            <a:endParaRPr lang="en-US" dirty="0"/>
          </a:p>
        </p:txBody>
      </p:sp>
    </p:spTree>
    <p:extLst>
      <p:ext uri="{BB962C8B-B14F-4D97-AF65-F5344CB8AC3E}">
        <p14:creationId xmlns:p14="http://schemas.microsoft.com/office/powerpoint/2010/main" val="2075523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420" y="0"/>
            <a:ext cx="5591595" cy="1200329"/>
          </a:xfrm>
          <a:prstGeom prst="rect">
            <a:avLst/>
          </a:prstGeom>
        </p:spPr>
        <p:txBody>
          <a:bodyPr wrap="none">
            <a:spAutoFit/>
          </a:bodyPr>
          <a:lstStyle/>
          <a:p>
            <a:r>
              <a:rPr lang="en-IN" sz="7200" b="1" dirty="0"/>
              <a:t>Selenium Grid</a:t>
            </a:r>
            <a:endParaRPr lang="en-US" sz="7200" b="1" dirty="0"/>
          </a:p>
        </p:txBody>
      </p:sp>
      <p:pic>
        <p:nvPicPr>
          <p:cNvPr id="3" name="Picture 2" descr="C:\Users\jico-User\Downloads\hub_and_nod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139" y="1116246"/>
            <a:ext cx="4440184" cy="49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081323" y="1160437"/>
            <a:ext cx="6947338" cy="4832092"/>
          </a:xfrm>
          <a:prstGeom prst="rect">
            <a:avLst/>
          </a:prstGeom>
        </p:spPr>
        <p:txBody>
          <a:bodyPr wrap="square">
            <a:spAutoFit/>
          </a:bodyPr>
          <a:lstStyle/>
          <a:p>
            <a:pPr marL="365760" indent="-283464" algn="just">
              <a:buFont typeface="Wingdings" pitchFamily="2" charset="2"/>
              <a:buChar char="Ø"/>
              <a:defRPr/>
            </a:pPr>
            <a:r>
              <a:rPr lang="en-US" sz="2800" dirty="0"/>
              <a:t> </a:t>
            </a:r>
            <a:r>
              <a:rPr lang="en-US" sz="2800" dirty="0">
                <a:latin typeface="AngsanaUPC" pitchFamily="18" charset="-34"/>
                <a:cs typeface="AngsanaUPC" pitchFamily="18" charset="-34"/>
              </a:rPr>
              <a:t>Selenium-Grid allows you run your tests on different machines against different browsers in parallel. </a:t>
            </a:r>
          </a:p>
          <a:p>
            <a:pPr marL="365760" indent="-283464" algn="just">
              <a:buFont typeface="Wingdings" pitchFamily="2" charset="2"/>
              <a:buChar char="Ø"/>
              <a:defRPr/>
            </a:pPr>
            <a:r>
              <a:rPr lang="en-US" sz="2800" dirty="0">
                <a:latin typeface="AngsanaUPC" pitchFamily="18" charset="-34"/>
                <a:cs typeface="AngsanaUPC" pitchFamily="18" charset="-34"/>
              </a:rPr>
              <a:t>That is, running multiple tests at the same time against different machines running different browsers and the operating systems.</a:t>
            </a:r>
          </a:p>
          <a:p>
            <a:pPr marL="365760" indent="-283464" algn="just">
              <a:buFont typeface="Wingdings" pitchFamily="2" charset="2"/>
              <a:buChar char="Ø"/>
              <a:defRPr/>
            </a:pPr>
            <a:r>
              <a:rPr lang="en-US" sz="2800" dirty="0">
                <a:latin typeface="AngsanaUPC" pitchFamily="18" charset="-34"/>
                <a:cs typeface="AngsanaUPC" pitchFamily="18" charset="-34"/>
              </a:rPr>
              <a:t> </a:t>
            </a:r>
            <a:r>
              <a:rPr lang="en-US" sz="2800" dirty="0" smtClean="0">
                <a:latin typeface="AngsanaUPC" pitchFamily="18" charset="-34"/>
                <a:cs typeface="AngsanaUPC" pitchFamily="18" charset="-34"/>
              </a:rPr>
              <a:t>Essentially, Selenium-Grid support </a:t>
            </a:r>
            <a:r>
              <a:rPr lang="en-US" sz="2800" dirty="0">
                <a:latin typeface="AngsanaUPC" pitchFamily="18" charset="-34"/>
                <a:cs typeface="AngsanaUPC" pitchFamily="18" charset="-34"/>
              </a:rPr>
              <a:t>distributed test execution. </a:t>
            </a:r>
          </a:p>
          <a:p>
            <a:pPr marL="365760" indent="-283464" algn="just">
              <a:buFont typeface="Wingdings" pitchFamily="2" charset="2"/>
              <a:buChar char="Ø"/>
              <a:defRPr/>
            </a:pPr>
            <a:r>
              <a:rPr lang="en-US" sz="2800" dirty="0">
                <a:latin typeface="AngsanaUPC" pitchFamily="18" charset="-34"/>
                <a:cs typeface="AngsanaUPC" pitchFamily="18" charset="-34"/>
              </a:rPr>
              <a:t>It allows for running your tests in </a:t>
            </a:r>
            <a:r>
              <a:rPr lang="en-US" sz="2800" dirty="0" smtClean="0">
                <a:latin typeface="AngsanaUPC" pitchFamily="18" charset="-34"/>
                <a:cs typeface="AngsanaUPC" pitchFamily="18" charset="-34"/>
              </a:rPr>
              <a:t>a </a:t>
            </a:r>
            <a:r>
              <a:rPr lang="en-US" sz="2800" i="1" dirty="0" smtClean="0">
                <a:solidFill>
                  <a:srgbClr val="00B050"/>
                </a:solidFill>
                <a:latin typeface="AngsanaUPC" pitchFamily="18" charset="-34"/>
                <a:cs typeface="AngsanaUPC" pitchFamily="18" charset="-34"/>
              </a:rPr>
              <a:t>distributed </a:t>
            </a:r>
            <a:r>
              <a:rPr lang="en-US" sz="2800" i="1" dirty="0">
                <a:solidFill>
                  <a:srgbClr val="00B050"/>
                </a:solidFill>
                <a:latin typeface="AngsanaUPC" pitchFamily="18" charset="-34"/>
                <a:cs typeface="AngsanaUPC" pitchFamily="18" charset="-34"/>
              </a:rPr>
              <a:t>test execution</a:t>
            </a:r>
            <a:r>
              <a:rPr lang="en-US" sz="2800" dirty="0">
                <a:solidFill>
                  <a:srgbClr val="00B050"/>
                </a:solidFill>
                <a:latin typeface="AngsanaUPC" pitchFamily="18" charset="-34"/>
                <a:cs typeface="AngsanaUPC" pitchFamily="18" charset="-34"/>
              </a:rPr>
              <a:t> environment.</a:t>
            </a:r>
            <a:endParaRPr lang="en-US" sz="2800" dirty="0">
              <a:solidFill>
                <a:srgbClr val="00B050"/>
              </a:solidFill>
            </a:endParaRPr>
          </a:p>
        </p:txBody>
      </p:sp>
    </p:spTree>
    <p:extLst>
      <p:ext uri="{BB962C8B-B14F-4D97-AF65-F5344CB8AC3E}">
        <p14:creationId xmlns:p14="http://schemas.microsoft.com/office/powerpoint/2010/main" val="64948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38794" y="0"/>
            <a:ext cx="10928295" cy="2343807"/>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2" panose="05020102010507070707" pitchFamily="18" charset="2"/>
              <a:buNone/>
            </a:pPr>
            <a:r>
              <a:rPr lang="en-US" altLang="en-US" sz="4000" dirty="0"/>
              <a:t>R</a:t>
            </a:r>
            <a:r>
              <a:rPr lang="en-US" altLang="en-US" sz="4000" dirty="0" smtClean="0"/>
              <a:t>easons why you might want to use Selenium-Grid.</a:t>
            </a:r>
            <a:endParaRPr lang="en-IN" altLang="en-US" sz="4000" dirty="0" smtClean="0"/>
          </a:p>
          <a:p>
            <a:r>
              <a:rPr lang="en-US" altLang="en-US" sz="2400" dirty="0" smtClean="0"/>
              <a:t>To run your tests against multiple browsers, multiple versions of browser, and browsers running on different operating systems.</a:t>
            </a:r>
            <a:endParaRPr lang="en-IN" altLang="en-US" sz="2400" dirty="0" smtClean="0"/>
          </a:p>
          <a:p>
            <a:r>
              <a:rPr lang="en-US" altLang="en-US" sz="2400" dirty="0" smtClean="0"/>
              <a:t>To reduce the time it takes for the test suite to complete a test pass.</a:t>
            </a:r>
            <a:endParaRPr lang="en-IN" altLang="en-US" sz="2400" dirty="0" smtClean="0"/>
          </a:p>
          <a:p>
            <a:endParaRPr lang="en-IN" altLang="en-US" dirty="0" smtClean="0"/>
          </a:p>
        </p:txBody>
      </p:sp>
      <p:pic>
        <p:nvPicPr>
          <p:cNvPr id="3" name="Picture 2" descr="C:\Users\jico-User\Downloads\gri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126" y="2146409"/>
            <a:ext cx="8618483" cy="44751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8596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jico-User\Downloads\selenium-gr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79016" y="515007"/>
            <a:ext cx="8836736" cy="561252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31299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224894" y="1465867"/>
            <a:ext cx="10399548" cy="4742793"/>
          </a:xfrm>
          <a:prstGeom prst="rect">
            <a:avLst/>
          </a:prstGeom>
        </p:spPr>
        <p:txBody>
          <a:bodyP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365760" indent="-283464">
              <a:spcAft>
                <a:spcPts val="0"/>
              </a:spcAft>
              <a:buFont typeface="Wingdings" pitchFamily="2" charset="2"/>
              <a:buChar char="Ø"/>
              <a:defRPr/>
            </a:pPr>
            <a:r>
              <a:rPr lang="en-US" sz="2400" dirty="0" smtClean="0">
                <a:latin typeface="+mj-lt"/>
                <a:cs typeface="AngsanaUPC" pitchFamily="18" charset="-34"/>
              </a:rPr>
              <a:t>Selenium Web Driver is the successor to Selenium RC. </a:t>
            </a:r>
          </a:p>
          <a:p>
            <a:pPr marL="365760" indent="-283464">
              <a:spcAft>
                <a:spcPts val="0"/>
              </a:spcAft>
              <a:buFont typeface="Wingdings" pitchFamily="2" charset="2"/>
              <a:buChar char="Ø"/>
              <a:defRPr/>
            </a:pPr>
            <a:r>
              <a:rPr lang="en-US" sz="2400" dirty="0">
                <a:latin typeface="+mj-lt"/>
                <a:cs typeface="AngsanaUPC" pitchFamily="18" charset="-34"/>
              </a:rPr>
              <a:t>A</a:t>
            </a:r>
            <a:r>
              <a:rPr lang="en-US" sz="2400" dirty="0" smtClean="0">
                <a:latin typeface="+mj-lt"/>
                <a:cs typeface="AngsanaUPC" pitchFamily="18" charset="-34"/>
              </a:rPr>
              <a:t>ccepts commands (sent in </a:t>
            </a:r>
            <a:r>
              <a:rPr lang="en-US" sz="2400" dirty="0" err="1" smtClean="0">
                <a:latin typeface="+mj-lt"/>
                <a:cs typeface="AngsanaUPC" pitchFamily="18" charset="-34"/>
              </a:rPr>
              <a:t>Selenese</a:t>
            </a:r>
            <a:r>
              <a:rPr lang="en-US" sz="2400" dirty="0" smtClean="0">
                <a:latin typeface="+mj-lt"/>
                <a:cs typeface="AngsanaUPC" pitchFamily="18" charset="-34"/>
              </a:rPr>
              <a:t>, or via a Client API) and sends them to a browser. </a:t>
            </a:r>
          </a:p>
          <a:p>
            <a:pPr marL="365760" indent="-283464">
              <a:spcAft>
                <a:spcPts val="0"/>
              </a:spcAft>
              <a:buFont typeface="Wingdings" pitchFamily="2" charset="2"/>
              <a:buChar char="Ø"/>
              <a:defRPr/>
            </a:pPr>
            <a:r>
              <a:rPr lang="en-US" sz="2400" dirty="0" smtClean="0">
                <a:latin typeface="+mj-lt"/>
                <a:cs typeface="AngsanaUPC" pitchFamily="18" charset="-34"/>
              </a:rPr>
              <a:t>This is implemented through a browser-specific </a:t>
            </a:r>
            <a:r>
              <a:rPr lang="en-US" sz="2400" b="1" dirty="0" smtClean="0">
                <a:latin typeface="+mj-lt"/>
                <a:cs typeface="AngsanaUPC" pitchFamily="18" charset="-34"/>
              </a:rPr>
              <a:t>browser driver</a:t>
            </a:r>
            <a:r>
              <a:rPr lang="en-US" sz="2400" dirty="0" smtClean="0">
                <a:latin typeface="+mj-lt"/>
                <a:cs typeface="AngsanaUPC" pitchFamily="18" charset="-34"/>
              </a:rPr>
              <a:t>, which sends commands to a browser, and retrieves results. </a:t>
            </a:r>
          </a:p>
          <a:p>
            <a:pPr marL="365760" indent="-283464">
              <a:spcAft>
                <a:spcPts val="0"/>
              </a:spcAft>
              <a:buFont typeface="Wingdings" pitchFamily="2" charset="2"/>
              <a:buChar char="Ø"/>
              <a:defRPr/>
            </a:pPr>
            <a:r>
              <a:rPr lang="en-US" sz="2400" dirty="0" smtClean="0">
                <a:latin typeface="+mj-lt"/>
                <a:cs typeface="AngsanaUPC" pitchFamily="18" charset="-34"/>
              </a:rPr>
              <a:t>Most browser drivers actually launch and access a browser application (such as Firefox or Internet Explorer); there is also an </a:t>
            </a:r>
            <a:r>
              <a:rPr lang="en-US" sz="2400" u="sng" dirty="0" err="1" smtClean="0">
                <a:latin typeface="+mj-lt"/>
                <a:cs typeface="AngsanaUPC" pitchFamily="18" charset="-34"/>
                <a:hlinkClick r:id="rId2" tooltip="HtmlUnit"/>
              </a:rPr>
              <a:t>HtmlUnit</a:t>
            </a:r>
            <a:r>
              <a:rPr lang="en-US" sz="2400" dirty="0" smtClean="0">
                <a:latin typeface="+mj-lt"/>
                <a:cs typeface="AngsanaUPC" pitchFamily="18" charset="-34"/>
              </a:rPr>
              <a:t> browser driver, which simulates a browser using </a:t>
            </a:r>
            <a:r>
              <a:rPr lang="en-US" sz="2400" dirty="0" err="1" smtClean="0">
                <a:latin typeface="+mj-lt"/>
                <a:cs typeface="AngsanaUPC" pitchFamily="18" charset="-34"/>
              </a:rPr>
              <a:t>HtmlUnit</a:t>
            </a:r>
            <a:r>
              <a:rPr lang="en-US" sz="2400" dirty="0" smtClean="0">
                <a:latin typeface="+mj-lt"/>
                <a:cs typeface="AngsanaUPC" pitchFamily="18" charset="-34"/>
              </a:rPr>
              <a:t>.</a:t>
            </a:r>
            <a:endParaRPr lang="en-IN" sz="2400" dirty="0" smtClean="0">
              <a:latin typeface="+mj-lt"/>
              <a:cs typeface="AngsanaUPC" pitchFamily="18" charset="-34"/>
            </a:endParaRPr>
          </a:p>
          <a:p>
            <a:pPr>
              <a:buFont typeface="Wingdings" panose="05000000000000000000" pitchFamily="2" charset="2"/>
              <a:buChar char="Ø"/>
            </a:pPr>
            <a:r>
              <a:rPr lang="en-US" altLang="en-US" sz="2400" dirty="0">
                <a:latin typeface="+mj-lt"/>
                <a:cs typeface="AngsanaUPC" pitchFamily="18" charset="-34"/>
              </a:rPr>
              <a:t>Unlike in Selenium 1, where the Selenium RC server was necessary to run tests, Selenium Web Driver does not need a special server to execute tests. </a:t>
            </a:r>
          </a:p>
          <a:p>
            <a:pPr>
              <a:buFont typeface="Wingdings" panose="05000000000000000000" pitchFamily="2" charset="2"/>
              <a:buChar char="Ø"/>
            </a:pPr>
            <a:r>
              <a:rPr lang="en-US" altLang="en-US" sz="2400" dirty="0">
                <a:latin typeface="+mj-lt"/>
                <a:cs typeface="AngsanaUPC" pitchFamily="18" charset="-34"/>
              </a:rPr>
              <a:t>Instead, the Web Driver directly starts a browser instance and controls it. However, Selenium Grid can be used with Web Driver to execute tests on remote systems.</a:t>
            </a:r>
            <a:endParaRPr lang="en-IN" altLang="en-US" sz="2400" dirty="0">
              <a:latin typeface="+mj-lt"/>
              <a:cs typeface="AngsanaUPC" pitchFamily="18" charset="-34"/>
            </a:endParaRPr>
          </a:p>
          <a:p>
            <a:pPr marL="0" indent="0">
              <a:buNone/>
            </a:pPr>
            <a:endParaRPr lang="en-IN" altLang="en-US" sz="2400" dirty="0"/>
          </a:p>
          <a:p>
            <a:pPr marL="365760" indent="-283464">
              <a:spcAft>
                <a:spcPts val="0"/>
              </a:spcAft>
              <a:buFont typeface="Wingdings 2"/>
              <a:buChar char=""/>
              <a:defRPr/>
            </a:pPr>
            <a:endParaRPr lang="en-IN" sz="2400" dirty="0">
              <a:latin typeface="+mj-lt"/>
            </a:endParaRPr>
          </a:p>
        </p:txBody>
      </p:sp>
      <p:sp>
        <p:nvSpPr>
          <p:cNvPr id="4" name="TextBox 3"/>
          <p:cNvSpPr txBox="1"/>
          <p:nvPr/>
        </p:nvSpPr>
        <p:spPr>
          <a:xfrm>
            <a:off x="1303282" y="10510"/>
            <a:ext cx="6780639" cy="1015663"/>
          </a:xfrm>
          <a:prstGeom prst="rect">
            <a:avLst/>
          </a:prstGeom>
          <a:noFill/>
        </p:spPr>
        <p:txBody>
          <a:bodyPr wrap="none" rtlCol="0">
            <a:spAutoFit/>
          </a:bodyPr>
          <a:lstStyle/>
          <a:p>
            <a:r>
              <a:rPr lang="en-US" sz="6000" dirty="0" smtClean="0"/>
              <a:t>Selenium Web Driver</a:t>
            </a:r>
            <a:endParaRPr lang="en-US" sz="6000" dirty="0"/>
          </a:p>
        </p:txBody>
      </p:sp>
      <p:pic>
        <p:nvPicPr>
          <p:cNvPr id="5" name="Picture 2" descr="C:\Users\jico-User\Downloads\WebDriver_and_Browser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438" y="29159"/>
            <a:ext cx="3782190" cy="18206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416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0598" y="101741"/>
            <a:ext cx="8045664" cy="1200329"/>
          </a:xfrm>
          <a:prstGeom prst="rect">
            <a:avLst/>
          </a:prstGeom>
        </p:spPr>
        <p:txBody>
          <a:bodyPr wrap="none">
            <a:spAutoFit/>
          </a:bodyPr>
          <a:lstStyle/>
          <a:p>
            <a:r>
              <a:rPr lang="en-US" sz="7200" b="1" dirty="0"/>
              <a:t>Object Identification</a:t>
            </a:r>
          </a:p>
        </p:txBody>
      </p:sp>
      <p:sp>
        <p:nvSpPr>
          <p:cNvPr id="3" name="Rectangle 2"/>
          <p:cNvSpPr/>
          <p:nvPr/>
        </p:nvSpPr>
        <p:spPr>
          <a:xfrm>
            <a:off x="777766" y="1208884"/>
            <a:ext cx="11277600" cy="4678204"/>
          </a:xfrm>
          <a:prstGeom prst="rect">
            <a:avLst/>
          </a:prstGeom>
        </p:spPr>
        <p:txBody>
          <a:bodyPr wrap="square">
            <a:spAutoFit/>
          </a:bodyPr>
          <a:lstStyle/>
          <a:p>
            <a:pPr>
              <a:buFont typeface="Wingdings" pitchFamily="2" charset="2"/>
              <a:buChar char="Ø"/>
              <a:defRPr/>
            </a:pPr>
            <a:r>
              <a:rPr lang="en-US" dirty="0"/>
              <a:t>To identify the objects such as Links, Buttons, Edit boxes, Drop downs, </a:t>
            </a:r>
            <a:r>
              <a:rPr lang="en-US" dirty="0" err="1"/>
              <a:t>etc</a:t>
            </a:r>
            <a:r>
              <a:rPr lang="en-US" dirty="0"/>
              <a:t> on the application </a:t>
            </a:r>
            <a:r>
              <a:rPr lang="en-US" b="1" dirty="0"/>
              <a:t>Selenium </a:t>
            </a:r>
            <a:r>
              <a:rPr lang="en-US" dirty="0"/>
              <a:t>uses a concept called “</a:t>
            </a:r>
            <a:r>
              <a:rPr lang="en-US" b="1" dirty="0"/>
              <a:t>Locators</a:t>
            </a:r>
            <a:r>
              <a:rPr lang="en-US" dirty="0"/>
              <a:t>”.  </a:t>
            </a:r>
            <a:endParaRPr lang="en-US" dirty="0" smtClean="0"/>
          </a:p>
          <a:p>
            <a:pPr>
              <a:defRPr/>
            </a:pPr>
            <a:endParaRPr lang="en-US" dirty="0"/>
          </a:p>
          <a:p>
            <a:r>
              <a:rPr lang="en-IN" altLang="en-US" sz="3200" b="1" dirty="0"/>
              <a:t>Element Locators</a:t>
            </a:r>
          </a:p>
          <a:p>
            <a:pPr>
              <a:buFont typeface="Wingdings" panose="05000000000000000000" pitchFamily="2" charset="2"/>
              <a:buChar char="Ø"/>
            </a:pPr>
            <a:r>
              <a:rPr lang="en-IN" altLang="en-US" sz="2800" dirty="0"/>
              <a:t>ID: id=foo</a:t>
            </a:r>
          </a:p>
          <a:p>
            <a:pPr>
              <a:buFont typeface="Wingdings" panose="05000000000000000000" pitchFamily="2" charset="2"/>
              <a:buChar char="Ø"/>
            </a:pPr>
            <a:r>
              <a:rPr lang="en-IN" altLang="en-US" sz="2800" dirty="0"/>
              <a:t>Name: </a:t>
            </a:r>
            <a:r>
              <a:rPr lang="en-IN" altLang="en-US" sz="2800" dirty="0" smtClean="0"/>
              <a:t>name=foo</a:t>
            </a:r>
            <a:endParaRPr lang="en-IN" altLang="en-US" sz="2800" dirty="0"/>
          </a:p>
          <a:p>
            <a:pPr>
              <a:buFont typeface="Wingdings" panose="05000000000000000000" pitchFamily="2" charset="2"/>
              <a:buChar char="Ø"/>
            </a:pPr>
            <a:r>
              <a:rPr lang="en-IN" altLang="en-US" sz="2800" dirty="0"/>
              <a:t>XPath: </a:t>
            </a:r>
            <a:r>
              <a:rPr lang="en-IN" altLang="en-US" sz="2800" dirty="0" err="1"/>
              <a:t>xpath</a:t>
            </a:r>
            <a:r>
              <a:rPr lang="en-IN" altLang="en-US" sz="2800" dirty="0"/>
              <a:t>=//table[@id='table1']//</a:t>
            </a:r>
            <a:r>
              <a:rPr lang="en-IN" altLang="en-US" sz="2800" dirty="0" err="1"/>
              <a:t>tr</a:t>
            </a:r>
            <a:r>
              <a:rPr lang="en-IN" altLang="en-US" sz="2800" dirty="0"/>
              <a:t>[4]/td[2]</a:t>
            </a:r>
          </a:p>
          <a:p>
            <a:pPr>
              <a:buFont typeface="Wingdings" panose="05000000000000000000" pitchFamily="2" charset="2"/>
              <a:buChar char="Ø"/>
            </a:pPr>
            <a:r>
              <a:rPr lang="en-IN" altLang="en-US" sz="2800" dirty="0"/>
              <a:t>Link Text: link=</a:t>
            </a:r>
            <a:r>
              <a:rPr lang="en-IN" altLang="en-US" sz="2800" dirty="0" err="1"/>
              <a:t>sometext</a:t>
            </a:r>
            <a:endParaRPr lang="en-IN" altLang="en-US" sz="2800" dirty="0"/>
          </a:p>
          <a:p>
            <a:pPr>
              <a:buFont typeface="Wingdings" panose="05000000000000000000" pitchFamily="2" charset="2"/>
              <a:buChar char="Ø"/>
            </a:pPr>
            <a:r>
              <a:rPr lang="en-IN" altLang="en-US" sz="2800" dirty="0"/>
              <a:t>CSS Selector: </a:t>
            </a:r>
            <a:r>
              <a:rPr lang="en-IN" altLang="en-US" sz="2800" dirty="0" err="1"/>
              <a:t>css</a:t>
            </a:r>
            <a:r>
              <a:rPr lang="en-IN" altLang="en-US" sz="2800" dirty="0"/>
              <a:t>=a[</a:t>
            </a:r>
            <a:r>
              <a:rPr lang="en-IN" altLang="en-US" sz="2800" dirty="0" err="1"/>
              <a:t>href</a:t>
            </a:r>
            <a:r>
              <a:rPr lang="en-IN" altLang="en-US" sz="2800" dirty="0"/>
              <a:t>=“#id3”]</a:t>
            </a:r>
          </a:p>
          <a:p>
            <a:pPr>
              <a:defRPr/>
            </a:pPr>
            <a:endParaRPr lang="en-US" dirty="0"/>
          </a:p>
          <a:p>
            <a:pPr marL="541782" indent="-514350">
              <a:defRPr/>
            </a:pPr>
            <a:r>
              <a:rPr lang="en-US" dirty="0"/>
              <a:t> </a:t>
            </a:r>
          </a:p>
          <a:p>
            <a:pPr>
              <a:defRPr/>
            </a:pPr>
            <a:endParaRPr lang="en-US" dirty="0"/>
          </a:p>
          <a:p>
            <a:pPr>
              <a:defRPr/>
            </a:pPr>
            <a:endParaRPr lang="en-US" dirty="0"/>
          </a:p>
        </p:txBody>
      </p:sp>
    </p:spTree>
    <p:extLst>
      <p:ext uri="{BB962C8B-B14F-4D97-AF65-F5344CB8AC3E}">
        <p14:creationId xmlns:p14="http://schemas.microsoft.com/office/powerpoint/2010/main" val="3417883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00125" y="0"/>
            <a:ext cx="7407275" cy="1000125"/>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dirty="0">
              <a:solidFill>
                <a:srgbClr val="002060"/>
              </a:solidFill>
            </a:endParaRPr>
          </a:p>
        </p:txBody>
      </p:sp>
      <p:sp>
        <p:nvSpPr>
          <p:cNvPr id="3" name="Subtitle 2"/>
          <p:cNvSpPr txBox="1">
            <a:spLocks/>
          </p:cNvSpPr>
          <p:nvPr/>
        </p:nvSpPr>
        <p:spPr>
          <a:xfrm>
            <a:off x="816468" y="1285875"/>
            <a:ext cx="11249408" cy="5572125"/>
          </a:xfrm>
          <a:prstGeom prst="rect">
            <a:avLst/>
          </a:prstGeom>
        </p:spPr>
        <p:txBody>
          <a:bodyPr>
            <a:normAutofit fontScale="47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spcAft>
                <a:spcPts val="0"/>
              </a:spcAft>
              <a:buFont typeface="Wingdings 2"/>
              <a:buNone/>
              <a:defRPr/>
            </a:pPr>
            <a:r>
              <a:rPr lang="en-US" sz="3300" b="1" dirty="0" smtClean="0"/>
              <a:t>driver. get("http://www.google.com");</a:t>
            </a:r>
            <a:r>
              <a:rPr lang="en-US" sz="3300" dirty="0" smtClean="0"/>
              <a:t> To open an application</a:t>
            </a:r>
          </a:p>
          <a:p>
            <a:pPr>
              <a:spcAft>
                <a:spcPts val="0"/>
              </a:spcAft>
              <a:buFont typeface="Wingdings 2"/>
              <a:buNone/>
              <a:defRPr/>
            </a:pPr>
            <a:r>
              <a:rPr lang="en-US" sz="3300" b="1" dirty="0" err="1" smtClean="0"/>
              <a:t>driver.findElement</a:t>
            </a:r>
            <a:r>
              <a:rPr lang="en-US" sz="3300" b="1" dirty="0" smtClean="0"/>
              <a:t>(By.id("</a:t>
            </a:r>
            <a:r>
              <a:rPr lang="en-US" sz="3300" b="1" dirty="0" err="1" smtClean="0"/>
              <a:t>passwd</a:t>
            </a:r>
            <a:r>
              <a:rPr lang="en-US" sz="3300" b="1" dirty="0" smtClean="0"/>
              <a:t>-id"));</a:t>
            </a:r>
            <a:r>
              <a:rPr lang="en-US" sz="3300" dirty="0" smtClean="0"/>
              <a:t> Finding Element using Id</a:t>
            </a:r>
          </a:p>
          <a:p>
            <a:pPr>
              <a:spcAft>
                <a:spcPts val="0"/>
              </a:spcAft>
              <a:buFont typeface="Wingdings 2"/>
              <a:buNone/>
              <a:defRPr/>
            </a:pPr>
            <a:r>
              <a:rPr lang="en-US" sz="3300" b="1" dirty="0" err="1" smtClean="0"/>
              <a:t>driver.findElement</a:t>
            </a:r>
            <a:r>
              <a:rPr lang="en-US" sz="3300" b="1" dirty="0" smtClean="0"/>
              <a:t>(By.name("</a:t>
            </a:r>
            <a:r>
              <a:rPr lang="en-US" sz="3300" b="1" dirty="0" err="1" smtClean="0"/>
              <a:t>passwd</a:t>
            </a:r>
            <a:r>
              <a:rPr lang="en-US" sz="3300" b="1" dirty="0" smtClean="0"/>
              <a:t>"));</a:t>
            </a:r>
            <a:r>
              <a:rPr lang="en-US" sz="3300" dirty="0" smtClean="0"/>
              <a:t> Finding Element using Name</a:t>
            </a:r>
          </a:p>
          <a:p>
            <a:pPr>
              <a:spcAft>
                <a:spcPts val="0"/>
              </a:spcAft>
              <a:buFont typeface="Wingdings 2"/>
              <a:buNone/>
              <a:defRPr/>
            </a:pPr>
            <a:r>
              <a:rPr lang="en-US" sz="3300" b="1" dirty="0" err="1" smtClean="0"/>
              <a:t>driver.findElement</a:t>
            </a:r>
            <a:r>
              <a:rPr lang="en-US" sz="3300" b="1" dirty="0" smtClean="0"/>
              <a:t>(By. </a:t>
            </a:r>
            <a:r>
              <a:rPr lang="en-US" sz="3300" b="1" dirty="0" err="1" smtClean="0"/>
              <a:t>Xpath</a:t>
            </a:r>
            <a:r>
              <a:rPr lang="en-US" sz="3300" b="1" dirty="0" smtClean="0"/>
              <a:t>("//input[@id=’</a:t>
            </a:r>
            <a:r>
              <a:rPr lang="en-US" sz="3300" b="1" dirty="0" err="1" smtClean="0"/>
              <a:t>passwd</a:t>
            </a:r>
            <a:r>
              <a:rPr lang="en-US" sz="3300" b="1" dirty="0" smtClean="0"/>
              <a:t>-id’]"));</a:t>
            </a:r>
            <a:r>
              <a:rPr lang="en-US" sz="3300" dirty="0" smtClean="0"/>
              <a:t> Finding Element using </a:t>
            </a:r>
            <a:r>
              <a:rPr lang="en-US" sz="3300" dirty="0" err="1" smtClean="0"/>
              <a:t>Xpath</a:t>
            </a:r>
            <a:endParaRPr lang="en-US" sz="3300" dirty="0" smtClean="0"/>
          </a:p>
          <a:p>
            <a:pPr>
              <a:spcAft>
                <a:spcPts val="0"/>
              </a:spcAft>
              <a:buFont typeface="Wingdings 2"/>
              <a:buNone/>
              <a:defRPr/>
            </a:pPr>
            <a:r>
              <a:rPr lang="en-US" sz="3300" b="1" dirty="0" err="1" smtClean="0"/>
              <a:t>element.sendKeys</a:t>
            </a:r>
            <a:r>
              <a:rPr lang="en-US" sz="3300" b="1" dirty="0" smtClean="0"/>
              <a:t>("some text");</a:t>
            </a:r>
            <a:r>
              <a:rPr lang="en-US" sz="3300" dirty="0" smtClean="0"/>
              <a:t> To type some data</a:t>
            </a:r>
          </a:p>
          <a:p>
            <a:pPr>
              <a:spcAft>
                <a:spcPts val="0"/>
              </a:spcAft>
              <a:buFont typeface="Wingdings 2"/>
              <a:buNone/>
              <a:defRPr/>
            </a:pPr>
            <a:r>
              <a:rPr lang="en-US" sz="3300" b="1" dirty="0" smtClean="0"/>
              <a:t>element. clear();</a:t>
            </a:r>
            <a:r>
              <a:rPr lang="en-US" sz="3300" dirty="0" smtClean="0"/>
              <a:t> clear the contents of a text ﬁeld or text area</a:t>
            </a:r>
          </a:p>
          <a:p>
            <a:pPr>
              <a:spcAft>
                <a:spcPts val="0"/>
              </a:spcAft>
              <a:buFont typeface="Wingdings 2"/>
              <a:buNone/>
              <a:defRPr/>
            </a:pPr>
            <a:r>
              <a:rPr lang="en-US" sz="3300" b="1" dirty="0" err="1" smtClean="0"/>
              <a:t>driver.findElement</a:t>
            </a:r>
            <a:r>
              <a:rPr lang="en-US" sz="3300" b="1" dirty="0" smtClean="0"/>
              <a:t>(By. </a:t>
            </a:r>
            <a:r>
              <a:rPr lang="en-US" sz="3300" b="1" dirty="0" err="1" smtClean="0"/>
              <a:t>Xpath</a:t>
            </a:r>
            <a:r>
              <a:rPr lang="en-US" sz="3300" b="1" dirty="0" smtClean="0"/>
              <a:t>("//select"));</a:t>
            </a:r>
            <a:r>
              <a:rPr lang="en-US" sz="3300" dirty="0" smtClean="0"/>
              <a:t> Selecting the value</a:t>
            </a:r>
            <a:endParaRPr lang="en-US" sz="3300" dirty="0"/>
          </a:p>
          <a:p>
            <a:pPr>
              <a:spcAft>
                <a:spcPts val="0"/>
              </a:spcAft>
              <a:buFont typeface="Wingdings 2"/>
              <a:buNone/>
              <a:defRPr/>
            </a:pPr>
            <a:r>
              <a:rPr lang="en-US" sz="3300" b="1" dirty="0" err="1" smtClean="0"/>
              <a:t>findElement</a:t>
            </a:r>
            <a:r>
              <a:rPr lang="en-US" sz="3300" b="1" dirty="0" smtClean="0"/>
              <a:t>(By.id("submit")).click();</a:t>
            </a:r>
            <a:r>
              <a:rPr lang="en-US" sz="3300" dirty="0" smtClean="0"/>
              <a:t> To click on Any button/Link</a:t>
            </a:r>
          </a:p>
          <a:p>
            <a:pPr>
              <a:spcAft>
                <a:spcPts val="0"/>
              </a:spcAft>
              <a:buNone/>
              <a:defRPr/>
            </a:pPr>
            <a:r>
              <a:rPr lang="en-US" sz="3300" b="1" dirty="0" err="1"/>
              <a:t>driver.switchTo</a:t>
            </a:r>
            <a:r>
              <a:rPr lang="en-US" sz="3300" b="1" dirty="0"/>
              <a:t>().window("window Name");</a:t>
            </a:r>
            <a:r>
              <a:rPr lang="en-US" sz="3300" dirty="0"/>
              <a:t> Moving from one window to another window</a:t>
            </a:r>
          </a:p>
          <a:p>
            <a:pPr>
              <a:spcAft>
                <a:spcPts val="0"/>
              </a:spcAft>
              <a:buNone/>
              <a:defRPr/>
            </a:pPr>
            <a:r>
              <a:rPr lang="en-US" sz="3300" b="1" dirty="0" err="1" smtClean="0"/>
              <a:t>driver.switchTo</a:t>
            </a:r>
            <a:r>
              <a:rPr lang="en-US" sz="3300" b="1" dirty="0"/>
              <a:t>().frame("frame Name"); </a:t>
            </a:r>
            <a:r>
              <a:rPr lang="en-US" sz="3300" dirty="0"/>
              <a:t>swing from frame to frame (or into iframes)</a:t>
            </a:r>
          </a:p>
          <a:p>
            <a:pPr>
              <a:spcAft>
                <a:spcPts val="0"/>
              </a:spcAft>
              <a:buNone/>
              <a:defRPr/>
            </a:pPr>
            <a:r>
              <a:rPr lang="en-US" sz="3300" b="1" dirty="0" err="1" smtClean="0"/>
              <a:t>driver.switchTo</a:t>
            </a:r>
            <a:r>
              <a:rPr lang="en-US" sz="3300" b="1" dirty="0"/>
              <a:t>().frame("frameName.0.child"); </a:t>
            </a:r>
            <a:r>
              <a:rPr lang="en-US" sz="3300" dirty="0"/>
              <a:t>access sub frames by separating the path with a dot, and can specify the frame by its index too.</a:t>
            </a:r>
          </a:p>
          <a:p>
            <a:pPr>
              <a:spcAft>
                <a:spcPts val="0"/>
              </a:spcAft>
              <a:buNone/>
              <a:defRPr/>
            </a:pPr>
            <a:r>
              <a:rPr lang="en-US" sz="3300" b="1" dirty="0" err="1" smtClean="0"/>
              <a:t>driver.switchTo</a:t>
            </a:r>
            <a:r>
              <a:rPr lang="en-US" sz="3300" b="1" dirty="0"/>
              <a:t>().alert(); Handling Alerts</a:t>
            </a:r>
          </a:p>
          <a:p>
            <a:pPr>
              <a:spcAft>
                <a:spcPts val="0"/>
              </a:spcAft>
              <a:buNone/>
              <a:defRPr/>
            </a:pPr>
            <a:r>
              <a:rPr lang="en-US" sz="3300" b="1" dirty="0" smtClean="0"/>
              <a:t>driver</a:t>
            </a:r>
            <a:r>
              <a:rPr lang="en-US" sz="3300" b="1" dirty="0"/>
              <a:t>. Navigate().to("http://www.example.com"); To Navigate Particular URL</a:t>
            </a:r>
          </a:p>
          <a:p>
            <a:pPr>
              <a:spcAft>
                <a:spcPts val="0"/>
              </a:spcAft>
              <a:buNone/>
              <a:defRPr/>
            </a:pPr>
            <a:r>
              <a:rPr lang="en-US" sz="3300" b="1" dirty="0" smtClean="0"/>
              <a:t>driver</a:t>
            </a:r>
            <a:r>
              <a:rPr lang="en-US" sz="3300" b="1" dirty="0"/>
              <a:t>. Navigate().forward(); To Navigate Forward</a:t>
            </a:r>
          </a:p>
          <a:p>
            <a:pPr>
              <a:spcAft>
                <a:spcPts val="0"/>
              </a:spcAft>
              <a:buNone/>
              <a:defRPr/>
            </a:pPr>
            <a:r>
              <a:rPr lang="en-US" sz="3300" b="1" dirty="0" smtClean="0"/>
              <a:t>driver</a:t>
            </a:r>
            <a:r>
              <a:rPr lang="en-US" sz="3300" b="1" dirty="0"/>
              <a:t>. Navigate().back(); To Navigate Backward</a:t>
            </a:r>
          </a:p>
          <a:p>
            <a:pPr>
              <a:spcAft>
                <a:spcPts val="0"/>
              </a:spcAft>
              <a:buNone/>
              <a:defRPr/>
            </a:pPr>
            <a:r>
              <a:rPr lang="en-US" sz="3300" b="1" dirty="0" smtClean="0"/>
              <a:t>driver</a:t>
            </a:r>
            <a:r>
              <a:rPr lang="en-US" sz="3300" b="1" dirty="0"/>
              <a:t>. close() Closes the current </a:t>
            </a:r>
            <a:r>
              <a:rPr lang="en-US" sz="3300" b="1" dirty="0" smtClean="0"/>
              <a:t>window</a:t>
            </a:r>
          </a:p>
          <a:p>
            <a:pPr>
              <a:spcAft>
                <a:spcPts val="0"/>
              </a:spcAft>
              <a:buNone/>
              <a:defRPr/>
            </a:pPr>
            <a:r>
              <a:rPr lang="en-US" sz="3300" b="1" dirty="0"/>
              <a:t>driver. Quit()</a:t>
            </a:r>
            <a:r>
              <a:rPr lang="en-US" sz="3300" dirty="0"/>
              <a:t> Quits the driver and closes every associated window.</a:t>
            </a:r>
          </a:p>
          <a:p>
            <a:pPr>
              <a:spcAft>
                <a:spcPts val="0"/>
              </a:spcAft>
              <a:buNone/>
              <a:defRPr/>
            </a:pPr>
            <a:r>
              <a:rPr lang="en-US" sz="3300" b="1" dirty="0" err="1" smtClean="0"/>
              <a:t>driver.switch_to_alert</a:t>
            </a:r>
            <a:r>
              <a:rPr lang="en-US" sz="3300" b="1" dirty="0"/>
              <a:t>()</a:t>
            </a:r>
            <a:r>
              <a:rPr lang="en-US" sz="3300" dirty="0"/>
              <a:t> Switches focus to an alert on the page.</a:t>
            </a:r>
          </a:p>
          <a:p>
            <a:pPr>
              <a:spcAft>
                <a:spcPts val="0"/>
              </a:spcAft>
              <a:buNone/>
              <a:defRPr/>
            </a:pPr>
            <a:r>
              <a:rPr lang="en-US" sz="3300" b="1" dirty="0" smtClean="0"/>
              <a:t>driver</a:t>
            </a:r>
            <a:r>
              <a:rPr lang="en-US" sz="3300" b="1" dirty="0"/>
              <a:t>. Refresh()</a:t>
            </a:r>
            <a:r>
              <a:rPr lang="en-US" sz="3300" dirty="0"/>
              <a:t> Refreshes the current page</a:t>
            </a:r>
          </a:p>
          <a:p>
            <a:pPr>
              <a:spcAft>
                <a:spcPts val="0"/>
              </a:spcAft>
              <a:buNone/>
              <a:defRPr/>
            </a:pPr>
            <a:r>
              <a:rPr lang="en-US" sz="3300" b="1" dirty="0" err="1" smtClean="0"/>
              <a:t>driver.get_screenshot_as_file</a:t>
            </a:r>
            <a:r>
              <a:rPr lang="en-US" sz="3300" b="1" dirty="0"/>
              <a:t>('/Screenshots/foo.png')</a:t>
            </a:r>
            <a:r>
              <a:rPr lang="en-US" sz="3300" dirty="0"/>
              <a:t> The full path you wish to save your screenshot to</a:t>
            </a:r>
          </a:p>
          <a:p>
            <a:pPr>
              <a:spcAft>
                <a:spcPts val="0"/>
              </a:spcAft>
              <a:buNone/>
              <a:defRPr/>
            </a:pPr>
            <a:r>
              <a:rPr lang="en-US" sz="3300" b="1" dirty="0" smtClean="0"/>
              <a:t>driver.get_screenshot_as_base64</a:t>
            </a:r>
            <a:r>
              <a:rPr lang="en-US" sz="3300" b="1" dirty="0"/>
              <a:t>()</a:t>
            </a:r>
            <a:r>
              <a:rPr lang="en-US" sz="3300" dirty="0"/>
              <a:t> Gets the screenshot of the current window as a base64 encoded string</a:t>
            </a:r>
          </a:p>
          <a:p>
            <a:pPr>
              <a:spcAft>
                <a:spcPts val="0"/>
              </a:spcAft>
              <a:buNone/>
              <a:defRPr/>
            </a:pPr>
            <a:r>
              <a:rPr lang="en-US" sz="3300" b="1" dirty="0" err="1" smtClean="0"/>
              <a:t>select.findElements</a:t>
            </a:r>
            <a:r>
              <a:rPr lang="en-US" sz="3300" b="1" dirty="0" smtClean="0"/>
              <a:t>(</a:t>
            </a:r>
            <a:r>
              <a:rPr lang="en-US" sz="3300" b="1" dirty="0" err="1" smtClean="0"/>
              <a:t>By.tagName</a:t>
            </a:r>
            <a:r>
              <a:rPr lang="en-US" sz="3300" b="1" dirty="0"/>
              <a:t>("option"));</a:t>
            </a:r>
            <a:r>
              <a:rPr lang="en-US" sz="3300" dirty="0"/>
              <a:t> Selecting the value</a:t>
            </a:r>
          </a:p>
          <a:p>
            <a:pPr>
              <a:spcAft>
                <a:spcPts val="0"/>
              </a:spcAft>
              <a:buNone/>
              <a:defRPr/>
            </a:pPr>
            <a:r>
              <a:rPr lang="en-US" sz="3300" b="1" dirty="0" err="1" smtClean="0"/>
              <a:t>select.deselectAll</a:t>
            </a:r>
            <a:r>
              <a:rPr lang="en-US" sz="3300" b="1" dirty="0"/>
              <a:t>();</a:t>
            </a:r>
            <a:r>
              <a:rPr lang="en-US" sz="3300" dirty="0"/>
              <a:t> This will deselect all OPTIONs from the ﬁrst SELECT on the page</a:t>
            </a:r>
          </a:p>
          <a:p>
            <a:pPr>
              <a:spcAft>
                <a:spcPts val="0"/>
              </a:spcAft>
              <a:buNone/>
              <a:defRPr/>
            </a:pPr>
            <a:r>
              <a:rPr lang="en-US" sz="3300" b="1" dirty="0" err="1" smtClean="0"/>
              <a:t>select.selectByVisibleText</a:t>
            </a:r>
            <a:r>
              <a:rPr lang="en-US" sz="3300" b="1" dirty="0"/>
              <a:t>("Edam");</a:t>
            </a:r>
            <a:r>
              <a:rPr lang="en-US" sz="3300" dirty="0"/>
              <a:t> select the OPTION with the displayed text of “Edam</a:t>
            </a:r>
            <a:r>
              <a:rPr lang="en-US" sz="3300" dirty="0" smtClean="0"/>
              <a:t>”</a:t>
            </a:r>
          </a:p>
          <a:p>
            <a:pPr>
              <a:spcAft>
                <a:spcPts val="0"/>
              </a:spcAft>
              <a:buNone/>
              <a:defRPr/>
            </a:pPr>
            <a:r>
              <a:rPr lang="en-US" sz="3400" b="1" dirty="0" err="1"/>
              <a:t>getClass</a:t>
            </a:r>
            <a:r>
              <a:rPr lang="en-US" sz="3400" b="1" dirty="0"/>
              <a:t>(), </a:t>
            </a:r>
            <a:r>
              <a:rPr lang="en-US" sz="3400" b="1" dirty="0" err="1"/>
              <a:t>getCurrentUrl</a:t>
            </a:r>
            <a:r>
              <a:rPr lang="en-US" sz="3400" b="1" dirty="0"/>
              <a:t>(), </a:t>
            </a:r>
            <a:r>
              <a:rPr lang="en-US" sz="3400" b="1" dirty="0" err="1"/>
              <a:t>getPageSource</a:t>
            </a:r>
            <a:r>
              <a:rPr lang="en-US" sz="3400" b="1" dirty="0"/>
              <a:t>(), </a:t>
            </a:r>
            <a:r>
              <a:rPr lang="en-US" sz="3400" b="1" dirty="0" err="1"/>
              <a:t>getTitle</a:t>
            </a:r>
            <a:r>
              <a:rPr lang="en-US" sz="3400" b="1" dirty="0"/>
              <a:t>(), </a:t>
            </a:r>
            <a:r>
              <a:rPr lang="en-US" sz="3400" b="1" dirty="0" err="1"/>
              <a:t>getText</a:t>
            </a:r>
            <a:r>
              <a:rPr lang="en-US" sz="3400" b="1" dirty="0"/>
              <a:t>(), </a:t>
            </a:r>
            <a:r>
              <a:rPr lang="en-US" sz="3400" b="1" dirty="0" err="1"/>
              <a:t>getAttribute</a:t>
            </a:r>
            <a:r>
              <a:rPr lang="en-US" sz="3400" b="1" dirty="0"/>
              <a:t>(), </a:t>
            </a:r>
            <a:r>
              <a:rPr lang="en-US" sz="3400" b="1" dirty="0" err="1"/>
              <a:t>getWindowHandle</a:t>
            </a:r>
            <a:r>
              <a:rPr lang="en-US" sz="3400" b="1" dirty="0"/>
              <a:t>(), </a:t>
            </a:r>
            <a:r>
              <a:rPr lang="en-US" sz="3400" b="1" dirty="0" err="1"/>
              <a:t>getWindowHandles</a:t>
            </a:r>
            <a:r>
              <a:rPr lang="en-US" sz="3400" b="1" dirty="0" smtClean="0"/>
              <a:t>().</a:t>
            </a:r>
            <a:endParaRPr lang="en-US" sz="3400" b="1" dirty="0"/>
          </a:p>
          <a:p>
            <a:pPr>
              <a:spcAft>
                <a:spcPts val="0"/>
              </a:spcAft>
              <a:buFont typeface="Wingdings 2"/>
              <a:buNone/>
              <a:defRPr/>
            </a:pPr>
            <a:r>
              <a:rPr lang="en-US" sz="3400" b="1" dirty="0"/>
              <a:t> </a:t>
            </a:r>
          </a:p>
          <a:p>
            <a:pPr>
              <a:spcAft>
                <a:spcPts val="0"/>
              </a:spcAft>
              <a:buFont typeface="Wingdings 2"/>
              <a:buNone/>
              <a:defRPr/>
            </a:pPr>
            <a:endParaRPr lang="en-US" dirty="0"/>
          </a:p>
        </p:txBody>
      </p:sp>
      <p:sp>
        <p:nvSpPr>
          <p:cNvPr id="4" name="TextBox 3"/>
          <p:cNvSpPr txBox="1"/>
          <p:nvPr/>
        </p:nvSpPr>
        <p:spPr>
          <a:xfrm>
            <a:off x="816468" y="0"/>
            <a:ext cx="11060222" cy="2308324"/>
          </a:xfrm>
          <a:prstGeom prst="rect">
            <a:avLst/>
          </a:prstGeom>
          <a:noFill/>
        </p:spPr>
        <p:txBody>
          <a:bodyPr wrap="square" rtlCol="0">
            <a:spAutoFit/>
          </a:bodyPr>
          <a:lstStyle/>
          <a:p>
            <a:r>
              <a:rPr lang="en-US" sz="7200" dirty="0"/>
              <a:t>Sample </a:t>
            </a:r>
            <a:r>
              <a:rPr lang="en-US" sz="7200" dirty="0" smtClean="0"/>
              <a:t>Coding </a:t>
            </a:r>
            <a:r>
              <a:rPr lang="en-US" sz="7200" dirty="0"/>
              <a:t>of Selenium</a:t>
            </a:r>
          </a:p>
          <a:p>
            <a:endParaRPr lang="en-US" sz="7200" dirty="0"/>
          </a:p>
        </p:txBody>
      </p:sp>
    </p:spTree>
    <p:extLst>
      <p:ext uri="{BB962C8B-B14F-4D97-AF65-F5344CB8AC3E}">
        <p14:creationId xmlns:p14="http://schemas.microsoft.com/office/powerpoint/2010/main" val="989496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14289" y="1862013"/>
            <a:ext cx="3205656" cy="3090042"/>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97572" y="119706"/>
            <a:ext cx="7420303" cy="1277914"/>
          </a:xfrm>
          <a:prstGeom prst="rect">
            <a:avLst/>
          </a:prstGeom>
        </p:spPr>
        <p:txBody>
          <a:bodyPr wrap="square">
            <a:spAutoFit/>
          </a:bodyPr>
          <a:lstStyle/>
          <a:p>
            <a:pPr algn="ctr">
              <a:lnSpc>
                <a:spcPct val="107000"/>
              </a:lnSpc>
              <a:spcAft>
                <a:spcPts val="800"/>
              </a:spcAft>
            </a:pPr>
            <a:r>
              <a:rPr lang="en-US" sz="7200" b="1" dirty="0">
                <a:latin typeface="Calibri" panose="020F0502020204030204" pitchFamily="34" charset="0"/>
                <a:ea typeface="Calibri" panose="020F0502020204030204" pitchFamily="34" charset="0"/>
                <a:cs typeface="Times New Roman" panose="02020603050405020304" pitchFamily="18" charset="0"/>
              </a:rPr>
              <a:t>Test Project </a:t>
            </a:r>
            <a:r>
              <a:rPr lang="en-US" sz="7200" b="1" dirty="0" smtClean="0">
                <a:latin typeface="Calibri" panose="020F0502020204030204" pitchFamily="34" charset="0"/>
                <a:ea typeface="Calibri" panose="020F0502020204030204" pitchFamily="34" charset="0"/>
                <a:cs typeface="Times New Roman" panose="02020603050405020304" pitchFamily="18" charset="0"/>
              </a:rPr>
              <a:t>Design</a:t>
            </a:r>
            <a:endParaRPr lang="en-US" sz="7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1922260217"/>
              </p:ext>
            </p:extLst>
          </p:nvPr>
        </p:nvGraphicFramePr>
        <p:xfrm>
          <a:off x="1779753" y="1786759"/>
          <a:ext cx="4799722" cy="3321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p:cNvSpPr/>
          <p:nvPr/>
        </p:nvSpPr>
        <p:spPr>
          <a:xfrm>
            <a:off x="8324192" y="2642549"/>
            <a:ext cx="1965435" cy="369332"/>
          </a:xfrm>
          <a:prstGeom prst="rect">
            <a:avLst/>
          </a:prstGeom>
          <a:solidFill>
            <a:schemeClr val="bg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1">
            <a:schemeClr val="accent3"/>
          </a:lnRef>
          <a:fillRef idx="3">
            <a:schemeClr val="accent3"/>
          </a:fillRef>
          <a:effectRef idx="2">
            <a:schemeClr val="accent3"/>
          </a:effectRef>
          <a:fontRef idx="minor">
            <a:schemeClr val="lt1"/>
          </a:fontRef>
        </p:style>
        <p:txBody>
          <a:bodyPr wrap="square">
            <a:spAutoFit/>
          </a:bodyPr>
          <a:lstStyle/>
          <a:p>
            <a:pPr lvl="0"/>
            <a:r>
              <a:rPr lang="en-US" dirty="0" smtClean="0"/>
              <a:t>Environment Setup</a:t>
            </a:r>
            <a:endParaRPr lang="en-US" dirty="0"/>
          </a:p>
        </p:txBody>
      </p:sp>
      <p:sp>
        <p:nvSpPr>
          <p:cNvPr id="8" name="Rectangle 7"/>
          <p:cNvSpPr/>
          <p:nvPr/>
        </p:nvSpPr>
        <p:spPr>
          <a:xfrm>
            <a:off x="8305798" y="2000494"/>
            <a:ext cx="2592551" cy="369332"/>
          </a:xfrm>
          <a:prstGeom prst="rect">
            <a:avLst/>
          </a:prstGeom>
          <a:solidFill>
            <a:schemeClr val="bg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1">
            <a:schemeClr val="accent3"/>
          </a:lnRef>
          <a:fillRef idx="3">
            <a:schemeClr val="accent3"/>
          </a:fillRef>
          <a:effectRef idx="2">
            <a:schemeClr val="accent3"/>
          </a:effectRef>
          <a:fontRef idx="minor">
            <a:schemeClr val="lt1"/>
          </a:fontRef>
        </p:style>
        <p:txBody>
          <a:bodyPr wrap="square">
            <a:spAutoFit/>
          </a:bodyPr>
          <a:lstStyle/>
          <a:p>
            <a:pPr lvl="0"/>
            <a:r>
              <a:rPr lang="en-US" dirty="0" smtClean="0"/>
              <a:t>Test Driven Development</a:t>
            </a:r>
            <a:endParaRPr lang="en-US" dirty="0"/>
          </a:p>
        </p:txBody>
      </p:sp>
      <p:sp>
        <p:nvSpPr>
          <p:cNvPr id="12" name="Rectangle 11"/>
          <p:cNvSpPr/>
          <p:nvPr/>
        </p:nvSpPr>
        <p:spPr>
          <a:xfrm>
            <a:off x="8324192" y="3262727"/>
            <a:ext cx="1187671" cy="369332"/>
          </a:xfrm>
          <a:prstGeom prst="rect">
            <a:avLst/>
          </a:prstGeom>
          <a:solidFill>
            <a:schemeClr val="bg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1">
            <a:schemeClr val="accent3"/>
          </a:lnRef>
          <a:fillRef idx="3">
            <a:schemeClr val="accent3"/>
          </a:fillRef>
          <a:effectRef idx="2">
            <a:schemeClr val="accent3"/>
          </a:effectRef>
          <a:fontRef idx="minor">
            <a:schemeClr val="lt1"/>
          </a:fontRef>
        </p:style>
        <p:txBody>
          <a:bodyPr wrap="square">
            <a:spAutoFit/>
          </a:bodyPr>
          <a:lstStyle/>
          <a:p>
            <a:pPr lvl="0"/>
            <a:r>
              <a:rPr lang="en-US" dirty="0" smtClean="0"/>
              <a:t>Reporting</a:t>
            </a:r>
            <a:endParaRPr lang="en-US" dirty="0"/>
          </a:p>
        </p:txBody>
      </p:sp>
      <p:sp>
        <p:nvSpPr>
          <p:cNvPr id="13" name="Rectangle 12"/>
          <p:cNvSpPr/>
          <p:nvPr/>
        </p:nvSpPr>
        <p:spPr>
          <a:xfrm>
            <a:off x="8324192" y="3940668"/>
            <a:ext cx="1707933" cy="369332"/>
          </a:xfrm>
          <a:prstGeom prst="rect">
            <a:avLst/>
          </a:prstGeom>
          <a:solidFill>
            <a:schemeClr val="bg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1">
            <a:schemeClr val="accent3"/>
          </a:lnRef>
          <a:fillRef idx="3">
            <a:schemeClr val="accent3"/>
          </a:fillRef>
          <a:effectRef idx="2">
            <a:schemeClr val="accent3"/>
          </a:effectRef>
          <a:fontRef idx="minor">
            <a:schemeClr val="lt1"/>
          </a:fontRef>
        </p:style>
        <p:txBody>
          <a:bodyPr wrap="square">
            <a:spAutoFit/>
          </a:bodyPr>
          <a:lstStyle/>
          <a:p>
            <a:pPr lvl="0"/>
            <a:r>
              <a:rPr lang="en-US" dirty="0" smtClean="0"/>
              <a:t>Logging/Tracing</a:t>
            </a:r>
            <a:endParaRPr lang="en-US" dirty="0"/>
          </a:p>
        </p:txBody>
      </p:sp>
      <p:sp>
        <p:nvSpPr>
          <p:cNvPr id="4" name="Left-Right Arrow 3"/>
          <p:cNvSpPr/>
          <p:nvPr/>
        </p:nvSpPr>
        <p:spPr>
          <a:xfrm>
            <a:off x="6647792" y="3164718"/>
            <a:ext cx="1061546" cy="484632"/>
          </a:xfrm>
          <a:prstGeom prst="leftRightArrow">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597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5214" y="73572"/>
            <a:ext cx="7300140" cy="1200329"/>
          </a:xfrm>
          <a:prstGeom prst="rect">
            <a:avLst/>
          </a:prstGeom>
          <a:noFill/>
        </p:spPr>
        <p:txBody>
          <a:bodyPr wrap="none" rtlCol="0">
            <a:spAutoFit/>
          </a:bodyPr>
          <a:lstStyle/>
          <a:p>
            <a:r>
              <a:rPr lang="en-US" sz="7200" dirty="0" smtClean="0"/>
              <a:t>Page Object Model</a:t>
            </a:r>
            <a:endParaRPr lang="en-US" sz="7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14" y="2260052"/>
            <a:ext cx="3993931" cy="4494419"/>
          </a:xfrm>
          <a:prstGeom prst="rect">
            <a:avLst/>
          </a:prstGeom>
        </p:spPr>
      </p:pic>
      <p:sp>
        <p:nvSpPr>
          <p:cNvPr id="4" name="Rectangle 3"/>
          <p:cNvSpPr/>
          <p:nvPr/>
        </p:nvSpPr>
        <p:spPr>
          <a:xfrm>
            <a:off x="725214" y="1273901"/>
            <a:ext cx="11466786" cy="830997"/>
          </a:xfrm>
          <a:prstGeom prst="rect">
            <a:avLst/>
          </a:prstGeom>
        </p:spPr>
        <p:txBody>
          <a:bodyPr wrap="square">
            <a:spAutoFit/>
          </a:bodyPr>
          <a:lstStyle/>
          <a:p>
            <a:r>
              <a:rPr lang="en-US" sz="2400" b="1" dirty="0">
                <a:latin typeface="Droid Sans"/>
              </a:rPr>
              <a:t>Page Object Model</a:t>
            </a:r>
            <a:r>
              <a:rPr lang="en-US" sz="2400" dirty="0">
                <a:latin typeface="Droid Sans"/>
              </a:rPr>
              <a:t> is a design pattern to create </a:t>
            </a:r>
            <a:r>
              <a:rPr lang="en-US" sz="2400" b="1" dirty="0" smtClean="0">
                <a:latin typeface="Droid Sans"/>
              </a:rPr>
              <a:t>Object Repository</a:t>
            </a:r>
            <a:r>
              <a:rPr lang="en-US" sz="2400" dirty="0">
                <a:latin typeface="Droid Sans"/>
              </a:rPr>
              <a:t> </a:t>
            </a:r>
            <a:r>
              <a:rPr lang="en-US" sz="2400" dirty="0" smtClean="0">
                <a:latin typeface="Droid Sans"/>
              </a:rPr>
              <a:t>for </a:t>
            </a:r>
            <a:r>
              <a:rPr lang="en-US" sz="2400" dirty="0">
                <a:latin typeface="Droid Sans"/>
              </a:rPr>
              <a:t>web UI elements.</a:t>
            </a:r>
            <a:endParaRPr lang="en-US" sz="2400" b="0" i="0" dirty="0">
              <a:effectLst/>
              <a:latin typeface="Droid Sans"/>
            </a:endParaRPr>
          </a:p>
        </p:txBody>
      </p:sp>
      <p:sp>
        <p:nvSpPr>
          <p:cNvPr id="5" name="Rectangle 4"/>
          <p:cNvSpPr/>
          <p:nvPr/>
        </p:nvSpPr>
        <p:spPr>
          <a:xfrm>
            <a:off x="4719145" y="2230157"/>
            <a:ext cx="7244255" cy="4524315"/>
          </a:xfrm>
          <a:prstGeom prst="rect">
            <a:avLst/>
          </a:prstGeom>
        </p:spPr>
        <p:txBody>
          <a:bodyPr wrap="square">
            <a:spAutoFit/>
          </a:bodyPr>
          <a:lstStyle/>
          <a:p>
            <a:pPr>
              <a:buFont typeface="+mj-lt"/>
              <a:buAutoNum type="arabicPeriod"/>
            </a:pPr>
            <a:r>
              <a:rPr lang="en-US" dirty="0" smtClean="0">
                <a:latin typeface="Droid Sans"/>
              </a:rPr>
              <a:t> It says </a:t>
            </a:r>
            <a:r>
              <a:rPr lang="en-US" dirty="0">
                <a:latin typeface="Droid Sans"/>
              </a:rPr>
              <a:t>operations and flows in the UI should be separated from verification. This concept makes our code cleaner and easy to understand.</a:t>
            </a:r>
          </a:p>
          <a:p>
            <a:pPr>
              <a:buFont typeface="+mj-lt"/>
              <a:buAutoNum type="arabicPeriod"/>
            </a:pPr>
            <a:r>
              <a:rPr lang="en-US" b="1" dirty="0" smtClean="0">
                <a:latin typeface="Droid Sans"/>
              </a:rPr>
              <a:t> Object </a:t>
            </a:r>
            <a:r>
              <a:rPr lang="en-US" b="1" dirty="0">
                <a:latin typeface="Droid Sans"/>
              </a:rPr>
              <a:t>repository is independent of </a:t>
            </a:r>
            <a:r>
              <a:rPr lang="en-US" b="1" dirty="0" err="1">
                <a:latin typeface="Droid Sans"/>
              </a:rPr>
              <a:t>testcases</a:t>
            </a:r>
            <a:r>
              <a:rPr lang="en-US" dirty="0">
                <a:latin typeface="Droid Sans"/>
              </a:rPr>
              <a:t>, so we can use the same object repository for a different purpose with different tools. For example, we can integrate POM with </a:t>
            </a:r>
            <a:r>
              <a:rPr lang="en-US" dirty="0" err="1">
                <a:latin typeface="Droid Sans"/>
              </a:rPr>
              <a:t>TestNG</a:t>
            </a:r>
            <a:r>
              <a:rPr lang="en-US" dirty="0">
                <a:latin typeface="Droid Sans"/>
              </a:rPr>
              <a:t>/JUnit for functional testing and at the same time with </a:t>
            </a:r>
            <a:r>
              <a:rPr lang="en-US" dirty="0" err="1">
                <a:latin typeface="Droid Sans"/>
              </a:rPr>
              <a:t>JBehave</a:t>
            </a:r>
            <a:r>
              <a:rPr lang="en-US" dirty="0">
                <a:latin typeface="Droid Sans"/>
              </a:rPr>
              <a:t>/Cucumber for acceptance testing.</a:t>
            </a:r>
          </a:p>
          <a:p>
            <a:pPr>
              <a:buFont typeface="+mj-lt"/>
              <a:buAutoNum type="arabicPeriod"/>
            </a:pPr>
            <a:r>
              <a:rPr lang="en-US" dirty="0">
                <a:latin typeface="Droid Sans"/>
              </a:rPr>
              <a:t>Code becomes less and optimized because of the reusable page methods in the POM classes.</a:t>
            </a:r>
          </a:p>
          <a:p>
            <a:pPr>
              <a:buFont typeface="+mj-lt"/>
              <a:buAutoNum type="arabicPeriod"/>
            </a:pPr>
            <a:r>
              <a:rPr lang="en-US" b="1" dirty="0">
                <a:latin typeface="Droid Sans"/>
              </a:rPr>
              <a:t>Methods</a:t>
            </a:r>
            <a:r>
              <a:rPr lang="en-US" dirty="0">
                <a:latin typeface="Droid Sans"/>
              </a:rPr>
              <a:t> get </a:t>
            </a:r>
            <a:r>
              <a:rPr lang="en-US" b="1" dirty="0">
                <a:latin typeface="Droid Sans"/>
              </a:rPr>
              <a:t>more realistic names</a:t>
            </a:r>
            <a:r>
              <a:rPr lang="en-US" dirty="0">
                <a:latin typeface="Droid Sans"/>
              </a:rPr>
              <a:t> which can be easily mapped with the operation happening in UI. i.e. if after clicking on the button we land on the home page, the method name will be like '</a:t>
            </a:r>
            <a:r>
              <a:rPr lang="en-US" dirty="0" err="1">
                <a:latin typeface="Droid Sans"/>
              </a:rPr>
              <a:t>gotoHomePage</a:t>
            </a:r>
            <a:r>
              <a:rPr lang="en-US" dirty="0">
                <a:latin typeface="Droid Sans"/>
              </a:rPr>
              <a:t>()'.  </a:t>
            </a:r>
            <a:endParaRPr lang="en-US" dirty="0" smtClean="0">
              <a:latin typeface="Droid Sans"/>
            </a:endParaRPr>
          </a:p>
          <a:p>
            <a:pPr>
              <a:buFont typeface="+mj-lt"/>
              <a:buAutoNum type="arabicPeriod"/>
            </a:pPr>
            <a:r>
              <a:rPr lang="en-US" b="0" i="0" dirty="0" smtClean="0">
                <a:effectLst/>
                <a:latin typeface="Droid Sans"/>
              </a:rPr>
              <a:t>Reduce LOC, Maintainable, Readable, Pluggable, Separation of concerns between pages and Test classes. </a:t>
            </a:r>
            <a:endParaRPr lang="en-US" b="0" i="0" dirty="0">
              <a:effectLst/>
              <a:latin typeface="Droid Sans"/>
            </a:endParaRPr>
          </a:p>
        </p:txBody>
      </p:sp>
    </p:spTree>
    <p:extLst>
      <p:ext uri="{BB962C8B-B14F-4D97-AF65-F5344CB8AC3E}">
        <p14:creationId xmlns:p14="http://schemas.microsoft.com/office/powerpoint/2010/main" val="3669634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7255" y="189186"/>
            <a:ext cx="7252498" cy="923330"/>
          </a:xfrm>
          <a:prstGeom prst="rect">
            <a:avLst/>
          </a:prstGeom>
          <a:noFill/>
        </p:spPr>
        <p:txBody>
          <a:bodyPr wrap="none" rtlCol="0">
            <a:spAutoFit/>
          </a:bodyPr>
          <a:lstStyle/>
          <a:p>
            <a:r>
              <a:rPr lang="en-US" sz="5400" dirty="0" smtClean="0"/>
              <a:t>Sample IDE Code vs POM</a:t>
            </a:r>
            <a:endParaRPr lang="en-US" sz="5400" dirty="0"/>
          </a:p>
        </p:txBody>
      </p:sp>
      <p:sp>
        <p:nvSpPr>
          <p:cNvPr id="3" name="Rectangle 2"/>
          <p:cNvSpPr/>
          <p:nvPr/>
        </p:nvSpPr>
        <p:spPr>
          <a:xfrm>
            <a:off x="6589986" y="1860331"/>
            <a:ext cx="5433848" cy="3899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smtClean="0"/>
              <a:t>/**** </a:t>
            </a:r>
            <a:r>
              <a:rPr lang="en-US" sz="1600" dirty="0"/>
              <a:t>Tests login </a:t>
            </a:r>
            <a:r>
              <a:rPr lang="en-US" sz="1600" dirty="0" smtClean="0"/>
              <a:t>functionality Using POM*/</a:t>
            </a:r>
          </a:p>
          <a:p>
            <a:r>
              <a:rPr lang="en-US" sz="1400" dirty="0" smtClean="0"/>
              <a:t>public </a:t>
            </a:r>
            <a:r>
              <a:rPr lang="en-US" sz="1400" dirty="0"/>
              <a:t>void </a:t>
            </a:r>
            <a:r>
              <a:rPr lang="en-US" sz="1400" dirty="0" err="1"/>
              <a:t>loginTestCase</a:t>
            </a:r>
            <a:r>
              <a:rPr lang="en-US" sz="1400" dirty="0"/>
              <a:t>() </a:t>
            </a:r>
            <a:endParaRPr lang="en-US" sz="1400" dirty="0" smtClean="0"/>
          </a:p>
          <a:p>
            <a:r>
              <a:rPr lang="en-US" sz="1400" dirty="0" smtClean="0"/>
              <a:t>{</a:t>
            </a:r>
          </a:p>
          <a:p>
            <a:r>
              <a:rPr lang="en-US" sz="1400" dirty="0"/>
              <a:t> </a:t>
            </a:r>
            <a:r>
              <a:rPr lang="en-US" sz="1400" dirty="0" smtClean="0"/>
              <a:t>           </a:t>
            </a:r>
            <a:r>
              <a:rPr lang="en-US" sz="1400" dirty="0" err="1" smtClean="0"/>
              <a:t>LoginPage.LoginTOApplication</a:t>
            </a:r>
            <a:r>
              <a:rPr lang="en-US" sz="1400" dirty="0" smtClean="0"/>
              <a:t>(“Sanjay”, ”1234”);</a:t>
            </a:r>
            <a:endParaRPr lang="en-US" sz="1400" dirty="0"/>
          </a:p>
          <a:p>
            <a:r>
              <a:rPr lang="en-US" sz="1400" dirty="0"/>
              <a:t>	</a:t>
            </a:r>
            <a:r>
              <a:rPr lang="en-US" sz="1400" dirty="0" smtClean="0"/>
              <a:t> </a:t>
            </a:r>
            <a:r>
              <a:rPr lang="en-US" sz="1400" dirty="0" err="1"/>
              <a:t>Assert.assertEquals</a:t>
            </a:r>
            <a:r>
              <a:rPr lang="en-US" sz="1400" dirty="0"/>
              <a:t>(Expected, "Welcome</a:t>
            </a:r>
            <a:r>
              <a:rPr lang="en-US" sz="1400" dirty="0" smtClean="0"/>
              <a:t>");</a:t>
            </a:r>
          </a:p>
          <a:p>
            <a:r>
              <a:rPr lang="en-US" sz="1400" dirty="0" smtClean="0"/>
              <a:t>}</a:t>
            </a:r>
            <a:endParaRPr lang="en-US" sz="1400" dirty="0"/>
          </a:p>
        </p:txBody>
      </p:sp>
      <p:sp>
        <p:nvSpPr>
          <p:cNvPr id="7" name="Rectangle 6"/>
          <p:cNvSpPr/>
          <p:nvPr/>
        </p:nvSpPr>
        <p:spPr>
          <a:xfrm>
            <a:off x="888124" y="1860331"/>
            <a:ext cx="5433848" cy="3899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smtClean="0"/>
              <a:t>/**** </a:t>
            </a:r>
            <a:r>
              <a:rPr lang="en-US" sz="1600" dirty="0"/>
              <a:t>Tests login </a:t>
            </a:r>
            <a:r>
              <a:rPr lang="en-US" sz="1600" dirty="0" smtClean="0"/>
              <a:t>functionality*/</a:t>
            </a:r>
          </a:p>
          <a:p>
            <a:r>
              <a:rPr lang="en-US" sz="1400" dirty="0" smtClean="0"/>
              <a:t>public </a:t>
            </a:r>
            <a:r>
              <a:rPr lang="en-US" sz="1400" dirty="0"/>
              <a:t>void </a:t>
            </a:r>
            <a:r>
              <a:rPr lang="en-US" sz="1400" dirty="0" err="1"/>
              <a:t>loginTestCase</a:t>
            </a:r>
            <a:r>
              <a:rPr lang="en-US" sz="1400" dirty="0"/>
              <a:t>() </a:t>
            </a:r>
            <a:endParaRPr lang="en-US" sz="1400" dirty="0" smtClean="0"/>
          </a:p>
          <a:p>
            <a:r>
              <a:rPr lang="en-US" sz="1400" dirty="0" smtClean="0"/>
              <a:t>{</a:t>
            </a:r>
            <a:endParaRPr lang="en-US" sz="1400" dirty="0"/>
          </a:p>
          <a:p>
            <a:r>
              <a:rPr lang="en-US" sz="1400" dirty="0"/>
              <a:t>	       </a:t>
            </a:r>
            <a:r>
              <a:rPr lang="en-US" sz="1400" dirty="0" err="1"/>
              <a:t>driver.navigate</a:t>
            </a:r>
            <a:r>
              <a:rPr lang="en-US" sz="1400" dirty="0"/>
              <a:t>().to(URL</a:t>
            </a:r>
            <a:r>
              <a:rPr lang="en-US" sz="1400" dirty="0" smtClean="0"/>
              <a:t>);</a:t>
            </a:r>
          </a:p>
          <a:p>
            <a:endParaRPr lang="en-US" sz="1400" dirty="0"/>
          </a:p>
          <a:p>
            <a:r>
              <a:rPr lang="en-US" sz="1400" dirty="0"/>
              <a:t>	       </a:t>
            </a:r>
            <a:r>
              <a:rPr lang="en-US" sz="1400" dirty="0" err="1"/>
              <a:t>driver.findElement</a:t>
            </a:r>
            <a:r>
              <a:rPr lang="en-US" sz="1400" dirty="0"/>
              <a:t>(By.name("</a:t>
            </a:r>
            <a:r>
              <a:rPr lang="en-US" sz="1400" dirty="0" err="1"/>
              <a:t>signIn</a:t>
            </a:r>
            <a:r>
              <a:rPr lang="en-US" sz="1400" dirty="0"/>
              <a:t>")).click</a:t>
            </a:r>
            <a:r>
              <a:rPr lang="en-US" sz="1400" dirty="0" smtClean="0"/>
              <a:t>(); </a:t>
            </a:r>
          </a:p>
          <a:p>
            <a:endParaRPr lang="en-US" sz="1400" dirty="0"/>
          </a:p>
          <a:p>
            <a:r>
              <a:rPr lang="en-US" sz="1400" dirty="0" err="1" smtClean="0"/>
              <a:t>driver.findElement</a:t>
            </a:r>
            <a:r>
              <a:rPr lang="en-US" sz="1400" dirty="0" smtClean="0"/>
              <a:t>(By.id</a:t>
            </a:r>
            <a:r>
              <a:rPr lang="en-US" sz="1400" dirty="0"/>
              <a:t>("username")).</a:t>
            </a:r>
            <a:r>
              <a:rPr lang="en-US" sz="1400" dirty="0" err="1"/>
              <a:t>sendKeys</a:t>
            </a:r>
            <a:r>
              <a:rPr lang="en-US" sz="1400" dirty="0"/>
              <a:t>("</a:t>
            </a:r>
            <a:r>
              <a:rPr lang="en-US" sz="1400" dirty="0" err="1"/>
              <a:t>testuser</a:t>
            </a:r>
            <a:r>
              <a:rPr lang="en-US" sz="1400" dirty="0"/>
              <a:t>")  </a:t>
            </a:r>
            <a:endParaRPr lang="en-US" sz="1400" dirty="0" smtClean="0"/>
          </a:p>
          <a:p>
            <a:endParaRPr lang="en-US" sz="1400" dirty="0"/>
          </a:p>
          <a:p>
            <a:r>
              <a:rPr lang="en-US" sz="1400" dirty="0" err="1" smtClean="0"/>
              <a:t>driver.findElement</a:t>
            </a:r>
            <a:r>
              <a:rPr lang="en-US" sz="1400" dirty="0" smtClean="0"/>
              <a:t>(By.id</a:t>
            </a:r>
            <a:r>
              <a:rPr lang="en-US" sz="1400" dirty="0"/>
              <a:t>("password")).</a:t>
            </a:r>
            <a:r>
              <a:rPr lang="en-US" sz="1400" dirty="0" err="1"/>
              <a:t>sendKeys</a:t>
            </a:r>
            <a:r>
              <a:rPr lang="en-US" sz="1400" dirty="0"/>
              <a:t>("</a:t>
            </a:r>
            <a:r>
              <a:rPr lang="en-US" sz="1400" dirty="0" err="1"/>
              <a:t>testpassword</a:t>
            </a:r>
            <a:r>
              <a:rPr lang="en-US" sz="1400" dirty="0"/>
              <a:t>");</a:t>
            </a:r>
          </a:p>
          <a:p>
            <a:r>
              <a:rPr lang="en-US" sz="1400" dirty="0"/>
              <a:t>	       </a:t>
            </a:r>
            <a:r>
              <a:rPr lang="en-US" sz="1400" dirty="0" err="1"/>
              <a:t>driver.findElement</a:t>
            </a:r>
            <a:r>
              <a:rPr lang="en-US" sz="1400" dirty="0"/>
              <a:t>(By.name("</a:t>
            </a:r>
            <a:r>
              <a:rPr lang="en-US" sz="1400" dirty="0" err="1"/>
              <a:t>loginbtn</a:t>
            </a:r>
            <a:r>
              <a:rPr lang="en-US" sz="1400" dirty="0"/>
              <a:t>")).click</a:t>
            </a:r>
            <a:r>
              <a:rPr lang="en-US" sz="1400" dirty="0" smtClean="0"/>
              <a:t>();</a:t>
            </a:r>
          </a:p>
          <a:p>
            <a:endParaRPr lang="en-US" sz="1400" dirty="0"/>
          </a:p>
          <a:p>
            <a:r>
              <a:rPr lang="en-US" sz="1400" dirty="0" smtClean="0"/>
              <a:t>String </a:t>
            </a:r>
            <a:r>
              <a:rPr lang="en-US" sz="1400" dirty="0"/>
              <a:t>Expected=</a:t>
            </a:r>
            <a:r>
              <a:rPr lang="en-US" sz="1400" dirty="0" err="1"/>
              <a:t>driver.findElement</a:t>
            </a:r>
            <a:r>
              <a:rPr lang="en-US" sz="1400" dirty="0"/>
              <a:t>(By.id("message")).</a:t>
            </a:r>
            <a:r>
              <a:rPr lang="en-US" sz="1400" dirty="0" err="1"/>
              <a:t>getText</a:t>
            </a:r>
            <a:r>
              <a:rPr lang="en-US" sz="1400" dirty="0"/>
              <a:t>();</a:t>
            </a:r>
          </a:p>
          <a:p>
            <a:r>
              <a:rPr lang="en-US" sz="1400" dirty="0"/>
              <a:t>	      </a:t>
            </a:r>
            <a:endParaRPr lang="en-US" sz="1400" dirty="0" smtClean="0"/>
          </a:p>
          <a:p>
            <a:r>
              <a:rPr lang="en-US" sz="1400" dirty="0" smtClean="0"/>
              <a:t> </a:t>
            </a:r>
            <a:r>
              <a:rPr lang="en-US" sz="1400" dirty="0" err="1"/>
              <a:t>Assert.assertEquals</a:t>
            </a:r>
            <a:r>
              <a:rPr lang="en-US" sz="1400" dirty="0"/>
              <a:t>(Expected, "Welcome</a:t>
            </a:r>
            <a:r>
              <a:rPr lang="en-US" sz="1400" dirty="0" smtClean="0"/>
              <a:t>");</a:t>
            </a:r>
          </a:p>
          <a:p>
            <a:r>
              <a:rPr lang="en-US" sz="1400" dirty="0" smtClean="0"/>
              <a:t>}</a:t>
            </a:r>
            <a:endParaRPr lang="en-US" sz="1400" dirty="0"/>
          </a:p>
        </p:txBody>
      </p:sp>
    </p:spTree>
    <p:extLst>
      <p:ext uri="{BB962C8B-B14F-4D97-AF65-F5344CB8AC3E}">
        <p14:creationId xmlns:p14="http://schemas.microsoft.com/office/powerpoint/2010/main" val="3531772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883" y="105103"/>
            <a:ext cx="6884833" cy="1200329"/>
          </a:xfrm>
          <a:prstGeom prst="rect">
            <a:avLst/>
          </a:prstGeom>
          <a:noFill/>
        </p:spPr>
        <p:txBody>
          <a:bodyPr wrap="none" rtlCol="0">
            <a:spAutoFit/>
          </a:bodyPr>
          <a:lstStyle/>
          <a:p>
            <a:r>
              <a:rPr lang="en-US" sz="7200" b="1" dirty="0" smtClean="0"/>
              <a:t>Nunit Framework</a:t>
            </a:r>
            <a:endParaRPr lang="en-US" sz="7200" b="1" dirty="0"/>
          </a:p>
        </p:txBody>
      </p:sp>
      <p:sp>
        <p:nvSpPr>
          <p:cNvPr id="3" name="Rectangle 2"/>
          <p:cNvSpPr/>
          <p:nvPr/>
        </p:nvSpPr>
        <p:spPr>
          <a:xfrm>
            <a:off x="483475" y="1305432"/>
            <a:ext cx="11435255" cy="1077218"/>
          </a:xfrm>
          <a:prstGeom prst="rect">
            <a:avLst/>
          </a:prstGeom>
        </p:spPr>
        <p:txBody>
          <a:bodyPr wrap="square">
            <a:spAutoFit/>
          </a:bodyPr>
          <a:lstStyle/>
          <a:p>
            <a:r>
              <a:rPr lang="en-US" sz="3200" dirty="0" err="1">
                <a:latin typeface="Segoe UI" panose="020B0502040204020203" pitchFamily="34" charset="0"/>
              </a:rPr>
              <a:t>NUnit</a:t>
            </a:r>
            <a:r>
              <a:rPr lang="en-US" sz="3200" dirty="0">
                <a:latin typeface="Segoe UI" panose="020B0502040204020203" pitchFamily="34" charset="0"/>
              </a:rPr>
              <a:t> is a unit testing framework for performing unit testing based on the .NET </a:t>
            </a:r>
            <a:r>
              <a:rPr lang="en-US" sz="3200" dirty="0" smtClean="0">
                <a:latin typeface="Segoe UI" panose="020B0502040204020203" pitchFamily="34" charset="0"/>
              </a:rPr>
              <a:t>platform</a:t>
            </a:r>
            <a:endParaRPr lang="en-US" sz="3200" dirty="0"/>
          </a:p>
        </p:txBody>
      </p:sp>
      <p:sp>
        <p:nvSpPr>
          <p:cNvPr id="4" name="Rectangle 3"/>
          <p:cNvSpPr/>
          <p:nvPr/>
        </p:nvSpPr>
        <p:spPr>
          <a:xfrm>
            <a:off x="483475" y="2690336"/>
            <a:ext cx="11435255" cy="1754326"/>
          </a:xfrm>
          <a:prstGeom prst="rect">
            <a:avLst/>
          </a:prstGeom>
        </p:spPr>
        <p:txBody>
          <a:bodyPr wrap="square">
            <a:spAutoFit/>
          </a:bodyPr>
          <a:lstStyle/>
          <a:p>
            <a:r>
              <a:rPr lang="en-US" dirty="0">
                <a:latin typeface="Segoe UI" panose="020B0502040204020203" pitchFamily="34" charset="0"/>
              </a:rPr>
              <a:t>T</a:t>
            </a:r>
            <a:r>
              <a:rPr lang="en-US" dirty="0" smtClean="0">
                <a:latin typeface="Segoe UI" panose="020B0502040204020203" pitchFamily="34" charset="0"/>
              </a:rPr>
              <a:t>he </a:t>
            </a:r>
            <a:r>
              <a:rPr lang="en-US" dirty="0">
                <a:latin typeface="Segoe UI" panose="020B0502040204020203" pitchFamily="34" charset="0"/>
              </a:rPr>
              <a:t>points to be remembered about </a:t>
            </a:r>
            <a:r>
              <a:rPr lang="en-US" dirty="0" err="1">
                <a:latin typeface="Segoe UI" panose="020B0502040204020203" pitchFamily="34" charset="0"/>
              </a:rPr>
              <a:t>NUnit</a:t>
            </a:r>
            <a:r>
              <a:rPr lang="en-US" dirty="0">
                <a:latin typeface="Segoe UI" panose="020B0502040204020203" pitchFamily="34" charset="0"/>
              </a:rPr>
              <a:t> are listed below</a:t>
            </a:r>
            <a:r>
              <a:rPr lang="en-US" dirty="0" smtClean="0">
                <a:latin typeface="Segoe UI" panose="020B0502040204020203" pitchFamily="34" charset="0"/>
              </a:rPr>
              <a:t>:</a:t>
            </a:r>
          </a:p>
          <a:p>
            <a:endParaRPr lang="en-US" dirty="0">
              <a:latin typeface="Segoe UI" panose="020B0502040204020203" pitchFamily="34" charset="0"/>
            </a:endParaRPr>
          </a:p>
          <a:p>
            <a:pPr>
              <a:buFont typeface="+mj-lt"/>
              <a:buAutoNum type="arabicPeriod"/>
            </a:pPr>
            <a:r>
              <a:rPr lang="en-US" b="1" dirty="0" smtClean="0">
                <a:latin typeface="Segoe UI" panose="020B0502040204020203" pitchFamily="34" charset="0"/>
              </a:rPr>
              <a:t> </a:t>
            </a:r>
            <a:r>
              <a:rPr lang="en-US" b="1" dirty="0" err="1" smtClean="0">
                <a:latin typeface="Segoe UI" panose="020B0502040204020203" pitchFamily="34" charset="0"/>
              </a:rPr>
              <a:t>NUnit</a:t>
            </a:r>
            <a:r>
              <a:rPr lang="en-US" b="1" dirty="0" smtClean="0">
                <a:latin typeface="Segoe UI" panose="020B0502040204020203" pitchFamily="34" charset="0"/>
              </a:rPr>
              <a:t> </a:t>
            </a:r>
            <a:r>
              <a:rPr lang="en-US" b="1" dirty="0">
                <a:latin typeface="Segoe UI" panose="020B0502040204020203" pitchFamily="34" charset="0"/>
              </a:rPr>
              <a:t>is not an automated GUI testing tool.</a:t>
            </a:r>
            <a:endParaRPr lang="en-US" dirty="0">
              <a:latin typeface="Segoe UI" panose="020B0502040204020203" pitchFamily="34" charset="0"/>
            </a:endParaRPr>
          </a:p>
          <a:p>
            <a:pPr>
              <a:buFont typeface="+mj-lt"/>
              <a:buAutoNum type="arabicPeriod"/>
            </a:pPr>
            <a:r>
              <a:rPr lang="en-US" b="1" dirty="0" smtClean="0">
                <a:latin typeface="Segoe UI" panose="020B0502040204020203" pitchFamily="34" charset="0"/>
              </a:rPr>
              <a:t> It </a:t>
            </a:r>
            <a:r>
              <a:rPr lang="en-US" b="1" dirty="0">
                <a:latin typeface="Segoe UI" panose="020B0502040204020203" pitchFamily="34" charset="0"/>
              </a:rPr>
              <a:t>is not a scripting language, all tests are written in .NET supported languages, e.g., C#, VC, VB.NET, J#, etc</a:t>
            </a:r>
            <a:r>
              <a:rPr lang="en-US" b="1" dirty="0" smtClean="0">
                <a:latin typeface="Segoe UI" panose="020B0502040204020203" pitchFamily="34" charset="0"/>
              </a:rPr>
              <a:t>.</a:t>
            </a:r>
          </a:p>
          <a:p>
            <a:endParaRPr lang="en-US" b="0" i="0" dirty="0">
              <a:effectLst/>
              <a:latin typeface="Segoe UI" panose="020B0502040204020203" pitchFamily="34" charset="0"/>
            </a:endParaRPr>
          </a:p>
        </p:txBody>
      </p:sp>
    </p:spTree>
    <p:extLst>
      <p:ext uri="{BB962C8B-B14F-4D97-AF65-F5344CB8AC3E}">
        <p14:creationId xmlns:p14="http://schemas.microsoft.com/office/powerpoint/2010/main" val="1209726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0938" y="388883"/>
            <a:ext cx="3962399" cy="1200329"/>
          </a:xfrm>
          <a:prstGeom prst="rect">
            <a:avLst/>
          </a:prstGeom>
          <a:noFill/>
        </p:spPr>
        <p:txBody>
          <a:bodyPr wrap="square" rtlCol="0">
            <a:spAutoFit/>
          </a:bodyPr>
          <a:lstStyle/>
          <a:p>
            <a:r>
              <a:rPr lang="en-US" sz="7200" b="1" dirty="0" smtClean="0"/>
              <a:t>Content</a:t>
            </a:r>
            <a:endParaRPr lang="en-US" sz="7200" b="1" dirty="0"/>
          </a:p>
        </p:txBody>
      </p:sp>
      <p:pic>
        <p:nvPicPr>
          <p:cNvPr id="3" name="Picture 2" descr="C:\Users\jico-User\Downloads\agen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49" y="1849821"/>
            <a:ext cx="3578553" cy="352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981903" y="1849821"/>
            <a:ext cx="6285187" cy="3523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3200" dirty="0" smtClean="0"/>
              <a:t>Selenium </a:t>
            </a:r>
          </a:p>
          <a:p>
            <a:pPr marL="285750" indent="-285750">
              <a:buFont typeface="Wingdings" panose="05000000000000000000" pitchFamily="2" charset="2"/>
              <a:buChar char="§"/>
            </a:pPr>
            <a:r>
              <a:rPr lang="en-US" sz="3200" dirty="0" smtClean="0"/>
              <a:t>Selenium Advantages</a:t>
            </a:r>
          </a:p>
          <a:p>
            <a:pPr marL="285750" indent="-285750">
              <a:buFont typeface="Wingdings" panose="05000000000000000000" pitchFamily="2" charset="2"/>
              <a:buChar char="§"/>
            </a:pPr>
            <a:r>
              <a:rPr lang="en-US" sz="3200" dirty="0" smtClean="0"/>
              <a:t>Nunit</a:t>
            </a:r>
          </a:p>
          <a:p>
            <a:pPr marL="285750" indent="-285750">
              <a:buFont typeface="Wingdings" panose="05000000000000000000" pitchFamily="2" charset="2"/>
              <a:buChar char="§"/>
            </a:pPr>
            <a:r>
              <a:rPr lang="en-US" sz="3200" dirty="0" smtClean="0"/>
              <a:t>POM</a:t>
            </a:r>
          </a:p>
          <a:p>
            <a:pPr marL="285750" indent="-285750">
              <a:buFont typeface="Wingdings" panose="05000000000000000000" pitchFamily="2" charset="2"/>
              <a:buChar char="§"/>
            </a:pPr>
            <a:r>
              <a:rPr lang="en-US" sz="3200" dirty="0" smtClean="0"/>
              <a:t>Test Project Design</a:t>
            </a:r>
          </a:p>
          <a:p>
            <a:pPr marL="285750" indent="-285750">
              <a:buFont typeface="Wingdings" panose="05000000000000000000" pitchFamily="2" charset="2"/>
              <a:buChar char="§"/>
            </a:pPr>
            <a:r>
              <a:rPr lang="en-US" sz="3200" dirty="0" smtClean="0"/>
              <a:t>Test Driven Development</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smtClean="0"/>
          </a:p>
        </p:txBody>
      </p:sp>
    </p:spTree>
    <p:extLst>
      <p:ext uri="{BB962C8B-B14F-4D97-AF65-F5344CB8AC3E}">
        <p14:creationId xmlns:p14="http://schemas.microsoft.com/office/powerpoint/2010/main" val="1386373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048" y="84082"/>
            <a:ext cx="6223178" cy="1200329"/>
          </a:xfrm>
          <a:prstGeom prst="rect">
            <a:avLst/>
          </a:prstGeom>
          <a:noFill/>
        </p:spPr>
        <p:txBody>
          <a:bodyPr wrap="none" rtlCol="0">
            <a:spAutoFit/>
          </a:bodyPr>
          <a:lstStyle/>
          <a:p>
            <a:r>
              <a:rPr lang="en-US" sz="7200" dirty="0" smtClean="0"/>
              <a:t>Nunit Attributes</a:t>
            </a:r>
            <a:endParaRPr lang="en-US" sz="7200" dirty="0"/>
          </a:p>
        </p:txBody>
      </p:sp>
      <p:sp>
        <p:nvSpPr>
          <p:cNvPr id="3" name="Rectangle 2"/>
          <p:cNvSpPr/>
          <p:nvPr/>
        </p:nvSpPr>
        <p:spPr>
          <a:xfrm>
            <a:off x="643070" y="1510127"/>
            <a:ext cx="4688912" cy="584775"/>
          </a:xfrm>
          <a:prstGeom prst="rect">
            <a:avLst/>
          </a:prstGeom>
        </p:spPr>
        <p:txBody>
          <a:bodyPr wrap="none">
            <a:spAutoFit/>
          </a:bodyPr>
          <a:lstStyle/>
          <a:p>
            <a:r>
              <a:rPr lang="en-US" sz="3200" b="1" dirty="0" smtClean="0">
                <a:latin typeface="Segoe UI" panose="020B0502040204020203" pitchFamily="34" charset="0"/>
              </a:rPr>
              <a:t>1. </a:t>
            </a:r>
            <a:r>
              <a:rPr lang="en-US" sz="3200" b="1" dirty="0" err="1" smtClean="0">
                <a:latin typeface="Segoe UI" panose="020B0502040204020203" pitchFamily="34" charset="0"/>
              </a:rPr>
              <a:t>TextFixture</a:t>
            </a:r>
            <a:r>
              <a:rPr lang="en-US" sz="3200" b="1" dirty="0" smtClean="0">
                <a:latin typeface="Segoe UI" panose="020B0502040204020203" pitchFamily="34" charset="0"/>
              </a:rPr>
              <a:t> </a:t>
            </a:r>
            <a:r>
              <a:rPr lang="en-US" sz="3200" b="1" dirty="0">
                <a:latin typeface="Segoe UI" panose="020B0502040204020203" pitchFamily="34" charset="0"/>
              </a:rPr>
              <a:t>Attribute</a:t>
            </a:r>
            <a:endParaRPr lang="en-US" sz="3200" dirty="0"/>
          </a:p>
        </p:txBody>
      </p:sp>
      <p:sp>
        <p:nvSpPr>
          <p:cNvPr id="4" name="Rectangle 3"/>
          <p:cNvSpPr/>
          <p:nvPr/>
        </p:nvSpPr>
        <p:spPr>
          <a:xfrm>
            <a:off x="684225" y="2275214"/>
            <a:ext cx="11350119" cy="3647152"/>
          </a:xfrm>
          <a:prstGeom prst="rect">
            <a:avLst/>
          </a:prstGeom>
        </p:spPr>
        <p:txBody>
          <a:bodyPr wrap="square">
            <a:spAutoFit/>
          </a:bodyPr>
          <a:lstStyle/>
          <a:p>
            <a:r>
              <a:rPr lang="en-US" dirty="0">
                <a:latin typeface="Segoe UI" panose="020B0502040204020203" pitchFamily="34" charset="0"/>
              </a:rPr>
              <a:t>The </a:t>
            </a:r>
            <a:r>
              <a:rPr lang="en-US" dirty="0" err="1">
                <a:latin typeface="Segoe UI" panose="020B0502040204020203" pitchFamily="34" charset="0"/>
              </a:rPr>
              <a:t>TestFixture</a:t>
            </a:r>
            <a:r>
              <a:rPr lang="en-US" dirty="0">
                <a:latin typeface="Segoe UI" panose="020B0502040204020203" pitchFamily="34" charset="0"/>
              </a:rPr>
              <a:t> attribute is an indication that a class contains test methods. When you mention this attribute to a class in your project, the Test Runner application will scan it for test methods. The following code illustrates the usage of this attribute as in the following:</a:t>
            </a:r>
            <a:r>
              <a:rPr lang="en-US" dirty="0">
                <a:solidFill>
                  <a:srgbClr val="333333"/>
                </a:solidFill>
                <a:latin typeface="Segoe UI" panose="020B0502040204020203" pitchFamily="34" charset="0"/>
              </a:rPr>
              <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r>
            <a:br>
              <a:rPr lang="en-US" dirty="0">
                <a:solidFill>
                  <a:srgbClr val="333333"/>
                </a:solidFill>
                <a:latin typeface="Segoe UI" panose="020B0502040204020203" pitchFamily="34" charset="0"/>
              </a:rPr>
            </a:br>
            <a:r>
              <a:rPr lang="en-US" dirty="0">
                <a:solidFill>
                  <a:srgbClr val="0000FF"/>
                </a:solidFill>
                <a:latin typeface="Segoe UI" panose="020B0502040204020203" pitchFamily="34" charset="0"/>
              </a:rPr>
              <a:t>using</a:t>
            </a:r>
            <a:r>
              <a:rPr lang="en-US" dirty="0">
                <a:solidFill>
                  <a:srgbClr val="333333"/>
                </a:solidFill>
                <a:latin typeface="Segoe UI" panose="020B0502040204020203" pitchFamily="34" charset="0"/>
              </a:rPr>
              <a:t> </a:t>
            </a:r>
            <a:r>
              <a:rPr lang="en-US" dirty="0">
                <a:latin typeface="Segoe UI" panose="020B0502040204020203" pitchFamily="34" charset="0"/>
              </a:rPr>
              <a:t>System;</a:t>
            </a:r>
            <a:r>
              <a:rPr lang="en-US" dirty="0">
                <a:solidFill>
                  <a:srgbClr val="333333"/>
                </a:solidFill>
                <a:latin typeface="Segoe UI" panose="020B0502040204020203" pitchFamily="34" charset="0"/>
              </a:rPr>
              <a:t/>
            </a:r>
            <a:br>
              <a:rPr lang="en-US" dirty="0">
                <a:solidFill>
                  <a:srgbClr val="333333"/>
                </a:solidFill>
                <a:latin typeface="Segoe UI" panose="020B0502040204020203" pitchFamily="34" charset="0"/>
              </a:rPr>
            </a:br>
            <a:r>
              <a:rPr lang="en-US" dirty="0">
                <a:solidFill>
                  <a:srgbClr val="0000FF"/>
                </a:solidFill>
                <a:latin typeface="Segoe UI" panose="020B0502040204020203" pitchFamily="34" charset="0"/>
              </a:rPr>
              <a:t>using</a:t>
            </a:r>
            <a:r>
              <a:rPr lang="en-US" dirty="0">
                <a:solidFill>
                  <a:srgbClr val="333333"/>
                </a:solidFill>
                <a:latin typeface="Segoe UI" panose="020B0502040204020203" pitchFamily="34" charset="0"/>
              </a:rPr>
              <a:t> </a:t>
            </a:r>
            <a:r>
              <a:rPr lang="en-US" dirty="0" err="1">
                <a:latin typeface="Segoe UI" panose="020B0502040204020203" pitchFamily="34" charset="0"/>
              </a:rPr>
              <a:t>NUnit.Framework</a:t>
            </a:r>
            <a:r>
              <a:rPr lang="en-US" dirty="0">
                <a:solidFill>
                  <a:srgbClr val="333333"/>
                </a:solidFill>
                <a:latin typeface="Segoe UI" panose="020B0502040204020203" pitchFamily="34" charset="0"/>
              </a:rPr>
              <a:t>; </a:t>
            </a:r>
            <a:br>
              <a:rPr lang="en-US" dirty="0">
                <a:solidFill>
                  <a:srgbClr val="333333"/>
                </a:solidFill>
                <a:latin typeface="Segoe UI" panose="020B0502040204020203" pitchFamily="34" charset="0"/>
              </a:rPr>
            </a:br>
            <a:r>
              <a:rPr lang="en-US" dirty="0">
                <a:solidFill>
                  <a:srgbClr val="0000FF"/>
                </a:solidFill>
                <a:latin typeface="Segoe UI" panose="020B0502040204020203" pitchFamily="34" charset="0"/>
              </a:rPr>
              <a:t>using</a:t>
            </a:r>
            <a:r>
              <a:rPr lang="en-US" dirty="0">
                <a:solidFill>
                  <a:srgbClr val="333333"/>
                </a:solidFill>
                <a:latin typeface="Segoe UI" panose="020B0502040204020203" pitchFamily="34" charset="0"/>
              </a:rPr>
              <a:t> </a:t>
            </a:r>
            <a:r>
              <a:rPr lang="en-US" dirty="0" err="1">
                <a:latin typeface="Segoe UI" panose="020B0502040204020203" pitchFamily="34" charset="0"/>
              </a:rPr>
              <a:t>System.Text</a:t>
            </a:r>
            <a:r>
              <a:rPr lang="en-US" dirty="0">
                <a:solidFill>
                  <a:srgbClr val="333333"/>
                </a:solidFill>
                <a:latin typeface="Segoe UI" panose="020B0502040204020203" pitchFamily="34" charset="0"/>
              </a:rPr>
              <a:t>;</a:t>
            </a:r>
            <a:endParaRPr lang="en-US" dirty="0">
              <a:solidFill>
                <a:srgbClr val="333333"/>
              </a:solidFill>
              <a:latin typeface="Open Sans"/>
            </a:endParaRPr>
          </a:p>
          <a:p>
            <a:pPr>
              <a:spcAft>
                <a:spcPts val="1000"/>
              </a:spcAft>
            </a:pPr>
            <a:r>
              <a:rPr lang="en-US" dirty="0">
                <a:latin typeface="Segoe UI" panose="020B0502040204020203" pitchFamily="34" charset="0"/>
              </a:rPr>
              <a:t>namespace</a:t>
            </a:r>
            <a:r>
              <a:rPr lang="en-US" sz="1100" dirty="0">
                <a:solidFill>
                  <a:srgbClr val="333333"/>
                </a:solidFill>
                <a:latin typeface="Segoe UI" panose="020B0502040204020203" pitchFamily="34" charset="0"/>
              </a:rPr>
              <a:t> </a:t>
            </a:r>
            <a:r>
              <a:rPr lang="en-US" dirty="0" err="1">
                <a:latin typeface="Segoe UI" panose="020B0502040204020203" pitchFamily="34" charset="0"/>
              </a:rPr>
              <a:t>UNitTesting</a:t>
            </a:r>
            <a:r>
              <a:rPr lang="en-US" sz="1100" dirty="0">
                <a:solidFill>
                  <a:srgbClr val="333333"/>
                </a:solidFill>
                <a:latin typeface="Segoe UI" panose="020B0502040204020203" pitchFamily="34" charset="0"/>
              </a:rPr>
              <a:t/>
            </a:r>
            <a:br>
              <a:rPr lang="en-US" sz="1100" dirty="0">
                <a:solidFill>
                  <a:srgbClr val="333333"/>
                </a:solidFill>
                <a:latin typeface="Segoe UI" panose="020B0502040204020203" pitchFamily="34" charset="0"/>
              </a:rPr>
            </a:br>
            <a:r>
              <a:rPr lang="en-US" sz="1100" dirty="0">
                <a:solidFill>
                  <a:srgbClr val="333333"/>
                </a:solidFill>
                <a:latin typeface="Segoe UI" panose="020B0502040204020203" pitchFamily="34" charset="0"/>
              </a:rPr>
              <a:t>{</a:t>
            </a:r>
            <a:br>
              <a:rPr lang="en-US" sz="1100" dirty="0">
                <a:solidFill>
                  <a:srgbClr val="333333"/>
                </a:solidFill>
                <a:latin typeface="Segoe UI" panose="020B0502040204020203" pitchFamily="34" charset="0"/>
              </a:rPr>
            </a:br>
            <a:r>
              <a:rPr lang="en-US" sz="1100" dirty="0">
                <a:solidFill>
                  <a:srgbClr val="333333"/>
                </a:solidFill>
                <a:latin typeface="Segoe UI" panose="020B0502040204020203" pitchFamily="34" charset="0"/>
              </a:rPr>
              <a:t>  </a:t>
            </a:r>
            <a:r>
              <a:rPr lang="en-US" dirty="0">
                <a:latin typeface="Segoe UI" panose="020B0502040204020203" pitchFamily="34" charset="0"/>
              </a:rPr>
              <a:t>  [</a:t>
            </a:r>
            <a:r>
              <a:rPr lang="en-US" dirty="0" err="1">
                <a:latin typeface="Segoe UI" panose="020B0502040204020203" pitchFamily="34" charset="0"/>
              </a:rPr>
              <a:t>TestFixture</a:t>
            </a:r>
            <a:r>
              <a:rPr lang="en-US" dirty="0">
                <a:latin typeface="Segoe UI" panose="020B0502040204020203" pitchFamily="34" charset="0"/>
              </a:rPr>
              <a:t>]</a:t>
            </a:r>
            <a:r>
              <a:rPr lang="en-US" sz="1100" dirty="0">
                <a:solidFill>
                  <a:srgbClr val="333333"/>
                </a:solidFill>
                <a:latin typeface="Segoe UI" panose="020B0502040204020203" pitchFamily="34" charset="0"/>
              </a:rPr>
              <a:t/>
            </a:r>
            <a:br>
              <a:rPr lang="en-US" sz="1100" dirty="0">
                <a:solidFill>
                  <a:srgbClr val="333333"/>
                </a:solidFill>
                <a:latin typeface="Segoe UI" panose="020B0502040204020203" pitchFamily="34" charset="0"/>
              </a:rPr>
            </a:br>
            <a:r>
              <a:rPr lang="en-US" sz="1100" dirty="0">
                <a:solidFill>
                  <a:srgbClr val="333333"/>
                </a:solidFill>
                <a:latin typeface="Segoe UI" panose="020B0502040204020203" pitchFamily="34" charset="0"/>
              </a:rPr>
              <a:t>    </a:t>
            </a:r>
            <a:r>
              <a:rPr lang="en-US" dirty="0">
                <a:latin typeface="Segoe UI" panose="020B0502040204020203" pitchFamily="34" charset="0"/>
              </a:rPr>
              <a:t>public</a:t>
            </a:r>
            <a:r>
              <a:rPr lang="en-US" sz="1100" dirty="0">
                <a:solidFill>
                  <a:srgbClr val="333333"/>
                </a:solidFill>
                <a:latin typeface="Segoe UI" panose="020B0502040204020203" pitchFamily="34" charset="0"/>
              </a:rPr>
              <a:t> </a:t>
            </a:r>
            <a:r>
              <a:rPr lang="en-US" dirty="0">
                <a:latin typeface="Segoe UI" panose="020B0502040204020203" pitchFamily="34" charset="0"/>
              </a:rPr>
              <a:t>class</a:t>
            </a:r>
            <a:r>
              <a:rPr lang="en-US" sz="1100" dirty="0">
                <a:solidFill>
                  <a:srgbClr val="333333"/>
                </a:solidFill>
                <a:latin typeface="Segoe UI" panose="020B0502040204020203" pitchFamily="34" charset="0"/>
              </a:rPr>
              <a:t> </a:t>
            </a:r>
            <a:r>
              <a:rPr lang="en-US" dirty="0">
                <a:latin typeface="Segoe UI" panose="020B0502040204020203" pitchFamily="34" charset="0"/>
              </a:rPr>
              <a:t>Program</a:t>
            </a:r>
            <a:br>
              <a:rPr lang="en-US" dirty="0">
                <a:latin typeface="Segoe UI" panose="020B0502040204020203" pitchFamily="34" charset="0"/>
              </a:rPr>
            </a:br>
            <a:r>
              <a:rPr lang="en-US" dirty="0">
                <a:latin typeface="Segoe UI" panose="020B0502040204020203" pitchFamily="34" charset="0"/>
              </a:rPr>
              <a:t>    {</a:t>
            </a:r>
            <a:r>
              <a:rPr lang="en-US" sz="1100" dirty="0">
                <a:solidFill>
                  <a:srgbClr val="333333"/>
                </a:solidFill>
                <a:latin typeface="Segoe UI" panose="020B0502040204020203" pitchFamily="34" charset="0"/>
              </a:rPr>
              <a:t/>
            </a:r>
            <a:br>
              <a:rPr lang="en-US" sz="1100" dirty="0">
                <a:solidFill>
                  <a:srgbClr val="333333"/>
                </a:solidFill>
                <a:latin typeface="Segoe UI" panose="020B0502040204020203" pitchFamily="34" charset="0"/>
              </a:rPr>
            </a:br>
            <a:r>
              <a:rPr lang="en-US" sz="1100" dirty="0">
                <a:solidFill>
                  <a:srgbClr val="333333"/>
                </a:solidFill>
                <a:latin typeface="Segoe UI" panose="020B0502040204020203" pitchFamily="34" charset="0"/>
              </a:rPr>
              <a:t>    }</a:t>
            </a:r>
            <a:br>
              <a:rPr lang="en-US" sz="1100" dirty="0">
                <a:solidFill>
                  <a:srgbClr val="333333"/>
                </a:solidFill>
                <a:latin typeface="Segoe UI" panose="020B0502040204020203" pitchFamily="34" charset="0"/>
              </a:rPr>
            </a:br>
            <a:r>
              <a:rPr lang="en-US" sz="1100" dirty="0">
                <a:solidFill>
                  <a:srgbClr val="333333"/>
                </a:solidFill>
                <a:latin typeface="Segoe UI" panose="020B0502040204020203" pitchFamily="34" charset="0"/>
              </a:rPr>
              <a:t>}</a:t>
            </a:r>
            <a:endParaRPr lang="en-US" sz="1100" b="0" i="0" dirty="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1684389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1" y="420414"/>
            <a:ext cx="1622945" cy="584775"/>
          </a:xfrm>
          <a:prstGeom prst="rect">
            <a:avLst/>
          </a:prstGeom>
          <a:noFill/>
        </p:spPr>
        <p:txBody>
          <a:bodyPr wrap="none" rtlCol="0">
            <a:spAutoFit/>
          </a:bodyPr>
          <a:lstStyle/>
          <a:p>
            <a:r>
              <a:rPr lang="en-US" sz="3200" b="1" dirty="0" smtClean="0"/>
              <a:t>3. </a:t>
            </a:r>
            <a:r>
              <a:rPr lang="en-US" sz="3200" b="1" dirty="0" err="1" smtClean="0"/>
              <a:t>SetUp</a:t>
            </a:r>
            <a:endParaRPr lang="en-US" sz="3200" b="1" dirty="0"/>
          </a:p>
        </p:txBody>
      </p:sp>
      <p:sp>
        <p:nvSpPr>
          <p:cNvPr id="4" name="TextBox 3"/>
          <p:cNvSpPr txBox="1"/>
          <p:nvPr/>
        </p:nvSpPr>
        <p:spPr>
          <a:xfrm>
            <a:off x="1261241" y="3813729"/>
            <a:ext cx="3171446" cy="584775"/>
          </a:xfrm>
          <a:prstGeom prst="rect">
            <a:avLst/>
          </a:prstGeom>
          <a:noFill/>
        </p:spPr>
        <p:txBody>
          <a:bodyPr wrap="none" rtlCol="0">
            <a:spAutoFit/>
          </a:bodyPr>
          <a:lstStyle/>
          <a:p>
            <a:r>
              <a:rPr lang="en-US" sz="3200" b="1" dirty="0"/>
              <a:t>4</a:t>
            </a:r>
            <a:r>
              <a:rPr lang="en-US" sz="3200" b="1" dirty="0" smtClean="0"/>
              <a:t>. </a:t>
            </a:r>
            <a:r>
              <a:rPr lang="en-US" sz="3200" b="1" dirty="0" err="1" smtClean="0"/>
              <a:t>OneTimeSetUp</a:t>
            </a:r>
            <a:endParaRPr lang="en-US" sz="3200" b="1" dirty="0"/>
          </a:p>
        </p:txBody>
      </p:sp>
      <p:sp>
        <p:nvSpPr>
          <p:cNvPr id="6" name="Rectangle 5"/>
          <p:cNvSpPr/>
          <p:nvPr/>
        </p:nvSpPr>
        <p:spPr>
          <a:xfrm>
            <a:off x="1298462" y="1039900"/>
            <a:ext cx="10725371" cy="2862322"/>
          </a:xfrm>
          <a:prstGeom prst="rect">
            <a:avLst/>
          </a:prstGeom>
        </p:spPr>
        <p:txBody>
          <a:bodyPr wrap="square">
            <a:spAutoFit/>
          </a:bodyPr>
          <a:lstStyle/>
          <a:p>
            <a:r>
              <a:rPr lang="en-US" dirty="0" err="1"/>
              <a:t>SetUp</a:t>
            </a:r>
            <a:r>
              <a:rPr lang="en-US" dirty="0"/>
              <a:t> is generally used for initialization purposes. Any code that must be initialized or set prior to executing a test is put in </a:t>
            </a:r>
            <a:r>
              <a:rPr lang="en-US" dirty="0" smtClean="0"/>
              <a:t>functions </a:t>
            </a:r>
            <a:r>
              <a:rPr lang="en-US" dirty="0"/>
              <a:t>marked with this attribute. As a consequence, it avoids the problem of code repetition in each test</a:t>
            </a:r>
            <a:r>
              <a:rPr lang="en-US" dirty="0" smtClean="0"/>
              <a:t>.</a:t>
            </a:r>
            <a:endParaRPr lang="en-US" dirty="0"/>
          </a:p>
          <a:p>
            <a:r>
              <a:rPr lang="en-US" dirty="0" smtClean="0"/>
              <a:t>Note: After execution of each test its gets call.</a:t>
            </a:r>
            <a:endParaRPr lang="en-US" dirty="0"/>
          </a:p>
          <a:p>
            <a:r>
              <a:rPr lang="en-US" dirty="0"/>
              <a:t>[</a:t>
            </a:r>
            <a:r>
              <a:rPr lang="en-US" dirty="0" err="1"/>
              <a:t>SetUp</a:t>
            </a:r>
            <a:r>
              <a:rPr lang="en-US" dirty="0"/>
              <a:t>]</a:t>
            </a:r>
          </a:p>
          <a:p>
            <a:r>
              <a:rPr lang="en-US" dirty="0"/>
              <a:t>public void Xyz()</a:t>
            </a:r>
          </a:p>
          <a:p>
            <a:r>
              <a:rPr lang="en-US" dirty="0"/>
              <a:t>{</a:t>
            </a:r>
          </a:p>
          <a:p>
            <a:r>
              <a:rPr lang="en-US" dirty="0"/>
              <a:t>   .</a:t>
            </a:r>
          </a:p>
          <a:p>
            <a:r>
              <a:rPr lang="en-US" dirty="0"/>
              <a:t>   .</a:t>
            </a:r>
          </a:p>
          <a:p>
            <a:r>
              <a:rPr lang="en-US" dirty="0" smtClean="0"/>
              <a:t>}</a:t>
            </a:r>
            <a:endParaRPr lang="en-US" dirty="0"/>
          </a:p>
        </p:txBody>
      </p:sp>
      <p:sp>
        <p:nvSpPr>
          <p:cNvPr id="7" name="Rectangle 6"/>
          <p:cNvSpPr/>
          <p:nvPr/>
        </p:nvSpPr>
        <p:spPr>
          <a:xfrm>
            <a:off x="1261241" y="4398504"/>
            <a:ext cx="10725371" cy="2862322"/>
          </a:xfrm>
          <a:prstGeom prst="rect">
            <a:avLst/>
          </a:prstGeom>
        </p:spPr>
        <p:txBody>
          <a:bodyPr wrap="square">
            <a:spAutoFit/>
          </a:bodyPr>
          <a:lstStyle/>
          <a:p>
            <a:r>
              <a:rPr lang="en-US" dirty="0" err="1" smtClean="0"/>
              <a:t>OneTimeSetUp</a:t>
            </a:r>
            <a:r>
              <a:rPr lang="en-US" dirty="0" smtClean="0"/>
              <a:t> </a:t>
            </a:r>
            <a:r>
              <a:rPr lang="en-US" dirty="0"/>
              <a:t>is generally used for </a:t>
            </a:r>
            <a:r>
              <a:rPr lang="en-US" dirty="0" smtClean="0"/>
              <a:t>one time initialization purposes irrespective of number of </a:t>
            </a:r>
            <a:r>
              <a:rPr lang="en-US" dirty="0" err="1" smtClean="0"/>
              <a:t>tescases</a:t>
            </a:r>
            <a:r>
              <a:rPr lang="en-US" dirty="0" smtClean="0"/>
              <a:t>. The </a:t>
            </a:r>
            <a:r>
              <a:rPr lang="en-US" dirty="0" err="1" smtClean="0"/>
              <a:t>pupose</a:t>
            </a:r>
            <a:r>
              <a:rPr lang="en-US" dirty="0" smtClean="0"/>
              <a:t> is same as Setup but it will be called only one time in </a:t>
            </a:r>
            <a:r>
              <a:rPr lang="en-US" dirty="0" err="1" smtClean="0"/>
              <a:t>TesFixture</a:t>
            </a:r>
            <a:r>
              <a:rPr lang="en-US" dirty="0" smtClean="0"/>
              <a:t>. </a:t>
            </a:r>
          </a:p>
          <a:p>
            <a:r>
              <a:rPr lang="en-US" dirty="0" smtClean="0"/>
              <a:t>[</a:t>
            </a:r>
            <a:r>
              <a:rPr lang="en-US" dirty="0" err="1" smtClean="0"/>
              <a:t>OneTimeSetUp</a:t>
            </a:r>
            <a:r>
              <a:rPr lang="en-US" dirty="0"/>
              <a:t>]</a:t>
            </a:r>
          </a:p>
          <a:p>
            <a:r>
              <a:rPr lang="en-US" dirty="0"/>
              <a:t>public void Xyz()</a:t>
            </a:r>
          </a:p>
          <a:p>
            <a:r>
              <a:rPr lang="en-US" dirty="0"/>
              <a:t>{</a:t>
            </a:r>
          </a:p>
          <a:p>
            <a:r>
              <a:rPr lang="en-US" dirty="0"/>
              <a:t>   .</a:t>
            </a:r>
          </a:p>
          <a:p>
            <a:r>
              <a:rPr lang="en-US" dirty="0"/>
              <a:t>   .</a:t>
            </a:r>
          </a:p>
          <a:p>
            <a:r>
              <a:rPr lang="en-US" dirty="0"/>
              <a:t>}</a:t>
            </a:r>
          </a:p>
          <a:p>
            <a:endParaRPr lang="en-US" dirty="0" smtClean="0"/>
          </a:p>
          <a:p>
            <a:endParaRPr lang="en-US" dirty="0"/>
          </a:p>
        </p:txBody>
      </p:sp>
    </p:spTree>
    <p:extLst>
      <p:ext uri="{BB962C8B-B14F-4D97-AF65-F5344CB8AC3E}">
        <p14:creationId xmlns:p14="http://schemas.microsoft.com/office/powerpoint/2010/main" val="1232158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908" y="553686"/>
            <a:ext cx="3294300" cy="584775"/>
          </a:xfrm>
          <a:prstGeom prst="rect">
            <a:avLst/>
          </a:prstGeom>
        </p:spPr>
        <p:txBody>
          <a:bodyPr wrap="none">
            <a:spAutoFit/>
          </a:bodyPr>
          <a:lstStyle/>
          <a:p>
            <a:r>
              <a:rPr lang="en-US" sz="3200" b="1" dirty="0">
                <a:latin typeface="Segoe UI" panose="020B0502040204020203" pitchFamily="34" charset="0"/>
              </a:rPr>
              <a:t>5</a:t>
            </a:r>
            <a:r>
              <a:rPr lang="en-US" sz="3200" b="1" dirty="0" smtClean="0">
                <a:latin typeface="Segoe UI" panose="020B0502040204020203" pitchFamily="34" charset="0"/>
              </a:rPr>
              <a:t>. Test </a:t>
            </a:r>
            <a:r>
              <a:rPr lang="en-US" sz="3200" b="1" dirty="0">
                <a:latin typeface="Segoe UI" panose="020B0502040204020203" pitchFamily="34" charset="0"/>
              </a:rPr>
              <a:t>Attribute</a:t>
            </a:r>
            <a:endParaRPr lang="en-US" sz="3200" dirty="0"/>
          </a:p>
        </p:txBody>
      </p:sp>
      <p:sp>
        <p:nvSpPr>
          <p:cNvPr id="3" name="Rectangle 2"/>
          <p:cNvSpPr/>
          <p:nvPr/>
        </p:nvSpPr>
        <p:spPr>
          <a:xfrm>
            <a:off x="704192" y="1576239"/>
            <a:ext cx="11403725" cy="1569660"/>
          </a:xfrm>
          <a:prstGeom prst="rect">
            <a:avLst/>
          </a:prstGeom>
        </p:spPr>
        <p:txBody>
          <a:bodyPr wrap="square">
            <a:spAutoFit/>
          </a:bodyPr>
          <a:lstStyle/>
          <a:p>
            <a:r>
              <a:rPr lang="en-US" sz="2400" dirty="0">
                <a:latin typeface="Segoe UI" panose="020B0502040204020203" pitchFamily="34" charset="0"/>
              </a:rPr>
              <a:t>The Test attribute indicates that a method within a test fixture should be run by the Test Runner application. The method must be public, return void, and will not be run when the Test Fixture is run. The following code depicts the use of this attribute as in the following:</a:t>
            </a:r>
            <a:endParaRPr lang="en-US" sz="2400" dirty="0"/>
          </a:p>
        </p:txBody>
      </p:sp>
      <p:sp>
        <p:nvSpPr>
          <p:cNvPr id="4" name="Rectangle 3"/>
          <p:cNvSpPr/>
          <p:nvPr/>
        </p:nvSpPr>
        <p:spPr>
          <a:xfrm>
            <a:off x="882869" y="3502684"/>
            <a:ext cx="6096000" cy="2585323"/>
          </a:xfrm>
          <a:prstGeom prst="rect">
            <a:avLst/>
          </a:prstGeom>
        </p:spPr>
        <p:txBody>
          <a:bodyPr>
            <a:spAutoFit/>
          </a:bodyPr>
          <a:lstStyle/>
          <a:p>
            <a:r>
              <a:rPr lang="en-US" dirty="0">
                <a:latin typeface="Segoe UI" panose="020B0502040204020203" pitchFamily="34" charset="0"/>
              </a:rPr>
              <a:t>[</a:t>
            </a:r>
            <a:r>
              <a:rPr lang="en-US" dirty="0" err="1">
                <a:latin typeface="Segoe UI" panose="020B0502040204020203" pitchFamily="34" charset="0"/>
              </a:rPr>
              <a:t>TestFixture</a:t>
            </a:r>
            <a:r>
              <a:rPr lang="en-US" dirty="0">
                <a:latin typeface="Segoe UI" panose="020B0502040204020203" pitchFamily="34" charset="0"/>
              </a:rPr>
              <a:t>]</a:t>
            </a:r>
            <a:br>
              <a:rPr lang="en-US" dirty="0">
                <a:latin typeface="Segoe UI" panose="020B0502040204020203" pitchFamily="34" charset="0"/>
              </a:rPr>
            </a:br>
            <a:r>
              <a:rPr lang="en-US" dirty="0">
                <a:latin typeface="Segoe UI" panose="020B0502040204020203" pitchFamily="34" charset="0"/>
              </a:rPr>
              <a:t>public class Program</a:t>
            </a:r>
            <a:br>
              <a:rPr lang="en-US" dirty="0">
                <a:latin typeface="Segoe UI" panose="020B0502040204020203" pitchFamily="34" charset="0"/>
              </a:rPr>
            </a:br>
            <a:r>
              <a:rPr lang="en-US" dirty="0">
                <a:latin typeface="Segoe UI" panose="020B0502040204020203" pitchFamily="34" charset="0"/>
              </a:rPr>
              <a:t>{</a:t>
            </a:r>
            <a:br>
              <a:rPr lang="en-US" dirty="0">
                <a:latin typeface="Segoe UI" panose="020B0502040204020203" pitchFamily="34" charset="0"/>
              </a:rPr>
            </a:br>
            <a:r>
              <a:rPr lang="en-US" dirty="0">
                <a:latin typeface="Segoe UI" panose="020B0502040204020203" pitchFamily="34" charset="0"/>
              </a:rPr>
              <a:t>    [Test]</a:t>
            </a:r>
            <a:br>
              <a:rPr lang="en-US" dirty="0">
                <a:latin typeface="Segoe UI" panose="020B0502040204020203" pitchFamily="34" charset="0"/>
              </a:rPr>
            </a:br>
            <a:r>
              <a:rPr lang="en-US" dirty="0">
                <a:latin typeface="Segoe UI" panose="020B0502040204020203" pitchFamily="34" charset="0"/>
              </a:rPr>
              <a:t>    public void Test()</a:t>
            </a:r>
            <a:br>
              <a:rPr lang="en-US" dirty="0">
                <a:latin typeface="Segoe UI" panose="020B0502040204020203" pitchFamily="34" charset="0"/>
              </a:rPr>
            </a:br>
            <a:r>
              <a:rPr lang="en-US" dirty="0">
                <a:latin typeface="Segoe UI" panose="020B0502040204020203" pitchFamily="34" charset="0"/>
              </a:rPr>
              <a:t>    {</a:t>
            </a:r>
            <a:br>
              <a:rPr lang="en-US" dirty="0">
                <a:latin typeface="Segoe UI" panose="020B0502040204020203" pitchFamily="34" charset="0"/>
              </a:rPr>
            </a:br>
            <a:r>
              <a:rPr lang="en-US" dirty="0">
                <a:latin typeface="Segoe UI" panose="020B0502040204020203" pitchFamily="34" charset="0"/>
              </a:rPr>
              <a:t>       ...</a:t>
            </a:r>
            <a:br>
              <a:rPr lang="en-US" dirty="0">
                <a:latin typeface="Segoe UI" panose="020B0502040204020203" pitchFamily="34" charset="0"/>
              </a:rPr>
            </a:br>
            <a:r>
              <a:rPr lang="en-US" dirty="0">
                <a:latin typeface="Segoe UI" panose="020B0502040204020203" pitchFamily="34" charset="0"/>
              </a:rPr>
              <a:t>    }</a:t>
            </a:r>
            <a:br>
              <a:rPr lang="en-US" dirty="0">
                <a:latin typeface="Segoe UI" panose="020B0502040204020203" pitchFamily="34" charset="0"/>
              </a:rPr>
            </a:br>
            <a:r>
              <a:rPr lang="en-US" dirty="0">
                <a:latin typeface="Segoe UI" panose="020B0502040204020203" pitchFamily="34" charset="0"/>
              </a:rPr>
              <a:t>}</a:t>
            </a:r>
            <a:endParaRPr lang="en-US" dirty="0"/>
          </a:p>
        </p:txBody>
      </p:sp>
    </p:spTree>
    <p:extLst>
      <p:ext uri="{BB962C8B-B14F-4D97-AF65-F5344CB8AC3E}">
        <p14:creationId xmlns:p14="http://schemas.microsoft.com/office/powerpoint/2010/main" val="273076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859" y="322458"/>
            <a:ext cx="2404248" cy="584775"/>
          </a:xfrm>
          <a:prstGeom prst="rect">
            <a:avLst/>
          </a:prstGeom>
        </p:spPr>
        <p:txBody>
          <a:bodyPr wrap="none">
            <a:spAutoFit/>
          </a:bodyPr>
          <a:lstStyle/>
          <a:p>
            <a:r>
              <a:rPr lang="en-US" sz="3200" dirty="0" smtClean="0">
                <a:latin typeface="Segoe UI" panose="020B0502040204020203" pitchFamily="34" charset="0"/>
              </a:rPr>
              <a:t>6. </a:t>
            </a:r>
            <a:r>
              <a:rPr lang="en-US" sz="3200" dirty="0" err="1" smtClean="0">
                <a:latin typeface="Segoe UI" panose="020B0502040204020203" pitchFamily="34" charset="0"/>
              </a:rPr>
              <a:t>TearDown</a:t>
            </a:r>
            <a:endParaRPr lang="en-US" sz="3200" b="0" i="0" dirty="0">
              <a:effectLst/>
              <a:latin typeface="Segoe UI" panose="020B0502040204020203" pitchFamily="34" charset="0"/>
            </a:endParaRPr>
          </a:p>
        </p:txBody>
      </p:sp>
      <p:sp>
        <p:nvSpPr>
          <p:cNvPr id="4" name="Rectangle 3"/>
          <p:cNvSpPr/>
          <p:nvPr/>
        </p:nvSpPr>
        <p:spPr>
          <a:xfrm>
            <a:off x="953859" y="3444901"/>
            <a:ext cx="11238141" cy="1200329"/>
          </a:xfrm>
          <a:prstGeom prst="rect">
            <a:avLst/>
          </a:prstGeom>
        </p:spPr>
        <p:txBody>
          <a:bodyPr wrap="square">
            <a:spAutoFit/>
          </a:bodyPr>
          <a:lstStyle/>
          <a:p>
            <a:r>
              <a:rPr lang="en-US" sz="2400" dirty="0"/>
              <a:t>This is an attribute that acts the opposite of </a:t>
            </a:r>
            <a:r>
              <a:rPr lang="en-US" sz="2400" dirty="0" smtClean="0"/>
              <a:t>[</a:t>
            </a:r>
            <a:r>
              <a:rPr lang="en-US" sz="2400" dirty="0" err="1" smtClean="0"/>
              <a:t>OneTimeSetUp</a:t>
            </a:r>
            <a:r>
              <a:rPr lang="en-US" sz="2400" dirty="0"/>
              <a:t>]. It means the code written with this attribute is executed </a:t>
            </a:r>
            <a:r>
              <a:rPr lang="en-US" sz="2400" dirty="0" smtClean="0"/>
              <a:t>last but only once in a </a:t>
            </a:r>
            <a:r>
              <a:rPr lang="en-US" sz="2400" dirty="0" err="1" smtClean="0"/>
              <a:t>TestfFxture</a:t>
            </a:r>
            <a:r>
              <a:rPr lang="en-US" sz="2400" dirty="0" smtClean="0"/>
              <a:t>. </a:t>
            </a:r>
            <a:r>
              <a:rPr lang="en-US" sz="2400" dirty="0"/>
              <a:t>So, inside this closing is generally done, </a:t>
            </a:r>
            <a:r>
              <a:rPr lang="en-US" sz="2400" dirty="0" smtClean="0"/>
              <a:t>i.e</a:t>
            </a:r>
            <a:r>
              <a:rPr lang="en-US" sz="2400" dirty="0"/>
              <a:t>., closing of file system, database connection, etc.</a:t>
            </a:r>
          </a:p>
        </p:txBody>
      </p:sp>
      <p:sp>
        <p:nvSpPr>
          <p:cNvPr id="5" name="Rectangle 4"/>
          <p:cNvSpPr/>
          <p:nvPr/>
        </p:nvSpPr>
        <p:spPr>
          <a:xfrm>
            <a:off x="953858" y="2692337"/>
            <a:ext cx="4044120" cy="584775"/>
          </a:xfrm>
          <a:prstGeom prst="rect">
            <a:avLst/>
          </a:prstGeom>
        </p:spPr>
        <p:txBody>
          <a:bodyPr wrap="none">
            <a:spAutoFit/>
          </a:bodyPr>
          <a:lstStyle/>
          <a:p>
            <a:r>
              <a:rPr lang="en-US" sz="3200" dirty="0" smtClean="0">
                <a:latin typeface="Segoe UI" panose="020B0502040204020203" pitchFamily="34" charset="0"/>
              </a:rPr>
              <a:t>7. </a:t>
            </a:r>
            <a:r>
              <a:rPr lang="en-US" sz="3200" dirty="0" err="1" smtClean="0">
                <a:latin typeface="Segoe UI" panose="020B0502040204020203" pitchFamily="34" charset="0"/>
              </a:rPr>
              <a:t>OneTimeTearDown</a:t>
            </a:r>
            <a:endParaRPr lang="en-US" sz="3200" dirty="0">
              <a:latin typeface="Segoe UI" panose="020B0502040204020203" pitchFamily="34" charset="0"/>
            </a:endParaRPr>
          </a:p>
        </p:txBody>
      </p:sp>
      <p:sp>
        <p:nvSpPr>
          <p:cNvPr id="6" name="Rectangle 5"/>
          <p:cNvSpPr/>
          <p:nvPr/>
        </p:nvSpPr>
        <p:spPr>
          <a:xfrm>
            <a:off x="1106258" y="1059633"/>
            <a:ext cx="11238141" cy="1200329"/>
          </a:xfrm>
          <a:prstGeom prst="rect">
            <a:avLst/>
          </a:prstGeom>
        </p:spPr>
        <p:txBody>
          <a:bodyPr wrap="square">
            <a:spAutoFit/>
          </a:bodyPr>
          <a:lstStyle/>
          <a:p>
            <a:r>
              <a:rPr lang="en-US" sz="2400" dirty="0"/>
              <a:t>This is an attribute that acts the opposite of [</a:t>
            </a:r>
            <a:r>
              <a:rPr lang="en-US" sz="2400" dirty="0" err="1"/>
              <a:t>SetUp</a:t>
            </a:r>
            <a:r>
              <a:rPr lang="en-US" sz="2400" dirty="0"/>
              <a:t>]. It means the code written with this attribute is executed last </a:t>
            </a:r>
            <a:r>
              <a:rPr lang="en-US" sz="2400" dirty="0" smtClean="0"/>
              <a:t>(</a:t>
            </a:r>
            <a:r>
              <a:rPr lang="en-US" sz="2400" dirty="0"/>
              <a:t>after passing other lines of code). So, inside this closing is generally done, </a:t>
            </a:r>
            <a:r>
              <a:rPr lang="en-US" sz="2400" dirty="0" smtClean="0"/>
              <a:t>i.e</a:t>
            </a:r>
            <a:r>
              <a:rPr lang="en-US" sz="2400" dirty="0"/>
              <a:t>., closing of file system, database connection, etc.</a:t>
            </a:r>
          </a:p>
        </p:txBody>
      </p:sp>
    </p:spTree>
    <p:extLst>
      <p:ext uri="{BB962C8B-B14F-4D97-AF65-F5344CB8AC3E}">
        <p14:creationId xmlns:p14="http://schemas.microsoft.com/office/powerpoint/2010/main" val="2123082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0524" y="793559"/>
            <a:ext cx="6096000" cy="1077218"/>
          </a:xfrm>
          <a:prstGeom prst="rect">
            <a:avLst/>
          </a:prstGeom>
        </p:spPr>
        <p:txBody>
          <a:bodyPr>
            <a:spAutoFit/>
          </a:bodyPr>
          <a:lstStyle/>
          <a:p>
            <a:r>
              <a:rPr lang="en-US" sz="3200" b="1" dirty="0" smtClean="0">
                <a:latin typeface="Segoe UI" panose="020B0502040204020203" pitchFamily="34" charset="0"/>
              </a:rPr>
              <a:t>3. Assert </a:t>
            </a:r>
            <a:r>
              <a:rPr lang="en-US" sz="3200" b="1" dirty="0">
                <a:latin typeface="Segoe UI" panose="020B0502040204020203" pitchFamily="34" charset="0"/>
              </a:rPr>
              <a:t>Class</a:t>
            </a:r>
            <a:br>
              <a:rPr lang="en-US" sz="3200" b="1" dirty="0">
                <a:latin typeface="Segoe UI" panose="020B0502040204020203" pitchFamily="34" charset="0"/>
              </a:rPr>
            </a:br>
            <a:endParaRPr lang="en-US" sz="3200" dirty="0"/>
          </a:p>
        </p:txBody>
      </p:sp>
      <p:sp>
        <p:nvSpPr>
          <p:cNvPr id="3" name="Rectangle 2"/>
          <p:cNvSpPr/>
          <p:nvPr/>
        </p:nvSpPr>
        <p:spPr>
          <a:xfrm>
            <a:off x="1040523" y="1767291"/>
            <a:ext cx="10951779" cy="923330"/>
          </a:xfrm>
          <a:prstGeom prst="rect">
            <a:avLst/>
          </a:prstGeom>
        </p:spPr>
        <p:txBody>
          <a:bodyPr wrap="square">
            <a:spAutoFit/>
          </a:bodyPr>
          <a:lstStyle/>
          <a:p>
            <a:r>
              <a:rPr lang="en-US" dirty="0">
                <a:latin typeface="Segoe UI" panose="020B0502040204020203" pitchFamily="34" charset="0"/>
              </a:rPr>
              <a:t>the Assert class is used to confirm whether the test cases is producing the expected result or not using its auxiliary methods such as </a:t>
            </a:r>
            <a:r>
              <a:rPr lang="en-US" dirty="0" err="1">
                <a:latin typeface="Segoe UI" panose="020B0502040204020203" pitchFamily="34" charset="0"/>
              </a:rPr>
              <a:t>AreEqual</a:t>
            </a:r>
            <a:r>
              <a:rPr lang="en-US" dirty="0">
                <a:latin typeface="Segoe UI" panose="020B0502040204020203" pitchFamily="34" charset="0"/>
              </a:rPr>
              <a:t>() or </a:t>
            </a:r>
            <a:r>
              <a:rPr lang="en-US" dirty="0" err="1">
                <a:latin typeface="Segoe UI" panose="020B0502040204020203" pitchFamily="34" charset="0"/>
              </a:rPr>
              <a:t>AreNotEqual</a:t>
            </a:r>
            <a:r>
              <a:rPr lang="en-US" dirty="0">
                <a:latin typeface="Segoe UI" panose="020B0502040204020203" pitchFamily="34" charset="0"/>
              </a:rPr>
              <a:t>().</a:t>
            </a:r>
            <a:r>
              <a:rPr lang="en-US" dirty="0"/>
              <a:t/>
            </a:r>
            <a:br>
              <a:rPr lang="en-US" dirty="0"/>
            </a:br>
            <a:endParaRPr lang="en-US" dirty="0"/>
          </a:p>
        </p:txBody>
      </p:sp>
    </p:spTree>
    <p:extLst>
      <p:ext uri="{BB962C8B-B14F-4D97-AF65-F5344CB8AC3E}">
        <p14:creationId xmlns:p14="http://schemas.microsoft.com/office/powerpoint/2010/main" val="3525447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779672" y="2134413"/>
            <a:ext cx="5915025" cy="2670469"/>
          </a:xfrm>
          <a:prstGeom prst="rect">
            <a:avLst/>
          </a:prstGeom>
          <a:solidFill>
            <a:srgbClr val="5B9BD5"/>
          </a:solidFill>
          <a:ln w="12700">
            <a:solidFill>
              <a:srgbClr val="1F4D78"/>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5"/>
          <p:cNvSpPr>
            <a:spLocks noChangeArrowheads="1"/>
          </p:cNvSpPr>
          <p:nvPr/>
        </p:nvSpPr>
        <p:spPr bwMode="auto">
          <a:xfrm>
            <a:off x="2827298" y="569062"/>
            <a:ext cx="5819775" cy="857250"/>
          </a:xfrm>
          <a:prstGeom prst="rect">
            <a:avLst/>
          </a:prstGeom>
          <a:solidFill>
            <a:srgbClr val="FFC000"/>
          </a:solidFill>
          <a:ln w="1270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Test Project Design</a:t>
            </a: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p:txBody>
      </p:sp>
      <p:sp>
        <p:nvSpPr>
          <p:cNvPr id="14" name="Rectangle 16"/>
          <p:cNvSpPr>
            <a:spLocks noChangeArrowheads="1"/>
          </p:cNvSpPr>
          <p:nvPr/>
        </p:nvSpPr>
        <p:spPr bwMode="auto">
          <a:xfrm>
            <a:off x="2799548" y="5255730"/>
            <a:ext cx="5895149" cy="681469"/>
          </a:xfrm>
          <a:prstGeom prst="rect">
            <a:avLst/>
          </a:prstGeom>
          <a:solidFill>
            <a:srgbClr val="92D050"/>
          </a:solidFill>
          <a:ln w="1270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Web Application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Up Arrow 16"/>
          <p:cNvSpPr/>
          <p:nvPr/>
        </p:nvSpPr>
        <p:spPr>
          <a:xfrm>
            <a:off x="5417735" y="4820079"/>
            <a:ext cx="484505" cy="373371"/>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Up Arrow 17"/>
          <p:cNvSpPr/>
          <p:nvPr/>
        </p:nvSpPr>
        <p:spPr>
          <a:xfrm>
            <a:off x="5379513" y="1473045"/>
            <a:ext cx="484505" cy="40411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21"/>
          <p:cNvSpPr>
            <a:spLocks noChangeArrowheads="1"/>
          </p:cNvSpPr>
          <p:nvPr/>
        </p:nvSpPr>
        <p:spPr bwMode="auto">
          <a:xfrm>
            <a:off x="0" y="41630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26"/>
          <p:cNvSpPr>
            <a:spLocks noChangeArrowheads="1"/>
          </p:cNvSpPr>
          <p:nvPr/>
        </p:nvSpPr>
        <p:spPr bwMode="auto">
          <a:xfrm>
            <a:off x="0" y="78778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39"/>
          <p:cNvSpPr>
            <a:spLocks noChangeArrowheads="1"/>
          </p:cNvSpPr>
          <p:nvPr/>
        </p:nvSpPr>
        <p:spPr bwMode="auto">
          <a:xfrm>
            <a:off x="903248" y="68742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Snip Single Corner Rectangle 18"/>
          <p:cNvSpPr/>
          <p:nvPr/>
        </p:nvSpPr>
        <p:spPr>
          <a:xfrm>
            <a:off x="2931967" y="2229092"/>
            <a:ext cx="914400" cy="914400"/>
          </a:xfrm>
          <a:prstGeom prst="snip1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smtClean="0"/>
              <a:t>Driver Extensions</a:t>
            </a:r>
            <a:endParaRPr lang="en-US" sz="1050" dirty="0"/>
          </a:p>
        </p:txBody>
      </p:sp>
      <p:sp>
        <p:nvSpPr>
          <p:cNvPr id="24" name="Snip Single Corner Rectangle 23"/>
          <p:cNvSpPr/>
          <p:nvPr/>
        </p:nvSpPr>
        <p:spPr>
          <a:xfrm>
            <a:off x="3997752" y="2229092"/>
            <a:ext cx="914400" cy="914400"/>
          </a:xfrm>
          <a:prstGeom prst="snip1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en-US" sz="105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Web Element Extensions</a:t>
            </a:r>
            <a:endParaRPr lang="en-US" altLang="en-US" sz="1400" dirty="0">
              <a:solidFill>
                <a:schemeClr val="tx1"/>
              </a:solidFill>
              <a:latin typeface="Arial" panose="020B0604020202020204" pitchFamily="34" charset="0"/>
            </a:endParaRPr>
          </a:p>
          <a:p>
            <a:pPr algn="ctr"/>
            <a:endParaRPr lang="en-US" sz="1050" dirty="0"/>
          </a:p>
        </p:txBody>
      </p:sp>
      <p:sp>
        <p:nvSpPr>
          <p:cNvPr id="25" name="Snip Single Corner Rectangle 24"/>
          <p:cNvSpPr/>
          <p:nvPr/>
        </p:nvSpPr>
        <p:spPr>
          <a:xfrm>
            <a:off x="6378832" y="2222724"/>
            <a:ext cx="914400" cy="914400"/>
          </a:xfrm>
          <a:prstGeom prst="snip1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defTabSz="914400" eaLnBrk="0" fontAlgn="base" hangingPunct="0">
              <a:spcBef>
                <a:spcPct val="0"/>
              </a:spcBef>
              <a:spcAft>
                <a:spcPct val="0"/>
              </a:spcAft>
            </a:pPr>
            <a:r>
              <a:rPr lang="en-US" altLang="en-US" sz="105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Logger</a:t>
            </a:r>
            <a:endParaRPr lang="en-US" altLang="en-US" sz="1400" dirty="0">
              <a:solidFill>
                <a:schemeClr val="tx1"/>
              </a:solidFill>
              <a:latin typeface="Arial" panose="020B0604020202020204" pitchFamily="34" charset="0"/>
            </a:endParaRPr>
          </a:p>
        </p:txBody>
      </p:sp>
      <p:sp>
        <p:nvSpPr>
          <p:cNvPr id="26" name="Snip Single Corner Rectangle 25"/>
          <p:cNvSpPr/>
          <p:nvPr/>
        </p:nvSpPr>
        <p:spPr>
          <a:xfrm>
            <a:off x="5202787" y="2222724"/>
            <a:ext cx="914400" cy="914400"/>
          </a:xfrm>
          <a:prstGeom prst="snip1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defTabSz="914400" eaLnBrk="0" fontAlgn="base" hangingPunct="0">
              <a:spcBef>
                <a:spcPct val="0"/>
              </a:spcBef>
              <a:spcAft>
                <a:spcPct val="0"/>
              </a:spcAft>
            </a:pPr>
            <a:r>
              <a:rPr lang="en-US" altLang="en-US" sz="105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Kendo Extensions</a:t>
            </a:r>
            <a:endParaRPr lang="en-US" altLang="en-US" sz="1400" dirty="0">
              <a:solidFill>
                <a:schemeClr val="tx1"/>
              </a:solidFill>
              <a:latin typeface="Arial" panose="020B0604020202020204" pitchFamily="34" charset="0"/>
            </a:endParaRPr>
          </a:p>
        </p:txBody>
      </p:sp>
      <p:sp>
        <p:nvSpPr>
          <p:cNvPr id="27" name="Snip Single Corner Rectangle 26"/>
          <p:cNvSpPr/>
          <p:nvPr/>
        </p:nvSpPr>
        <p:spPr>
          <a:xfrm>
            <a:off x="2899392" y="3811850"/>
            <a:ext cx="914400" cy="914400"/>
          </a:xfrm>
          <a:prstGeom prst="snip1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defTabSz="914400" eaLnBrk="0" fontAlgn="base" hangingPunct="0">
              <a:spcBef>
                <a:spcPct val="0"/>
              </a:spcBef>
              <a:spcAft>
                <a:spcPct val="0"/>
              </a:spcAft>
            </a:pPr>
            <a:r>
              <a:rPr lang="en-US" altLang="en-US" sz="105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Hooks Driver</a:t>
            </a:r>
            <a:endParaRPr lang="en-US" altLang="en-US" sz="1400" dirty="0">
              <a:solidFill>
                <a:schemeClr val="tx1"/>
              </a:solidFill>
              <a:latin typeface="Arial" panose="020B0604020202020204" pitchFamily="34" charset="0"/>
            </a:endParaRPr>
          </a:p>
        </p:txBody>
      </p:sp>
      <p:sp>
        <p:nvSpPr>
          <p:cNvPr id="28" name="Snip Single Corner Rectangle 27"/>
          <p:cNvSpPr/>
          <p:nvPr/>
        </p:nvSpPr>
        <p:spPr>
          <a:xfrm>
            <a:off x="7644826" y="2229092"/>
            <a:ext cx="914400" cy="914400"/>
          </a:xfrm>
          <a:prstGeom prst="snip1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defTabSz="914400" eaLnBrk="0" fontAlgn="base" hangingPunct="0">
              <a:spcBef>
                <a:spcPct val="0"/>
              </a:spcBef>
              <a:spcAft>
                <a:spcPct val="0"/>
              </a:spcAft>
            </a:pPr>
            <a:r>
              <a:rPr lang="en-US" altLang="en-US" sz="105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Reports helper</a:t>
            </a:r>
            <a:endParaRPr lang="en-US" altLang="en-US" sz="1400" dirty="0">
              <a:solidFill>
                <a:schemeClr val="tx1"/>
              </a:solidFill>
              <a:latin typeface="Arial" panose="020B0604020202020204" pitchFamily="34" charset="0"/>
            </a:endParaRPr>
          </a:p>
        </p:txBody>
      </p:sp>
      <p:sp>
        <p:nvSpPr>
          <p:cNvPr id="29" name="Snip Single Corner Rectangle 28"/>
          <p:cNvSpPr/>
          <p:nvPr/>
        </p:nvSpPr>
        <p:spPr>
          <a:xfrm>
            <a:off x="7644826" y="3789859"/>
            <a:ext cx="914400" cy="914400"/>
          </a:xfrm>
          <a:prstGeom prst="snip1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defTabSz="914400" eaLnBrk="0" fontAlgn="base" hangingPunct="0">
              <a:spcBef>
                <a:spcPct val="0"/>
              </a:spcBef>
              <a:spcAft>
                <a:spcPct val="0"/>
              </a:spcAft>
            </a:pPr>
            <a:r>
              <a:rPr lang="en-US" altLang="en-US" sz="1050" dirty="0" err="1"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Config</a:t>
            </a:r>
            <a:r>
              <a:rPr lang="en-US" altLang="en-US" sz="105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105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file</a:t>
            </a:r>
            <a:endParaRPr lang="en-US" altLang="en-US" sz="1400" dirty="0">
              <a:solidFill>
                <a:schemeClr val="tx1"/>
              </a:solidFill>
              <a:latin typeface="Arial" panose="020B0604020202020204" pitchFamily="34" charset="0"/>
            </a:endParaRPr>
          </a:p>
        </p:txBody>
      </p:sp>
      <p:sp>
        <p:nvSpPr>
          <p:cNvPr id="30" name="Snip Single Corner Rectangle 29"/>
          <p:cNvSpPr/>
          <p:nvPr/>
        </p:nvSpPr>
        <p:spPr>
          <a:xfrm>
            <a:off x="6470639" y="3811850"/>
            <a:ext cx="914400" cy="914400"/>
          </a:xfrm>
          <a:prstGeom prst="snip1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defTabSz="914400" eaLnBrk="0" fontAlgn="base" hangingPunct="0">
              <a:spcBef>
                <a:spcPct val="0"/>
              </a:spcBef>
              <a:spcAft>
                <a:spcPct val="0"/>
              </a:spcAft>
            </a:pPr>
            <a:r>
              <a:rPr lang="en-US" altLang="en-US" sz="105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Test Data </a:t>
            </a:r>
            <a:r>
              <a:rPr lang="en-US" altLang="en-US" sz="105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Driven</a:t>
            </a:r>
            <a:endParaRPr lang="en-US" altLang="en-US" sz="1400" dirty="0">
              <a:solidFill>
                <a:schemeClr val="tx1"/>
              </a:solidFill>
              <a:latin typeface="Arial" panose="020B0604020202020204" pitchFamily="34" charset="0"/>
            </a:endParaRPr>
          </a:p>
        </p:txBody>
      </p:sp>
      <p:sp>
        <p:nvSpPr>
          <p:cNvPr id="31" name="Snip Single Corner Rectangle 30"/>
          <p:cNvSpPr/>
          <p:nvPr/>
        </p:nvSpPr>
        <p:spPr>
          <a:xfrm>
            <a:off x="5377205" y="3789859"/>
            <a:ext cx="914400" cy="914400"/>
          </a:xfrm>
          <a:prstGeom prst="snip1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defTabSz="914400" eaLnBrk="0" fontAlgn="base" hangingPunct="0">
              <a:spcBef>
                <a:spcPct val="0"/>
              </a:spcBef>
              <a:spcAft>
                <a:spcPct val="0"/>
              </a:spcAft>
            </a:pPr>
            <a:r>
              <a:rPr lang="en-US" altLang="en-US" sz="105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Driver Services</a:t>
            </a:r>
            <a:endParaRPr lang="en-US" altLang="en-US" sz="1400" dirty="0">
              <a:solidFill>
                <a:schemeClr val="tx1"/>
              </a:solidFill>
              <a:latin typeface="Arial" panose="020B0604020202020204" pitchFamily="34" charset="0"/>
            </a:endParaRPr>
          </a:p>
        </p:txBody>
      </p:sp>
      <p:sp>
        <p:nvSpPr>
          <p:cNvPr id="32" name="Snip Single Corner Rectangle 31"/>
          <p:cNvSpPr/>
          <p:nvPr/>
        </p:nvSpPr>
        <p:spPr>
          <a:xfrm>
            <a:off x="4114813" y="3811442"/>
            <a:ext cx="914400" cy="914400"/>
          </a:xfrm>
          <a:prstGeom prst="snip1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defTabSz="914400" eaLnBrk="0" fontAlgn="base" hangingPunct="0">
              <a:spcBef>
                <a:spcPct val="0"/>
              </a:spcBef>
              <a:spcAft>
                <a:spcPct val="0"/>
              </a:spcAft>
            </a:pPr>
            <a:r>
              <a:rPr lang="en-US" altLang="en-US" sz="105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factory page</a:t>
            </a:r>
            <a:endParaRPr lang="en-US" altLang="en-US" sz="1400" dirty="0">
              <a:solidFill>
                <a:schemeClr val="tx1"/>
              </a:solidFill>
              <a:latin typeface="Arial" panose="020B0604020202020204" pitchFamily="34" charset="0"/>
            </a:endParaRPr>
          </a:p>
        </p:txBody>
      </p:sp>
      <p:sp>
        <p:nvSpPr>
          <p:cNvPr id="21" name="Rounded Rectangle 20"/>
          <p:cNvSpPr/>
          <p:nvPr/>
        </p:nvSpPr>
        <p:spPr>
          <a:xfrm>
            <a:off x="2899392" y="3181728"/>
            <a:ext cx="5747681" cy="592786"/>
          </a:xfrm>
          <a:prstGeom prst="roundRect">
            <a:avLst/>
          </a:prstGeom>
          <a:ln>
            <a:noFill/>
          </a:ln>
          <a:effectLst>
            <a:glow rad="101600">
              <a:schemeClr val="accent3">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eaLnBrk="0" fontAlgn="base" hangingPunct="0">
              <a:spcBef>
                <a:spcPct val="0"/>
              </a:spcBef>
              <a:spcAft>
                <a:spcPct val="0"/>
              </a:spcAft>
            </a:pPr>
            <a:r>
              <a:rPr lang="en-US" altLang="en-US" b="1"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AFS Automation </a:t>
            </a:r>
            <a:r>
              <a:rPr lang="en-US" altLang="en-US" b="1"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Framework</a:t>
            </a:r>
            <a:endParaRPr lang="en-US" altLang="en-US" sz="1050" dirty="0">
              <a:solidFill>
                <a:schemeClr val="tx1"/>
              </a:solidFill>
              <a:latin typeface="Arial" panose="020B0604020202020204" pitchFamily="34" charset="0"/>
            </a:endParaRPr>
          </a:p>
        </p:txBody>
      </p:sp>
      <p:sp>
        <p:nvSpPr>
          <p:cNvPr id="33" name="Snip Diagonal Corner Rectangle 32"/>
          <p:cNvSpPr/>
          <p:nvPr/>
        </p:nvSpPr>
        <p:spPr>
          <a:xfrm>
            <a:off x="2931967" y="684077"/>
            <a:ext cx="846069" cy="648432"/>
          </a:xfrm>
          <a:prstGeom prst="snip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a:t>
            </a:r>
            <a:endParaRPr lang="en-US" dirty="0"/>
          </a:p>
        </p:txBody>
      </p:sp>
      <p:sp>
        <p:nvSpPr>
          <p:cNvPr id="34" name="Snip Diagonal Corner Rectangle 33"/>
          <p:cNvSpPr/>
          <p:nvPr/>
        </p:nvSpPr>
        <p:spPr>
          <a:xfrm>
            <a:off x="7644826" y="668673"/>
            <a:ext cx="846069" cy="648432"/>
          </a:xfrm>
          <a:prstGeom prst="snip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Pages</a:t>
            </a:r>
            <a:endParaRPr lang="en-US" dirty="0"/>
          </a:p>
        </p:txBody>
      </p:sp>
    </p:spTree>
    <p:extLst>
      <p:ext uri="{BB962C8B-B14F-4D97-AF65-F5344CB8AC3E}">
        <p14:creationId xmlns:p14="http://schemas.microsoft.com/office/powerpoint/2010/main" val="1420138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267" y="609601"/>
            <a:ext cx="9828968" cy="2420881"/>
          </a:xfrm>
        </p:spPr>
        <p:txBody>
          <a:bodyPr>
            <a:normAutofit fontScale="90000"/>
          </a:bodyPr>
          <a:lstStyle/>
          <a:p>
            <a:r>
              <a:rPr lang="en-US" sz="3600" dirty="0"/>
              <a:t>Selenium </a:t>
            </a:r>
            <a:r>
              <a:rPr lang="en-US" sz="3600" dirty="0">
                <a:solidFill>
                  <a:srgbClr val="00B050"/>
                </a:solidFill>
              </a:rPr>
              <a:t>automates browsers</a:t>
            </a:r>
            <a:r>
              <a:rPr lang="en-US" sz="3600" dirty="0"/>
              <a:t>. Selenium has the support of some of the largest browser vendors who have taken (or are taking) steps to make Selenium a native part of their browser. </a:t>
            </a:r>
            <a:r>
              <a:rPr lang="en-US" dirty="0"/>
              <a:t/>
            </a:r>
            <a:br>
              <a:rPr lang="en-US" dirty="0"/>
            </a:br>
            <a:endParaRPr lang="en-US" dirty="0"/>
          </a:p>
        </p:txBody>
      </p:sp>
      <p:sp>
        <p:nvSpPr>
          <p:cNvPr id="4" name="Text Placeholder 3"/>
          <p:cNvSpPr>
            <a:spLocks noGrp="1"/>
          </p:cNvSpPr>
          <p:nvPr>
            <p:ph type="body" idx="1"/>
            <p:custDataLst>
              <p:custData r:id="rId1"/>
            </p:custDataLst>
          </p:nvPr>
        </p:nvSpPr>
        <p:spPr>
          <a:xfrm>
            <a:off x="4896027" y="3030482"/>
            <a:ext cx="7295973" cy="3601546"/>
          </a:xfrm>
        </p:spPr>
        <p:txBody>
          <a:bodyPr>
            <a:noAutofit/>
          </a:bodyPr>
          <a:lstStyle/>
          <a:p>
            <a:pPr marL="365760" indent="-283464">
              <a:spcAft>
                <a:spcPts val="0"/>
              </a:spcAft>
              <a:buFont typeface="Wingdings" pitchFamily="2" charset="2"/>
              <a:buChar char="Ø"/>
              <a:defRPr/>
            </a:pPr>
            <a:r>
              <a:rPr lang="en-US" sz="2800" dirty="0"/>
              <a:t>Test tool for </a:t>
            </a:r>
            <a:r>
              <a:rPr lang="en-US" sz="2800" dirty="0">
                <a:solidFill>
                  <a:srgbClr val="00B050"/>
                </a:solidFill>
              </a:rPr>
              <a:t>web applications</a:t>
            </a:r>
          </a:p>
          <a:p>
            <a:pPr marL="365760" indent="-283464">
              <a:spcAft>
                <a:spcPts val="0"/>
              </a:spcAft>
              <a:buFont typeface="Wingdings" pitchFamily="2" charset="2"/>
              <a:buChar char="Ø"/>
              <a:defRPr/>
            </a:pPr>
            <a:r>
              <a:rPr lang="en-US" sz="2800" dirty="0"/>
              <a:t>Runs in any mainstream browser</a:t>
            </a:r>
          </a:p>
          <a:p>
            <a:pPr marL="365760" indent="-283464">
              <a:spcAft>
                <a:spcPts val="0"/>
              </a:spcAft>
              <a:buFont typeface="Wingdings" pitchFamily="2" charset="2"/>
              <a:buChar char="Ø"/>
              <a:defRPr/>
            </a:pPr>
            <a:r>
              <a:rPr lang="en-US" sz="2800" dirty="0"/>
              <a:t>Supports tests in many languages</a:t>
            </a:r>
          </a:p>
          <a:p>
            <a:pPr marL="365760" indent="-283464">
              <a:spcAft>
                <a:spcPts val="0"/>
              </a:spcAft>
              <a:buFont typeface="Wingdings" pitchFamily="2" charset="2"/>
              <a:buChar char="Ø"/>
              <a:defRPr/>
            </a:pPr>
            <a:r>
              <a:rPr lang="en-US" sz="2800" dirty="0"/>
              <a:t>Selenium(pure HTML, no backend required)</a:t>
            </a:r>
          </a:p>
          <a:p>
            <a:pPr marL="365760" indent="-283464">
              <a:spcAft>
                <a:spcPts val="0"/>
              </a:spcAft>
              <a:buFont typeface="Wingdings" pitchFamily="2" charset="2"/>
              <a:buChar char="Ø"/>
              <a:defRPr/>
            </a:pPr>
            <a:r>
              <a:rPr lang="en-US" sz="2800" dirty="0"/>
              <a:t>Java, C#, Perl, Python, Ruby</a:t>
            </a:r>
          </a:p>
          <a:p>
            <a:pPr marL="365760" indent="-283464">
              <a:spcAft>
                <a:spcPts val="0"/>
              </a:spcAft>
              <a:buFont typeface="Wingdings" pitchFamily="2" charset="2"/>
              <a:buChar char="Ø"/>
              <a:defRPr/>
            </a:pPr>
            <a:r>
              <a:rPr lang="en-US" sz="2800" dirty="0"/>
              <a:t>Record/playback (Selenium IDE)</a:t>
            </a:r>
          </a:p>
          <a:p>
            <a:pPr marL="365760" indent="-283464">
              <a:spcAft>
                <a:spcPts val="0"/>
              </a:spcAft>
              <a:buFont typeface="Wingdings" pitchFamily="2" charset="2"/>
              <a:buChar char="Ø"/>
              <a:defRPr/>
            </a:pPr>
            <a:r>
              <a:rPr lang="en-US" sz="2800" dirty="0"/>
              <a:t>Open Source with corporate backing</a:t>
            </a:r>
          </a:p>
          <a:p>
            <a:pPr marL="365760" indent="-283464">
              <a:spcAft>
                <a:spcPts val="0"/>
              </a:spcAft>
              <a:buFont typeface="Wingdings" pitchFamily="2" charset="2"/>
              <a:buChar char="Ø"/>
              <a:defRPr/>
            </a:pPr>
            <a:r>
              <a:rPr lang="en-US" sz="2800" dirty="0"/>
              <a:t>Lives at selenium.openqa.org</a:t>
            </a:r>
          </a:p>
          <a:p>
            <a:endParaRPr lang="en-US" sz="2800" dirty="0"/>
          </a:p>
        </p:txBody>
      </p:sp>
      <p:pic>
        <p:nvPicPr>
          <p:cNvPr id="5" name="Picture 2" descr="C:\Users\jico-User\Desktop\glister\ADDPOST SELENIUM\pics\slide-1-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268" y="3163614"/>
            <a:ext cx="3903760" cy="3331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1850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8993" y="136634"/>
            <a:ext cx="5570484" cy="1200329"/>
          </a:xfrm>
          <a:prstGeom prst="rect">
            <a:avLst/>
          </a:prstGeom>
          <a:noFill/>
        </p:spPr>
        <p:txBody>
          <a:bodyPr wrap="square" rtlCol="0">
            <a:spAutoFit/>
          </a:bodyPr>
          <a:lstStyle/>
          <a:p>
            <a:r>
              <a:rPr lang="en-US" sz="7200" dirty="0" smtClean="0"/>
              <a:t>Why Selenium</a:t>
            </a:r>
            <a:endParaRPr lang="en-US" sz="7200" dirty="0"/>
          </a:p>
        </p:txBody>
      </p:sp>
      <p:pic>
        <p:nvPicPr>
          <p:cNvPr id="4" name="Picture 2" descr="C:\Users\jico-User\Desktop\glister\ADDPOST SELENIUM\pics\sel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5091" y="326979"/>
            <a:ext cx="1439916" cy="8196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5" name="Rectangle 4"/>
          <p:cNvSpPr/>
          <p:nvPr/>
        </p:nvSpPr>
        <p:spPr>
          <a:xfrm>
            <a:off x="5087007" y="1957073"/>
            <a:ext cx="6957848" cy="4678204"/>
          </a:xfrm>
          <a:prstGeom prst="rect">
            <a:avLst/>
          </a:prstGeom>
        </p:spPr>
        <p:txBody>
          <a:bodyPr wrap="square">
            <a:spAutoFit/>
          </a:bodyPr>
          <a:lstStyle/>
          <a:p>
            <a:pPr algn="just">
              <a:buFont typeface="Wingdings" panose="05000000000000000000" pitchFamily="2" charset="2"/>
              <a:buChar char="Ø"/>
            </a:pPr>
            <a:r>
              <a:rPr lang="en-IN" altLang="en-US" sz="2800" dirty="0" smtClean="0"/>
              <a:t>Support Web-based </a:t>
            </a:r>
            <a:r>
              <a:rPr lang="en-IN" altLang="en-US" sz="2800" dirty="0"/>
              <a:t>applications for both the GUI as well as the functionality</a:t>
            </a:r>
            <a:r>
              <a:rPr lang="en-IN" altLang="en-US" sz="2800" dirty="0" smtClean="0"/>
              <a:t>.</a:t>
            </a:r>
          </a:p>
          <a:p>
            <a:pPr algn="just">
              <a:buFont typeface="Wingdings" panose="05000000000000000000" pitchFamily="2" charset="2"/>
              <a:buChar char="Ø"/>
            </a:pPr>
            <a:r>
              <a:rPr lang="en-IN" altLang="en-US" sz="2800" dirty="0" smtClean="0"/>
              <a:t>Learning curve due to Core API. </a:t>
            </a:r>
            <a:endParaRPr lang="en-IN" altLang="en-US" sz="2800" dirty="0"/>
          </a:p>
          <a:p>
            <a:pPr algn="just">
              <a:buFont typeface="Wingdings" panose="05000000000000000000" pitchFamily="2" charset="2"/>
              <a:buChar char="Ø"/>
            </a:pPr>
            <a:r>
              <a:rPr lang="en-IN" altLang="en-US" sz="2800" dirty="0" smtClean="0"/>
              <a:t>Unit </a:t>
            </a:r>
            <a:r>
              <a:rPr lang="en-IN" altLang="en-US" sz="2800" dirty="0"/>
              <a:t>testing tool for  </a:t>
            </a:r>
            <a:r>
              <a:rPr lang="en-IN" altLang="en-US" sz="2800" dirty="0" smtClean="0"/>
              <a:t>JavaScript</a:t>
            </a:r>
          </a:p>
          <a:p>
            <a:pPr algn="just">
              <a:buFont typeface="Wingdings" panose="05000000000000000000" pitchFamily="2" charset="2"/>
              <a:buChar char="Ø"/>
            </a:pPr>
            <a:r>
              <a:rPr lang="en-US" sz="2800" dirty="0"/>
              <a:t>selenium IDE is a plugin to </a:t>
            </a:r>
            <a:r>
              <a:rPr lang="en-US" sz="2800" dirty="0" smtClean="0"/>
              <a:t>Firefox </a:t>
            </a:r>
            <a:r>
              <a:rPr lang="en-US" sz="2800" dirty="0"/>
              <a:t>to record and playback </a:t>
            </a:r>
            <a:r>
              <a:rPr lang="en-US" sz="2800" dirty="0" smtClean="0"/>
              <a:t>tests.</a:t>
            </a:r>
          </a:p>
          <a:p>
            <a:pPr algn="just">
              <a:buFont typeface="Wingdings" panose="05000000000000000000" pitchFamily="2" charset="2"/>
              <a:buChar char="Ø"/>
            </a:pPr>
            <a:r>
              <a:rPr lang="en-US" sz="2800" dirty="0"/>
              <a:t>export the recorded test in most language e.g. html, Java , </a:t>
            </a:r>
            <a:r>
              <a:rPr lang="en-US" sz="2800" dirty="0" err="1"/>
              <a:t>.net</a:t>
            </a:r>
            <a:r>
              <a:rPr lang="en-US" sz="2800" dirty="0"/>
              <a:t> , </a:t>
            </a:r>
            <a:r>
              <a:rPr lang="en-US" sz="2800" dirty="0" err="1"/>
              <a:t>perl</a:t>
            </a:r>
            <a:r>
              <a:rPr lang="en-US" sz="2800" dirty="0"/>
              <a:t> , ruby etc. The exported test can be run in any browser and any platform using “selenium remote control</a:t>
            </a:r>
            <a:r>
              <a:rPr lang="en-US" sz="2800" dirty="0" smtClean="0"/>
              <a:t>”.</a:t>
            </a:r>
          </a:p>
          <a:p>
            <a:pPr algn="just">
              <a:buFont typeface="Wingdings" panose="05000000000000000000" pitchFamily="2" charset="2"/>
              <a:buChar char="Ø"/>
            </a:pPr>
            <a:endParaRPr lang="en-US" dirty="0"/>
          </a:p>
        </p:txBody>
      </p:sp>
      <p:pic>
        <p:nvPicPr>
          <p:cNvPr id="6" name="Picture 2" descr="C:\Users\jico-User\Downloads\imageb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863" y="1957072"/>
            <a:ext cx="3957144" cy="437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595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592" y="111386"/>
            <a:ext cx="9399304" cy="1200329"/>
          </a:xfrm>
          <a:prstGeom prst="rect">
            <a:avLst/>
          </a:prstGeom>
        </p:spPr>
        <p:txBody>
          <a:bodyPr wrap="none">
            <a:spAutoFit/>
          </a:bodyPr>
          <a:lstStyle/>
          <a:p>
            <a:r>
              <a:rPr lang="en-IN" sz="7200" b="1" dirty="0"/>
              <a:t>Advantages of Selenium</a:t>
            </a:r>
            <a:endParaRPr lang="en-US" sz="7200" b="1" dirty="0"/>
          </a:p>
        </p:txBody>
      </p:sp>
      <p:sp>
        <p:nvSpPr>
          <p:cNvPr id="3" name="Rectangle 2"/>
          <p:cNvSpPr/>
          <p:nvPr/>
        </p:nvSpPr>
        <p:spPr>
          <a:xfrm>
            <a:off x="1019503" y="1498938"/>
            <a:ext cx="11067394" cy="3539430"/>
          </a:xfrm>
          <a:prstGeom prst="rect">
            <a:avLst/>
          </a:prstGeom>
        </p:spPr>
        <p:txBody>
          <a:bodyPr wrap="square">
            <a:spAutoFit/>
          </a:bodyPr>
          <a:lstStyle/>
          <a:p>
            <a:pPr>
              <a:buFont typeface="Wingdings" panose="05000000000000000000" pitchFamily="2" charset="2"/>
              <a:buChar char="Ø"/>
            </a:pPr>
            <a:r>
              <a:rPr lang="en-US" altLang="en-US" sz="2800" dirty="0"/>
              <a:t>Free!</a:t>
            </a:r>
          </a:p>
          <a:p>
            <a:pPr>
              <a:buFont typeface="Wingdings" panose="05000000000000000000" pitchFamily="2" charset="2"/>
              <a:buChar char="Ø"/>
            </a:pPr>
            <a:r>
              <a:rPr lang="en-US" altLang="en-US" sz="2800" dirty="0"/>
              <a:t>Can test across multiple browsers </a:t>
            </a:r>
          </a:p>
          <a:p>
            <a:pPr>
              <a:buFont typeface="Wingdings" panose="05000000000000000000" pitchFamily="2" charset="2"/>
              <a:buChar char="Ø"/>
            </a:pPr>
            <a:r>
              <a:rPr lang="en-US" altLang="en-US" sz="2800" dirty="0"/>
              <a:t>Mimics actual user experience</a:t>
            </a:r>
          </a:p>
          <a:p>
            <a:pPr>
              <a:buFont typeface="Wingdings" panose="05000000000000000000" pitchFamily="2" charset="2"/>
              <a:buChar char="Ø"/>
            </a:pPr>
            <a:r>
              <a:rPr lang="en-US" altLang="en-US" sz="2800" dirty="0"/>
              <a:t>Ajax / CSS support</a:t>
            </a:r>
          </a:p>
          <a:p>
            <a:pPr>
              <a:buFont typeface="Wingdings" panose="05000000000000000000" pitchFamily="2" charset="2"/>
              <a:buChar char="Ø"/>
            </a:pPr>
            <a:r>
              <a:rPr lang="en-US" altLang="en-US" sz="2800" dirty="0"/>
              <a:t>Use language of choice</a:t>
            </a:r>
          </a:p>
          <a:p>
            <a:pPr>
              <a:buFont typeface="Wingdings" panose="05000000000000000000" pitchFamily="2" charset="2"/>
              <a:buChar char="Ø"/>
            </a:pPr>
            <a:r>
              <a:rPr lang="en-US" altLang="en-US" sz="2800" dirty="0"/>
              <a:t>Large user community</a:t>
            </a:r>
          </a:p>
          <a:p>
            <a:pPr>
              <a:buFont typeface="Wingdings" panose="05000000000000000000" pitchFamily="2" charset="2"/>
              <a:buChar char="Ø"/>
            </a:pPr>
            <a:r>
              <a:rPr lang="en-US" altLang="en-US" sz="2800" dirty="0"/>
              <a:t>Great tools: </a:t>
            </a:r>
            <a:r>
              <a:rPr lang="en-US" altLang="en-US" sz="2800" dirty="0" err="1"/>
              <a:t>CubicTest</a:t>
            </a:r>
            <a:r>
              <a:rPr lang="en-US" altLang="en-US" sz="2800" dirty="0"/>
              <a:t>, Grid, </a:t>
            </a:r>
            <a:r>
              <a:rPr lang="en-US" altLang="en-US" sz="2800" dirty="0" smtClean="0"/>
              <a:t>HRMES, </a:t>
            </a:r>
            <a:r>
              <a:rPr lang="en-US" altLang="en-US" sz="2800" dirty="0" err="1" smtClean="0"/>
              <a:t>BrowserStack</a:t>
            </a:r>
            <a:r>
              <a:rPr lang="en-US" altLang="en-US" sz="2800" dirty="0" smtClean="0"/>
              <a:t>, third party tools on supports.</a:t>
            </a:r>
            <a:endParaRPr lang="en-US" altLang="en-US" sz="2800" dirty="0"/>
          </a:p>
        </p:txBody>
      </p:sp>
    </p:spTree>
    <p:extLst>
      <p:ext uri="{BB962C8B-B14F-4D97-AF65-F5344CB8AC3E}">
        <p14:creationId xmlns:p14="http://schemas.microsoft.com/office/powerpoint/2010/main" val="2537324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478" y="81585"/>
            <a:ext cx="9184502" cy="830997"/>
          </a:xfrm>
          <a:prstGeom prst="rect">
            <a:avLst/>
          </a:prstGeom>
        </p:spPr>
        <p:txBody>
          <a:bodyPr wrap="none">
            <a:spAutoFit/>
          </a:bodyPr>
          <a:lstStyle/>
          <a:p>
            <a:r>
              <a:rPr lang="en-IN" sz="4800" b="1" dirty="0"/>
              <a:t>Overview of Selenium Components</a:t>
            </a:r>
            <a:endParaRPr lang="en-US" sz="4800" b="1" dirty="0"/>
          </a:p>
        </p:txBody>
      </p:sp>
      <p:sp>
        <p:nvSpPr>
          <p:cNvPr id="4" name="Content Placeholder 2"/>
          <p:cNvSpPr txBox="1">
            <a:spLocks/>
          </p:cNvSpPr>
          <p:nvPr/>
        </p:nvSpPr>
        <p:spPr>
          <a:xfrm>
            <a:off x="710004" y="908050"/>
            <a:ext cx="10811435" cy="5697145"/>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365760" indent="-283464">
              <a:spcAft>
                <a:spcPts val="0"/>
              </a:spcAft>
              <a:buFont typeface="Wingdings" pitchFamily="2" charset="2"/>
              <a:buChar char="Ø"/>
              <a:defRPr/>
            </a:pPr>
            <a:r>
              <a:rPr lang="en-US" sz="3200" dirty="0" smtClean="0">
                <a:solidFill>
                  <a:srgbClr val="00B050"/>
                </a:solidFill>
              </a:rPr>
              <a:t>Selenium IDE </a:t>
            </a:r>
            <a:r>
              <a:rPr lang="en-US" sz="3200" dirty="0" smtClean="0"/>
              <a:t>- Plugin to Firefox to record and play test in Firefox and also export tests in different languages. </a:t>
            </a:r>
            <a:endParaRPr lang="en-IN" sz="3200" dirty="0" smtClean="0"/>
          </a:p>
          <a:p>
            <a:pPr marL="365760" indent="-283464">
              <a:spcAft>
                <a:spcPts val="0"/>
              </a:spcAft>
              <a:buFont typeface="Wingdings" pitchFamily="2" charset="2"/>
              <a:buChar char="Ø"/>
              <a:defRPr/>
            </a:pPr>
            <a:r>
              <a:rPr lang="en-US" sz="3200" dirty="0" smtClean="0">
                <a:solidFill>
                  <a:srgbClr val="00B050"/>
                </a:solidFill>
              </a:rPr>
              <a:t>Selenium</a:t>
            </a:r>
            <a:r>
              <a:rPr lang="en-US" sz="3200" dirty="0" smtClean="0">
                <a:solidFill>
                  <a:schemeClr val="accent3">
                    <a:lumMod val="50000"/>
                  </a:schemeClr>
                </a:solidFill>
              </a:rPr>
              <a:t> </a:t>
            </a:r>
            <a:r>
              <a:rPr lang="en-US" sz="3200" dirty="0" smtClean="0">
                <a:solidFill>
                  <a:srgbClr val="00B050"/>
                </a:solidFill>
              </a:rPr>
              <a:t>RC-</a:t>
            </a:r>
            <a:r>
              <a:rPr lang="en-US" sz="3200" dirty="0" smtClean="0">
                <a:solidFill>
                  <a:schemeClr val="accent3">
                    <a:lumMod val="50000"/>
                  </a:schemeClr>
                </a:solidFill>
              </a:rPr>
              <a:t> </a:t>
            </a:r>
            <a:r>
              <a:rPr lang="en-US" sz="3200" dirty="0" smtClean="0"/>
              <a:t>Allows playing of exported test in different platform/OS.</a:t>
            </a:r>
          </a:p>
          <a:p>
            <a:pPr marL="365760" indent="-283464">
              <a:spcAft>
                <a:spcPts val="0"/>
              </a:spcAft>
              <a:buFont typeface="Wingdings" pitchFamily="2" charset="2"/>
              <a:buChar char="Ø"/>
              <a:defRPr/>
            </a:pPr>
            <a:r>
              <a:rPr lang="en-US" sz="3200" dirty="0" smtClean="0">
                <a:solidFill>
                  <a:srgbClr val="00B050"/>
                </a:solidFill>
              </a:rPr>
              <a:t>Selenium Grid</a:t>
            </a:r>
            <a:r>
              <a:rPr lang="en-US" sz="3200" dirty="0" smtClean="0">
                <a:solidFill>
                  <a:schemeClr val="accent3">
                    <a:lumMod val="50000"/>
                  </a:schemeClr>
                </a:solidFill>
              </a:rPr>
              <a:t> </a:t>
            </a:r>
            <a:r>
              <a:rPr lang="en-US" sz="3200" dirty="0" smtClean="0"/>
              <a:t>-Allows to control lots of selenium machines.</a:t>
            </a:r>
          </a:p>
          <a:p>
            <a:pPr marL="365760" indent="-283464">
              <a:spcAft>
                <a:spcPts val="0"/>
              </a:spcAft>
              <a:buFont typeface="Wingdings" pitchFamily="2" charset="2"/>
              <a:buChar char="Ø"/>
              <a:defRPr/>
            </a:pPr>
            <a:r>
              <a:rPr lang="en-US" sz="3200" dirty="0" smtClean="0">
                <a:solidFill>
                  <a:srgbClr val="00B050"/>
                </a:solidFill>
              </a:rPr>
              <a:t>Selenium Web driver 2.0-</a:t>
            </a:r>
            <a:r>
              <a:rPr lang="en-IN" sz="3200" dirty="0" smtClean="0"/>
              <a:t>Driving a browser natively as a user would either locally or on a remote machine using the Selenium Server it marks a leap forward in terms of browser automation.</a:t>
            </a:r>
          </a:p>
          <a:p>
            <a:pPr marL="82296" indent="0">
              <a:spcAft>
                <a:spcPts val="0"/>
              </a:spcAft>
              <a:buNone/>
              <a:defRPr/>
            </a:pPr>
            <a:endParaRPr lang="en-IN" sz="3200" dirty="0"/>
          </a:p>
        </p:txBody>
      </p:sp>
      <p:pic>
        <p:nvPicPr>
          <p:cNvPr id="5" name="Picture 2" descr="C:\Users\jico-User\Downloads\software-testing-company-12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999" y="4975411"/>
            <a:ext cx="3499949"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3449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jico-User\Downloads\SeleniumSu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42988" y="294290"/>
            <a:ext cx="10045426" cy="62536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04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jico-User\Downloads\chapt3_img03_IDE_Instal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481242" y="1412429"/>
            <a:ext cx="4194344" cy="5445571"/>
          </a:xfrm>
          <a:prstGeom prst="rect">
            <a:avLst/>
          </a:prstGeom>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0654" y="1601614"/>
            <a:ext cx="4388552" cy="499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19722" y="-118976"/>
            <a:ext cx="5078271" cy="1600438"/>
          </a:xfrm>
          <a:prstGeom prst="rect">
            <a:avLst/>
          </a:prstGeom>
        </p:spPr>
        <p:txBody>
          <a:bodyPr wrap="square">
            <a:spAutoFit/>
          </a:bodyPr>
          <a:lstStyle/>
          <a:p>
            <a:r>
              <a:rPr lang="en-IN" sz="7200" dirty="0"/>
              <a:t>Selenium </a:t>
            </a:r>
            <a:r>
              <a:rPr lang="en-IN" sz="7200" dirty="0" smtClean="0"/>
              <a:t>IDE</a:t>
            </a:r>
          </a:p>
          <a:p>
            <a:pPr algn="r"/>
            <a:r>
              <a:rPr lang="en-IN" sz="1600" b="1" dirty="0">
                <a:solidFill>
                  <a:srgbClr val="00B0F0"/>
                </a:solidFill>
                <a:latin typeface="AngsanaUPC" pitchFamily="18" charset="-34"/>
                <a:cs typeface="AngsanaUPC" pitchFamily="18" charset="-34"/>
              </a:rPr>
              <a:t>Easy record and playback.</a:t>
            </a:r>
          </a:p>
          <a:p>
            <a:endParaRPr lang="en-US" sz="1000" dirty="0"/>
          </a:p>
        </p:txBody>
      </p:sp>
    </p:spTree>
    <p:extLst>
      <p:ext uri="{BB962C8B-B14F-4D97-AF65-F5344CB8AC3E}">
        <p14:creationId xmlns:p14="http://schemas.microsoft.com/office/powerpoint/2010/main" val="531165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35100" y="274638"/>
            <a:ext cx="7499350" cy="11430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IN" sz="7200" b="1" dirty="0"/>
          </a:p>
        </p:txBody>
      </p:sp>
      <p:sp>
        <p:nvSpPr>
          <p:cNvPr id="3" name="TextBox 2"/>
          <p:cNvSpPr txBox="1"/>
          <p:nvPr/>
        </p:nvSpPr>
        <p:spPr>
          <a:xfrm>
            <a:off x="809297" y="105104"/>
            <a:ext cx="4954883" cy="1200329"/>
          </a:xfrm>
          <a:prstGeom prst="rect">
            <a:avLst/>
          </a:prstGeom>
          <a:noFill/>
        </p:spPr>
        <p:txBody>
          <a:bodyPr wrap="none" rtlCol="0">
            <a:spAutoFit/>
          </a:bodyPr>
          <a:lstStyle/>
          <a:p>
            <a:r>
              <a:rPr lang="en-US" sz="7200" b="1" dirty="0" smtClean="0"/>
              <a:t>Selenium RC</a:t>
            </a:r>
            <a:endParaRPr lang="en-US" sz="7200" b="1" dirty="0"/>
          </a:p>
        </p:txBody>
      </p:sp>
      <p:pic>
        <p:nvPicPr>
          <p:cNvPr id="4" name="Picture 2" descr="C:\Users\jico-User\Downloads\3-way_handshake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506" y="1417637"/>
            <a:ext cx="4835673" cy="489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764178" y="1417636"/>
            <a:ext cx="6427822" cy="4893647"/>
          </a:xfrm>
          <a:prstGeom prst="rect">
            <a:avLst/>
          </a:prstGeom>
        </p:spPr>
        <p:txBody>
          <a:bodyPr wrap="square">
            <a:spAutoFit/>
          </a:bodyPr>
          <a:lstStyle/>
          <a:p>
            <a:pPr>
              <a:buFont typeface="Wingdings" panose="05000000000000000000" pitchFamily="2" charset="2"/>
              <a:buChar char="Ø"/>
            </a:pPr>
            <a:r>
              <a:rPr lang="en-US" altLang="en-US" sz="2400" b="1" dirty="0"/>
              <a:t>Selenium Remote Control</a:t>
            </a:r>
            <a:r>
              <a:rPr lang="en-US" altLang="en-US" sz="2400" dirty="0"/>
              <a:t> (</a:t>
            </a:r>
            <a:r>
              <a:rPr lang="en-US" altLang="en-US" sz="2400" b="1" dirty="0"/>
              <a:t>RC</a:t>
            </a:r>
            <a:r>
              <a:rPr lang="en-US" altLang="en-US" sz="2400" dirty="0"/>
              <a:t>) is a server, written in </a:t>
            </a:r>
            <a:r>
              <a:rPr lang="en-US" altLang="en-US" sz="2400" u="sng" dirty="0">
                <a:hlinkClick r:id="rId3" tooltip="Java (programming language)"/>
              </a:rPr>
              <a:t>Java</a:t>
            </a:r>
            <a:r>
              <a:rPr lang="en-US" altLang="en-US" sz="2400" dirty="0"/>
              <a:t>, that accepts commands for the browser via </a:t>
            </a:r>
            <a:r>
              <a:rPr lang="en-US" altLang="en-US" sz="2400" u="sng" dirty="0">
                <a:hlinkClick r:id="rId4" tooltip="Hypertext Transfer Protocol"/>
              </a:rPr>
              <a:t>HTTP</a:t>
            </a:r>
            <a:r>
              <a:rPr lang="en-US" altLang="en-US" sz="2400" dirty="0"/>
              <a:t>. </a:t>
            </a:r>
            <a:endParaRPr lang="en-US" altLang="en-US" sz="2400" dirty="0" smtClean="0"/>
          </a:p>
          <a:p>
            <a:endParaRPr lang="en-US" altLang="en-US" sz="2400" dirty="0"/>
          </a:p>
          <a:p>
            <a:pPr>
              <a:buFont typeface="Wingdings" panose="05000000000000000000" pitchFamily="2" charset="2"/>
              <a:buChar char="Ø"/>
            </a:pPr>
            <a:r>
              <a:rPr lang="en-US" altLang="en-US" sz="2400" dirty="0"/>
              <a:t>RC makes it possible to write automated tests for a web application in any programming language, which allows for better integration of Selenium in existing unit test frameworks</a:t>
            </a:r>
            <a:r>
              <a:rPr lang="en-US" altLang="en-US" sz="2400" dirty="0" smtClean="0"/>
              <a:t>.</a:t>
            </a:r>
          </a:p>
          <a:p>
            <a:r>
              <a:rPr lang="en-US" altLang="en-US" sz="2400" dirty="0" smtClean="0"/>
              <a:t> </a:t>
            </a:r>
            <a:endParaRPr lang="en-US" altLang="en-US" sz="2400" dirty="0"/>
          </a:p>
          <a:p>
            <a:pPr>
              <a:buFont typeface="Wingdings" panose="05000000000000000000" pitchFamily="2" charset="2"/>
              <a:buChar char="Ø"/>
            </a:pPr>
            <a:r>
              <a:rPr lang="en-US" altLang="en-US" sz="2400" dirty="0"/>
              <a:t>To make writing tests easier, Selenium project currently provides client drivers for </a:t>
            </a:r>
            <a:r>
              <a:rPr lang="en-US" altLang="en-US" sz="2400" u="sng" dirty="0">
                <a:hlinkClick r:id="rId5" tooltip="PHP"/>
              </a:rPr>
              <a:t>PHP</a:t>
            </a:r>
            <a:r>
              <a:rPr lang="en-US" altLang="en-US" sz="2400" dirty="0"/>
              <a:t>, </a:t>
            </a:r>
            <a:r>
              <a:rPr lang="en-US" altLang="en-US" sz="2400" u="sng" dirty="0">
                <a:hlinkClick r:id="rId6" tooltip="Python (programming language)"/>
              </a:rPr>
              <a:t>Python</a:t>
            </a:r>
            <a:r>
              <a:rPr lang="en-US" altLang="en-US" sz="2400" dirty="0"/>
              <a:t>, </a:t>
            </a:r>
            <a:r>
              <a:rPr lang="en-US" altLang="en-US" sz="2400" u="sng" dirty="0">
                <a:hlinkClick r:id="rId7" tooltip="Ruby (programming language)"/>
              </a:rPr>
              <a:t>Ruby</a:t>
            </a:r>
            <a:r>
              <a:rPr lang="en-US" altLang="en-US" sz="2400" dirty="0"/>
              <a:t>, </a:t>
            </a:r>
            <a:r>
              <a:rPr lang="en-US" altLang="en-US" sz="2400" u="sng" dirty="0">
                <a:hlinkClick r:id="rId8" tooltip=".NET Framework"/>
              </a:rPr>
              <a:t>.NET</a:t>
            </a:r>
            <a:r>
              <a:rPr lang="en-US" altLang="en-US" sz="2400" dirty="0"/>
              <a:t>, </a:t>
            </a:r>
            <a:r>
              <a:rPr lang="en-US" altLang="en-US" sz="2400" u="sng" dirty="0">
                <a:hlinkClick r:id="rId9" tooltip="Perl"/>
              </a:rPr>
              <a:t>Perl</a:t>
            </a:r>
            <a:r>
              <a:rPr lang="en-US" altLang="en-US" sz="2400" dirty="0"/>
              <a:t> and </a:t>
            </a:r>
            <a:r>
              <a:rPr lang="en-US" altLang="en-US" sz="2400" u="sng" dirty="0">
                <a:hlinkClick r:id="rId3" tooltip="Java (programming language)"/>
              </a:rPr>
              <a:t>Java</a:t>
            </a:r>
            <a:r>
              <a:rPr lang="en-US" altLang="en-US" sz="2400" dirty="0"/>
              <a:t>. The Java driver can also be used with </a:t>
            </a:r>
            <a:r>
              <a:rPr lang="en-US" altLang="en-US" sz="2400" u="sng" dirty="0">
                <a:hlinkClick r:id="rId10" tooltip="JavaScript"/>
              </a:rPr>
              <a:t>JavaScript</a:t>
            </a:r>
            <a:r>
              <a:rPr lang="en-US" altLang="en-US" sz="2400" dirty="0"/>
              <a:t> (via the </a:t>
            </a:r>
            <a:r>
              <a:rPr lang="en-US" altLang="en-US" sz="2400" u="sng" dirty="0">
                <a:hlinkClick r:id="rId11" tooltip="Rhino (JavaScript engine)"/>
              </a:rPr>
              <a:t>Rhino</a:t>
            </a:r>
            <a:r>
              <a:rPr lang="en-US" altLang="en-US" sz="2400" dirty="0"/>
              <a:t> engine). </a:t>
            </a:r>
          </a:p>
        </p:txBody>
      </p:sp>
    </p:spTree>
    <p:extLst>
      <p:ext uri="{BB962C8B-B14F-4D97-AF65-F5344CB8AC3E}">
        <p14:creationId xmlns:p14="http://schemas.microsoft.com/office/powerpoint/2010/main" val="13085224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c50f7d88-850b-4054-a083-2646042768e0" Revision="1" Stencil="System.MyShapes" StencilVersion="1.0"/>
</Control>
</file>

<file path=customXml/itemProps1.xml><?xml version="1.0" encoding="utf-8"?>
<ds:datastoreItem xmlns:ds="http://schemas.openxmlformats.org/officeDocument/2006/customXml" ds:itemID="{3B357468-9F71-4508-B065-B9F9B66921B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4458</TotalTime>
  <Words>1252</Words>
  <Application>Microsoft Office PowerPoint</Application>
  <PresentationFormat>Widescreen</PresentationFormat>
  <Paragraphs>191</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AngsanaUPC</vt:lpstr>
      <vt:lpstr>Arial</vt:lpstr>
      <vt:lpstr>Calibri</vt:lpstr>
      <vt:lpstr>Calibri Light</vt:lpstr>
      <vt:lpstr>Droid Sans</vt:lpstr>
      <vt:lpstr>Open Sans</vt:lpstr>
      <vt:lpstr>Segoe UI</vt:lpstr>
      <vt:lpstr>Times New Roman</vt:lpstr>
      <vt:lpstr>Wingdings</vt:lpstr>
      <vt:lpstr>Wingdings 2</vt:lpstr>
      <vt:lpstr>Celestial</vt:lpstr>
      <vt:lpstr>Automation framework</vt:lpstr>
      <vt:lpstr>PowerPoint Presentation</vt:lpstr>
      <vt:lpstr>Selenium automates browsers. Selenium has the support of some of the largest browser vendors who have taken (or are taking) steps to make Selenium a native part of their browser.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framework</dc:title>
  <dc:creator>Sanjay Kumar3</dc:creator>
  <cp:lastModifiedBy>Sanjay Kumar3</cp:lastModifiedBy>
  <cp:revision>48</cp:revision>
  <dcterms:created xsi:type="dcterms:W3CDTF">2016-09-25T18:02:36Z</dcterms:created>
  <dcterms:modified xsi:type="dcterms:W3CDTF">2016-12-30T05:12:36Z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