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690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8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06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15927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9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64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7649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41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86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76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293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7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247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692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7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879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8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7A22DDCA-CC47-FBA0-366B-614A6F4B0F36}"/>
              </a:ext>
            </a:extLst>
          </p:cNvPr>
          <p:cNvSpPr txBox="1">
            <a:spLocks/>
          </p:cNvSpPr>
          <p:nvPr/>
        </p:nvSpPr>
        <p:spPr>
          <a:xfrm>
            <a:off x="1280159" y="173301"/>
            <a:ext cx="12339021" cy="15048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SAVEETHA SCHOOL OF ENGINEERING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SIMATS, CHENNAI-602105 </a:t>
            </a:r>
            <a:br>
              <a:rPr lang="en-IN" sz="3200" dirty="0">
                <a:latin typeface="Bahnschrift Condensed" panose="020B0502040204020203" pitchFamily="34" charset="0"/>
              </a:rPr>
            </a:br>
            <a:endParaRPr lang="en-IN" sz="32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0A61A-0E69-F6AF-1CAC-847452AA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64" y="1678193"/>
            <a:ext cx="1753496" cy="1582551"/>
          </a:xfrm>
          <a:prstGeom prst="rect">
            <a:avLst/>
          </a:prstGeom>
        </p:spPr>
      </p:pic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09B2F203-4336-07CC-EF8C-8145D350C88C}"/>
              </a:ext>
            </a:extLst>
          </p:cNvPr>
          <p:cNvSpPr txBox="1">
            <a:spLocks/>
          </p:cNvSpPr>
          <p:nvPr/>
        </p:nvSpPr>
        <p:spPr>
          <a:xfrm>
            <a:off x="1559858" y="3463962"/>
            <a:ext cx="11058861" cy="4346090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CSA1580-Cloud Computing and Big Data Analytics for Cloud API</a:t>
            </a:r>
          </a:p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Gnana Soundari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3600" dirty="0">
                <a:latin typeface="Bahnschrift SemiBold" panose="020B05020402040202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b="1" kern="0" spc="-172" dirty="0">
                <a:solidFill>
                  <a:schemeClr val="tx1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Disaster Recovery and Business Continuity Planning </a:t>
            </a:r>
          </a:p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 algn="ctr">
              <a:buNone/>
            </a:pPr>
            <a:r>
              <a:rPr lang="en-IN" sz="2000" b="1" dirty="0">
                <a:latin typeface="Bahnschrift Condensed" panose="020B0502040204020203" pitchFamily="34" charset="0"/>
              </a:rPr>
              <a:t>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192210227)-K. SANJAY</a:t>
            </a:r>
          </a:p>
          <a:p>
            <a:pPr algn="ctr"/>
            <a:endParaRPr lang="en-IN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2837" y="1194435"/>
            <a:ext cx="7558326" cy="3647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80"/>
              </a:lnSpc>
              <a:buNone/>
            </a:pPr>
            <a:r>
              <a:rPr lang="en-US" sz="4400" b="1" kern="0" spc="-172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Disaster Recovery and Business Continuity Planning: Why They Matter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97832" y="4487779"/>
            <a:ext cx="7653331" cy="1939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97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Imagine your business facing a major disruption: a natural disaster, cyberattack, or power outage. Without effective disaster recovery and business continuity plans, your operations could grind to a halt, potentially leading to significant financial losses and reputational damage.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2837" y="6680954"/>
            <a:ext cx="338257" cy="338257"/>
          </a:xfrm>
          <a:prstGeom prst="roundRect">
            <a:avLst>
              <a:gd name="adj" fmla="val 2702999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57" y="6688574"/>
            <a:ext cx="323017" cy="32301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36702" y="6665119"/>
            <a:ext cx="2464475" cy="3700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13"/>
              </a:lnSpc>
              <a:buNone/>
            </a:pPr>
            <a:r>
              <a:rPr lang="en-US" sz="2081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Sanjay Kuruvella</a:t>
            </a:r>
            <a:endParaRPr lang="en-US" sz="208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-111086" y="0"/>
            <a:ext cx="14741485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Defining the Problem: What are the Risks</a:t>
            </a: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278" y="3356729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Natural Disasters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Earthquakes, floods, hurricanes, and wildfires can cause extensive damage to infrastructure and disrupt business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4162" y="3356729"/>
            <a:ext cx="1840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Cyberattacks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Data breaches, ransomware attacks, and malware infections can compromise sensitive information and cripple critical systems.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3131" y="5642253"/>
            <a:ext cx="1896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Power Outages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760107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Extended power failures can shut down operations, disrupt communication, and lead to data loss.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185" y="5642253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Human Error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Accidental data deletion, system misconfigurations, and unauthorized access can create significant problems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17940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Business Impact Analysis: Understanding Your Critical Functions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627120"/>
            <a:ext cx="10554414" cy="2808327"/>
          </a:xfrm>
          <a:prstGeom prst="roundRect">
            <a:avLst>
              <a:gd name="adj" fmla="val 35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07240" y="3231059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022" y="3775591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906566" y="3775591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Criticalit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300" y="3775591"/>
            <a:ext cx="21827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Recovery Time Objective (RTO)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176034" y="3775591"/>
            <a:ext cx="21865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Recovery Point Objective (RPO)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037993" y="4643949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2268022" y="4723805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Customer Service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4906566" y="4723805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High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41300" y="4723805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4 hours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176034" y="4723805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1 hour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2037993" y="5197912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2268022" y="5338763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Order 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906566" y="5338763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Medium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541300" y="5338763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8 hours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0176034" y="5338763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2 hours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2045613" y="5812869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2268022" y="5953720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Financial Reporting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4906566" y="5953720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541300" y="5953720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24 hours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10176034" y="5953720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4 hours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514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Disaster Recovery Planning: Building a Resilient System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09562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Data Backup and Recovery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01216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Regularly back up critical data and systems to ensure rapid recovery in case of a disaster.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037993" y="5234106"/>
            <a:ext cx="3156347" cy="1310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Implement a disaster recovery plan that outlines procedures for restoring data and systems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09562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Data Center Redundancy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743932" y="401216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Consider having multiple data centers in different geographical locations to ensure business continuity.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743932" y="554509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Use cloud-based services for data storage and application hosting to ensure high availability.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449872" y="3095625"/>
            <a:ext cx="28370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Network Redundancy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49872" y="3664982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Establish redundant network connections and failover mechanisms to ensure network connectivity in case of outages.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449872" y="553116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Utilize a content delivery network (CDN) to distribute content and improve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778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Business Continuity Planning: Keeping Operations Running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944178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6" name="Shape 4"/>
          <p:cNvSpPr/>
          <p:nvPr/>
        </p:nvSpPr>
        <p:spPr>
          <a:xfrm>
            <a:off x="3251775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5"/>
          <p:cNvSpPr/>
          <p:nvPr/>
        </p:nvSpPr>
        <p:spPr>
          <a:xfrm>
            <a:off x="3024068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11354" y="2777550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60163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Identify Critical Functions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282368" y="5022413"/>
            <a:ext cx="202763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Determine the key business processes that must continue operating during a disruption.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5945922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2" name="Shape 10"/>
          <p:cNvSpPr/>
          <p:nvPr/>
        </p:nvSpPr>
        <p:spPr>
          <a:xfrm>
            <a:off x="5718215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876092" y="2777550"/>
            <a:ext cx="1840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954310" y="3944064"/>
            <a:ext cx="2027634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Develop Recovery Strategies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4954310" y="5118854"/>
            <a:ext cx="202763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Create detailed plans for each critical function, outlining procedures for resuming operations.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640068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7" name="Shape 15"/>
          <p:cNvSpPr/>
          <p:nvPr/>
        </p:nvSpPr>
        <p:spPr>
          <a:xfrm>
            <a:off x="8412361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8567499" y="2777550"/>
            <a:ext cx="1896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648456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Communicate and Train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648456" y="4771668"/>
            <a:ext cx="202763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Communicate the plan to all employees and conduct regular training exercises to ensure preparedness.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11334214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22" name="Shape 20"/>
          <p:cNvSpPr/>
          <p:nvPr/>
        </p:nvSpPr>
        <p:spPr>
          <a:xfrm>
            <a:off x="11106507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1256407" y="2777550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10342602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Test and Review</a:t>
            </a:r>
            <a:endParaRPr lang="en-US" sz="21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10342601" y="4771668"/>
            <a:ext cx="2296807" cy="190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Regularly test the plan and review it periodically to ensure its effectiveness and address any changes.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3572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55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Technology Solutions: Tools for Disaster Recovery and Business Continuity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Cloud Computing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646652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Utilize cloud-based services for data storage, application hosting, and disaster recovery.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886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Data Encryption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59881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Encrypt sensitive data to protect it from unauthorized access and data breaches.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886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Network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4646652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Implement robust network security measures to prevent unauthorized access and cyberattacks.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8863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66235"/>
            <a:ext cx="23887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Backup and Recovery Software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10203656" y="5341025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Use specialized software to automate data backup and recovery processes.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-11847" y="0"/>
            <a:ext cx="14630400" cy="8230791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400" b="1" kern="0" spc="-130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Testing and Training: Ensuring Effectiveness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Tabletop Exercises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Conduct simulations to test the plan without involving actual systems or data</a:t>
            </a: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Functional Exercises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Involve actual systems and data, but without disrupting live operations</a:t>
            </a: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43028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272525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Full-Scale Disaster Recovery Drills</a:t>
            </a:r>
            <a:endParaRPr lang="en-US" sz="21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Test the entire plan in a real-world scenario, involving all systems, data, and personnel.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2066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kern="0" spc="-131" dirty="0">
                <a:solidFill>
                  <a:srgbClr val="591CE6"/>
                </a:solidFill>
                <a:latin typeface="Times New Roman" panose="02020603050405020304" pitchFamily="18" charset="0"/>
                <a:ea typeface="p22-mackinac-pro" pitchFamily="34" charset="-122"/>
                <a:cs typeface="Times New Roman" panose="02020603050405020304" pitchFamily="18" charset="0"/>
              </a:rPr>
              <a:t>Conclusion: Building a Culture of Resilience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142661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Eudoxus Sans" pitchFamily="34" charset="-122"/>
                <a:cs typeface="Times New Roman" panose="02020603050405020304" pitchFamily="18" charset="0"/>
              </a:rPr>
              <a:t>Disaster recovery and business continuity planning are essential for safeguarding your business against unexpected disruptions. By implementing a comprehensive plan and fostering a culture of resilience, you can minimize the impact of disasters and ensure business continuity.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598</Words>
  <Application>Microsoft Office PowerPoint</Application>
  <PresentationFormat>Custom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Bahnschrift Condensed</vt:lpstr>
      <vt:lpstr>Bahnschrift SemiBold</vt:lpstr>
      <vt:lpstr>Century Gothic</vt:lpstr>
      <vt:lpstr>Eudoxus Sans</vt:lpstr>
      <vt:lpstr>p22-mackinac-pro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Vinay Kumar</cp:lastModifiedBy>
  <cp:revision>2</cp:revision>
  <dcterms:created xsi:type="dcterms:W3CDTF">2024-06-17T02:54:54Z</dcterms:created>
  <dcterms:modified xsi:type="dcterms:W3CDTF">2024-06-17T04:36:28Z</dcterms:modified>
</cp:coreProperties>
</file>