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2837" y="1194435"/>
            <a:ext cx="7558326" cy="3647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180"/>
              </a:lnSpc>
              <a:buNone/>
            </a:pPr>
            <a:r>
              <a:rPr lang="en-US" sz="5744" b="1" spc="-172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Disaster Recovery and Business Continuity Planning: Why They Matter</a:t>
            </a:r>
            <a:endParaRPr lang="en-US" sz="5744" dirty="0"/>
          </a:p>
        </p:txBody>
      </p:sp>
      <p:sp>
        <p:nvSpPr>
          <p:cNvPr id="6" name="Text 3"/>
          <p:cNvSpPr/>
          <p:nvPr/>
        </p:nvSpPr>
        <p:spPr>
          <a:xfrm>
            <a:off x="792837" y="5158621"/>
            <a:ext cx="7558326" cy="1268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7"/>
              </a:lnSpc>
              <a:buNone/>
            </a:pPr>
            <a:r>
              <a:rPr lang="en-US" sz="166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Imagine your business facing a major disruption: a natural disaster, cyberattack, or power outage. Without effective disaster recovery and business continuity plans, your operations could grind to a halt, potentially leading to significant financial losses and reputational damage.</a:t>
            </a:r>
            <a:endParaRPr lang="en-US" sz="1665" dirty="0"/>
          </a:p>
        </p:txBody>
      </p:sp>
      <p:sp>
        <p:nvSpPr>
          <p:cNvPr id="7" name="Shape 4"/>
          <p:cNvSpPr/>
          <p:nvPr/>
        </p:nvSpPr>
        <p:spPr>
          <a:xfrm>
            <a:off x="792837" y="6680954"/>
            <a:ext cx="338257" cy="338257"/>
          </a:xfrm>
          <a:prstGeom prst="roundRect">
            <a:avLst>
              <a:gd name="adj" fmla="val 2702999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7" y="6688574"/>
            <a:ext cx="323017" cy="32301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36702" y="6665119"/>
            <a:ext cx="2464475" cy="3700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913"/>
              </a:lnSpc>
              <a:buNone/>
            </a:pPr>
            <a:r>
              <a:rPr lang="en-US" sz="2081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Sanjay Kuruvella</a:t>
            </a:r>
            <a:endParaRPr lang="en-US" sz="2081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9038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Defining the Problem: What are the Risks?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5278" y="3356729"/>
            <a:ext cx="1253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733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Natural Disasters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75380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Earthquakes, floods, hurricanes, and wildfires can cause extensive damage to infrastructure and disrupt business operations.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733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4162" y="3356729"/>
            <a:ext cx="1840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733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Cyberattacks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753802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Data breaches, ransomware attacks, and malware infections can compromise sensitive information and cripple critical systems.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3131" y="5642253"/>
            <a:ext cx="18966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589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Power Outages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Extended power failures can shut down operations, disrupt communication, and lead to data loss.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5589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76185" y="5642253"/>
            <a:ext cx="20002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589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Human Error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3932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Accidental data deletion, system misconfigurations, and unauthorized access can create significant problems.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940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Business Impact Analysis: Understanding Your Critical Functions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27120"/>
            <a:ext cx="10554414" cy="2808327"/>
          </a:xfrm>
          <a:prstGeom prst="roundRect">
            <a:avLst>
              <a:gd name="adj" fmla="val 35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634740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8022" y="3775591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Function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906566" y="3775591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Criticality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300" y="3775591"/>
            <a:ext cx="21827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Recovery Time Objective (RTO)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176034" y="3775591"/>
            <a:ext cx="218658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Recovery Point Objective (RPO)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45613" y="4582954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2268022" y="4723805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Customer Service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906566" y="4723805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High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300" y="4723805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4 hours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176034" y="4723805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1 hour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045613" y="5197912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2268022" y="5338763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Order Processing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906566" y="5338763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Medium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41300" y="5338763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8 hours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0176034" y="5338763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 hours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2045613" y="5812869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2268022" y="5953720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Financial Reporting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4906566" y="5953720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Low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541300" y="5953720"/>
            <a:ext cx="21827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24 hours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0176034" y="5953720"/>
            <a:ext cx="218658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4 hours</a:t>
            </a:r>
            <a:endParaRPr lang="en-US" sz="1750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514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Disaster Recovery Planning: Building a Resilient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9562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Backup and Recovery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1216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Regularly back up critical data and systems to ensure rapid recovery in case of a disaster.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21184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a disaster recovery plan that outlines procedures for restoring data and systems.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09562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Center Redundancy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01216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Consider having multiple data centers in different geographical locations to ensure business continuity.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54509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cloud-based services for data storage and application hosting to ensure high availability.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095625"/>
            <a:ext cx="28370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Network Redundancy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3664982"/>
            <a:ext cx="3156347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Establish redundant network connections and failover mechanisms to ensure network connectivity in case of outages.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531168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Utilize a content delivery network (CDN) to distribute content and improve performance.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7783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Business Continuity Planning: Keeping Operations Running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44178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6" name="Shape 4"/>
          <p:cNvSpPr/>
          <p:nvPr/>
        </p:nvSpPr>
        <p:spPr>
          <a:xfrm>
            <a:off x="3251775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7" name="Shape 5"/>
          <p:cNvSpPr/>
          <p:nvPr/>
        </p:nvSpPr>
        <p:spPr>
          <a:xfrm>
            <a:off x="3024068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211354" y="2777550"/>
            <a:ext cx="1253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260163" y="3944064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Identify Critical Functions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4771668"/>
            <a:ext cx="2027634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Determine the key business processes that must continue operating during a disruption.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945922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2" name="Shape 10"/>
          <p:cNvSpPr/>
          <p:nvPr/>
        </p:nvSpPr>
        <p:spPr>
          <a:xfrm>
            <a:off x="5718215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5876092" y="2777550"/>
            <a:ext cx="18407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4954310" y="3944064"/>
            <a:ext cx="2027634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Develop Recovery Strategies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5118854"/>
            <a:ext cx="202763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detailed plans for each critical function, outlining procedures for resuming operations.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640068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17" name="Shape 15"/>
          <p:cNvSpPr/>
          <p:nvPr/>
        </p:nvSpPr>
        <p:spPr>
          <a:xfrm>
            <a:off x="8412361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8567499" y="2777550"/>
            <a:ext cx="18966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7648456" y="3944064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Communicate and Train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4771668"/>
            <a:ext cx="202763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Communicate the plan to all employees and conduct regular training exercises to ensure preparedness.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11334214" y="2944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6BDDA"/>
          </a:solidFill>
          <a:ln/>
        </p:spPr>
      </p:sp>
      <p:sp>
        <p:nvSpPr>
          <p:cNvPr id="22" name="Shape 20"/>
          <p:cNvSpPr/>
          <p:nvPr/>
        </p:nvSpPr>
        <p:spPr>
          <a:xfrm>
            <a:off x="11106507" y="269420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1256407" y="2777550"/>
            <a:ext cx="20002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10342602" y="3944064"/>
            <a:ext cx="202763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 and Review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10342602" y="4771668"/>
            <a:ext cx="202763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Regularly test the plan and review it periodically to ensure its effectiveness and address any changes.</a:t>
            </a:r>
            <a:endParaRPr lang="en-US" sz="1750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555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Technology Solutions: Tools for Disaster Recovery and Business Continuity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Cloud Computing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46652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Utilize cloud-based services for data storage, application hosting, and disaster recovery.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38863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Encryption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646652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Encrypt sensitive data to protect it from unauthorized access and data breaches.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38863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6623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Network Security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646652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robust network security measures to prevent unauthorized access and cyberattacks.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38863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66235"/>
            <a:ext cx="238875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Backup and Recovery Software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341025"/>
            <a:ext cx="238875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 specialized software to automate data backup and recovery processes.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37"/>
              </a:lnSpc>
              <a:buNone/>
            </a:pPr>
            <a:r>
              <a:rPr lang="en-US" sz="4350" b="1" spc="-130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Testing and Training: Ensuring Effectiveness</a:t>
            </a:r>
            <a:endParaRPr lang="en-US" sz="4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spc="-65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Tabletop Exercises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Conduct simulations to test the plan without involving actual systems or data.</a:t>
            </a:r>
            <a:endParaRPr lang="en-US" sz="174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spc="-65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Functional Exercises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314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Involve actual systems and data, but without disrupting live operations.</a:t>
            </a:r>
            <a:endParaRPr lang="en-US" sz="174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430280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9"/>
              </a:lnSpc>
              <a:buNone/>
            </a:pPr>
            <a:r>
              <a:rPr lang="en-US" sz="2175" b="1" spc="-65" kern="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Full-Scale Disaster Recovery Drills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10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Test the entire plan in a real-world scenario, involving all systems, data, and personnel.</a:t>
            </a:r>
            <a:endParaRPr lang="en-US" sz="174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2066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Conclusion: Building a Culture of Resilience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142661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Disaster recovery and business continuity planning are essential for safeguarding your business against unexpected disruptions. By implementing a comprehensive plan and fostering a culture of resilience, you can minimize the impact of disasters and ensure business continuity.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2024-06-17T02:54:54Z</dcterms:created>
  <dcterms:modified xsi:type="dcterms:W3CDTF">2024-06-17T02:54:54Z</dcterms:modified>
</cp:coreProperties>
</file>