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58" r:id="rId3"/>
    <p:sldId id="357" r:id="rId4"/>
    <p:sldId id="264" r:id="rId5"/>
    <p:sldId id="261" r:id="rId6"/>
    <p:sldId id="456" r:id="rId7"/>
    <p:sldId id="457" r:id="rId8"/>
    <p:sldId id="458" r:id="rId9"/>
    <p:sldId id="459" r:id="rId10"/>
    <p:sldId id="460" r:id="rId11"/>
    <p:sldId id="4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086"/>
    <a:srgbClr val="13A286"/>
    <a:srgbClr val="F69C15"/>
    <a:srgbClr val="445468"/>
    <a:srgbClr val="9CBC58"/>
    <a:srgbClr val="C1392B"/>
    <a:srgbClr val="C3382B"/>
    <a:srgbClr val="297E9F"/>
    <a:srgbClr val="1CD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875"/>
            <a:ext cx="12192000" cy="2054022"/>
          </a:xfrm>
          <a:prstGeom prst="rect">
            <a:avLst/>
          </a:prstGeom>
          <a:solidFill>
            <a:srgbClr val="445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407694" y="236956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b="1" dirty="0">
                <a:solidFill>
                  <a:schemeClr val="bg1"/>
                </a:solidFill>
                <a:latin typeface="Ruda" panose="02000000000000000000" pitchFamily="2" charset="0"/>
                <a:ea typeface="Fira Sans SemiBold" panose="00000700000000000000" pitchFamily="50" charset="0"/>
                <a:cs typeface="Clear Sans Medium" panose="020B0603030202020304" pitchFamily="34" charset="0"/>
              </a:rPr>
              <a:t>Rescue Assisting Robot</a:t>
            </a:r>
          </a:p>
        </p:txBody>
      </p:sp>
      <p:sp>
        <p:nvSpPr>
          <p:cNvPr id="24" name="Shape 47"/>
          <p:cNvSpPr/>
          <p:nvPr/>
        </p:nvSpPr>
        <p:spPr>
          <a:xfrm>
            <a:off x="5429663" y="2703303"/>
            <a:ext cx="1332671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spcBef>
                <a:spcPts val="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Put Your Logo</a:t>
            </a:r>
            <a:endParaRPr sz="1100" dirty="0">
              <a:solidFill>
                <a:schemeClr val="bg1"/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C86E7-F08B-4C1F-B969-A0C8E5866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9" y="2889328"/>
            <a:ext cx="4727215" cy="3545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62581-16AD-4F2D-B154-AAB582E73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88" y="2889328"/>
            <a:ext cx="4727214" cy="35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6046" y="1803737"/>
            <a:ext cx="9501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Assistance in rescue efforts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Slight diversion of plan</a:t>
            </a:r>
          </a:p>
          <a:p>
            <a:pPr>
              <a:buClr>
                <a:schemeClr val="accent2"/>
              </a:buClr>
              <a:buSzPct val="15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Implementation of unfinished features</a:t>
            </a:r>
          </a:p>
          <a:p>
            <a:pPr>
              <a:buClr>
                <a:schemeClr val="accent2"/>
              </a:buClr>
              <a:buSzPct val="150000"/>
            </a:pPr>
            <a:endParaRPr lang="en-US" sz="24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Compaction of size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Conclusion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16" name="TextBox 15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10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1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0"/>
            <a:ext cx="12192000" cy="3913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2602920" y="1666441"/>
            <a:ext cx="6744281" cy="3536225"/>
            <a:chOff x="2602920" y="1666441"/>
            <a:chExt cx="6744281" cy="3536225"/>
          </a:xfrm>
        </p:grpSpPr>
        <p:grpSp>
          <p:nvGrpSpPr>
            <p:cNvPr id="91" name="Group 90"/>
            <p:cNvGrpSpPr/>
            <p:nvPr/>
          </p:nvGrpSpPr>
          <p:grpSpPr>
            <a:xfrm>
              <a:off x="2602920" y="1666441"/>
              <a:ext cx="6744281" cy="3536225"/>
              <a:chOff x="4374837" y="3321837"/>
              <a:chExt cx="2929290" cy="1535913"/>
            </a:xfrm>
          </p:grpSpPr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4761726" y="3321837"/>
                <a:ext cx="2161333" cy="1454464"/>
              </a:xfrm>
              <a:custGeom>
                <a:avLst/>
                <a:gdLst>
                  <a:gd name="T0" fmla="*/ 966 w 966"/>
                  <a:gd name="T1" fmla="*/ 621 h 650"/>
                  <a:gd name="T2" fmla="*/ 944 w 966"/>
                  <a:gd name="T3" fmla="*/ 650 h 650"/>
                  <a:gd name="T4" fmla="*/ 23 w 966"/>
                  <a:gd name="T5" fmla="*/ 650 h 650"/>
                  <a:gd name="T6" fmla="*/ 0 w 966"/>
                  <a:gd name="T7" fmla="*/ 621 h 650"/>
                  <a:gd name="T8" fmla="*/ 0 w 966"/>
                  <a:gd name="T9" fmla="*/ 29 h 650"/>
                  <a:gd name="T10" fmla="*/ 23 w 966"/>
                  <a:gd name="T11" fmla="*/ 0 h 650"/>
                  <a:gd name="T12" fmla="*/ 944 w 966"/>
                  <a:gd name="T13" fmla="*/ 0 h 650"/>
                  <a:gd name="T14" fmla="*/ 966 w 966"/>
                  <a:gd name="T15" fmla="*/ 29 h 650"/>
                  <a:gd name="T16" fmla="*/ 966 w 966"/>
                  <a:gd name="T17" fmla="*/ 62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6" h="650">
                    <a:moveTo>
                      <a:pt x="966" y="621"/>
                    </a:moveTo>
                    <a:cubicBezTo>
                      <a:pt x="966" y="637"/>
                      <a:pt x="956" y="650"/>
                      <a:pt x="944" y="650"/>
                    </a:cubicBezTo>
                    <a:cubicBezTo>
                      <a:pt x="23" y="650"/>
                      <a:pt x="23" y="650"/>
                      <a:pt x="23" y="650"/>
                    </a:cubicBezTo>
                    <a:cubicBezTo>
                      <a:pt x="10" y="650"/>
                      <a:pt x="0" y="637"/>
                      <a:pt x="0" y="6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0" y="0"/>
                      <a:pt x="23" y="0"/>
                    </a:cubicBezTo>
                    <a:cubicBezTo>
                      <a:pt x="944" y="0"/>
                      <a:pt x="944" y="0"/>
                      <a:pt x="944" y="0"/>
                    </a:cubicBezTo>
                    <a:cubicBezTo>
                      <a:pt x="956" y="0"/>
                      <a:pt x="966" y="13"/>
                      <a:pt x="966" y="29"/>
                    </a:cubicBezTo>
                    <a:lnTo>
                      <a:pt x="966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4848992" y="3397469"/>
                <a:ext cx="1992615" cy="12333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4374837" y="4787935"/>
                <a:ext cx="2914745" cy="69815"/>
              </a:xfrm>
              <a:custGeom>
                <a:avLst/>
                <a:gdLst>
                  <a:gd name="T0" fmla="*/ 8 w 1302"/>
                  <a:gd name="T1" fmla="*/ 4 h 32"/>
                  <a:gd name="T2" fmla="*/ 57 w 1302"/>
                  <a:gd name="T3" fmla="*/ 32 h 32"/>
                  <a:gd name="T4" fmla="*/ 1252 w 1302"/>
                  <a:gd name="T5" fmla="*/ 32 h 32"/>
                  <a:gd name="T6" fmla="*/ 1302 w 1302"/>
                  <a:gd name="T7" fmla="*/ 10 h 32"/>
                  <a:gd name="T8" fmla="*/ 1302 w 1302"/>
                  <a:gd name="T9" fmla="*/ 0 h 32"/>
                  <a:gd name="T10" fmla="*/ 8 w 130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2" h="32">
                    <a:moveTo>
                      <a:pt x="8" y="4"/>
                    </a:moveTo>
                    <a:cubicBezTo>
                      <a:pt x="8" y="4"/>
                      <a:pt x="0" y="19"/>
                      <a:pt x="57" y="32"/>
                    </a:cubicBezTo>
                    <a:cubicBezTo>
                      <a:pt x="1252" y="32"/>
                      <a:pt x="1252" y="32"/>
                      <a:pt x="1252" y="32"/>
                    </a:cubicBezTo>
                    <a:cubicBezTo>
                      <a:pt x="1252" y="32"/>
                      <a:pt x="1292" y="29"/>
                      <a:pt x="1302" y="10"/>
                    </a:cubicBezTo>
                    <a:cubicBezTo>
                      <a:pt x="1302" y="0"/>
                      <a:pt x="1302" y="0"/>
                      <a:pt x="1302" y="0"/>
                    </a:cubicBez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95" name="Picture 7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3565" y="4721030"/>
                <a:ext cx="2920562" cy="10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71"/>
              <p:cNvSpPr>
                <a:spLocks/>
              </p:cNvSpPr>
              <p:nvPr/>
            </p:nvSpPr>
            <p:spPr bwMode="auto">
              <a:xfrm>
                <a:off x="7051049" y="4767572"/>
                <a:ext cx="107631" cy="11636"/>
              </a:xfrm>
              <a:custGeom>
                <a:avLst/>
                <a:gdLst>
                  <a:gd name="T0" fmla="*/ 48 w 48"/>
                  <a:gd name="T1" fmla="*/ 2 h 5"/>
                  <a:gd name="T2" fmla="*/ 46 w 48"/>
                  <a:gd name="T3" fmla="*/ 5 h 5"/>
                  <a:gd name="T4" fmla="*/ 2 w 48"/>
                  <a:gd name="T5" fmla="*/ 5 h 5"/>
                  <a:gd name="T6" fmla="*/ 0 w 48"/>
                  <a:gd name="T7" fmla="*/ 2 h 5"/>
                  <a:gd name="T8" fmla="*/ 2 w 48"/>
                  <a:gd name="T9" fmla="*/ 0 h 5"/>
                  <a:gd name="T10" fmla="*/ 46 w 48"/>
                  <a:gd name="T11" fmla="*/ 0 h 5"/>
                  <a:gd name="T12" fmla="*/ 48 w 4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">
                    <a:moveTo>
                      <a:pt x="48" y="2"/>
                    </a:moveTo>
                    <a:cubicBezTo>
                      <a:pt x="48" y="4"/>
                      <a:pt x="47" y="5"/>
                      <a:pt x="46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97" name="Picture 7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3939"/>
                <a:ext cx="430521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7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1030"/>
                <a:ext cx="46543" cy="55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7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675" y="4723939"/>
                <a:ext cx="395614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Picture 7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017" y="4721030"/>
                <a:ext cx="20363" cy="2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3694597" y="1838289"/>
              <a:ext cx="4587718" cy="2841981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07360" y="2456030"/>
            <a:ext cx="734209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“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 THANKS FOR WATCHING</a:t>
            </a: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 THIS PRESENTATION </a:t>
            </a:r>
          </a:p>
          <a:p>
            <a:pPr algn="ctr"/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Ruda" panose="02000000000000000000" pitchFamily="2" charset="0"/>
              <a:cs typeface="Clear Sans Light" panose="020B0303030202020304" pitchFamily="34" charset="0"/>
              <a:sym typeface="U.S. 101" charset="0"/>
            </a:endParaRPr>
          </a:p>
          <a:p>
            <a:pPr algn="ctr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ANY QUESTIONS?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”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uda" panose="02000000000000000000" pitchFamily="2" charset="0"/>
              <a:cs typeface="Clear Sans Light" panose="020B0303030202020304" pitchFamily="34" charset="0"/>
              <a:sym typeface="U.S. 101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8" name="TextBox 27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11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30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87572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49195" y="4287622"/>
            <a:ext cx="1665841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Zamia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Mostafiz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809" y="4257881"/>
            <a:ext cx="2194833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Sanjay Kumar Mandal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Meet The Team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72613" y="2248162"/>
            <a:ext cx="1868076" cy="1868076"/>
            <a:chOff x="1361013" y="2363362"/>
            <a:chExt cx="1868076" cy="1868076"/>
          </a:xfrm>
        </p:grpSpPr>
        <p:sp>
          <p:nvSpPr>
            <p:cNvPr id="28" name="Shape 662"/>
            <p:cNvSpPr/>
            <p:nvPr/>
          </p:nvSpPr>
          <p:spPr>
            <a:xfrm>
              <a:off x="1500567" y="2504828"/>
              <a:ext cx="1594006" cy="15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361013" y="2363362"/>
              <a:ext cx="1868076" cy="1868076"/>
              <a:chOff x="1119258" y="2257147"/>
              <a:chExt cx="1868076" cy="1868076"/>
            </a:xfrm>
            <a:solidFill>
              <a:srgbClr val="F69C15"/>
            </a:solidFill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821686" y="2241819"/>
            <a:ext cx="1868076" cy="1868076"/>
            <a:chOff x="3886848" y="2363362"/>
            <a:chExt cx="1868076" cy="1868076"/>
          </a:xfrm>
        </p:grpSpPr>
        <p:sp>
          <p:nvSpPr>
            <p:cNvPr id="32" name="Shape 662"/>
            <p:cNvSpPr/>
            <p:nvPr/>
          </p:nvSpPr>
          <p:spPr>
            <a:xfrm>
              <a:off x="4053082" y="2504828"/>
              <a:ext cx="1566324" cy="15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just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886848" y="2363362"/>
              <a:ext cx="1868076" cy="1868076"/>
              <a:chOff x="1119258" y="2257147"/>
              <a:chExt cx="1868076" cy="1868076"/>
            </a:xfrm>
            <a:solidFill>
              <a:srgbClr val="9CBC58"/>
            </a:solidFill>
          </p:grpSpPr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407545" y="2278099"/>
            <a:ext cx="1868076" cy="1868076"/>
            <a:chOff x="6415717" y="2363362"/>
            <a:chExt cx="1868076" cy="1868076"/>
          </a:xfrm>
        </p:grpSpPr>
        <p:sp>
          <p:nvSpPr>
            <p:cNvPr id="33" name="Shape 662"/>
            <p:cNvSpPr/>
            <p:nvPr/>
          </p:nvSpPr>
          <p:spPr>
            <a:xfrm>
              <a:off x="6551449" y="2504828"/>
              <a:ext cx="1594006" cy="15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415717" y="2363362"/>
              <a:ext cx="1868076" cy="1868076"/>
              <a:chOff x="1119258" y="2257147"/>
              <a:chExt cx="1868076" cy="1868076"/>
            </a:xfrm>
            <a:solidFill>
              <a:srgbClr val="16A086"/>
            </a:solidFill>
          </p:grpSpPr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9007674" y="2241819"/>
            <a:ext cx="1868076" cy="1868076"/>
            <a:chOff x="1119258" y="2257147"/>
            <a:chExt cx="1868076" cy="1868076"/>
          </a:xfrm>
          <a:solidFill>
            <a:srgbClr val="297E9F"/>
          </a:solidFill>
        </p:grpSpPr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533367" y="4318105"/>
            <a:ext cx="1710726" cy="38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Salsabeel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Noor Azmi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80167" y="4288566"/>
            <a:ext cx="1454245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Neloy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Barman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129394" y="4704005"/>
            <a:ext cx="21876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ID: 180204039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39407" y="4703120"/>
            <a:ext cx="2241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ID: 170204041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166602" y="4706269"/>
            <a:ext cx="2213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ID: 180204037</a:t>
            </a:r>
          </a:p>
          <a:p>
            <a:pPr algn="ctr"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811898" y="4718626"/>
            <a:ext cx="2190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ID: 180204053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84" name="TextBox 83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2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9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99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9257FF0-15C5-4074-91B4-4CC0C9532C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63807" y="2316134"/>
            <a:ext cx="1743918" cy="17216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698041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26" grpId="0"/>
      <p:bldP spid="12" grpId="0"/>
      <p:bldP spid="16" grpId="0"/>
      <p:bldP spid="93" grpId="0"/>
      <p:bldP spid="94" grpId="0"/>
      <p:bldP spid="95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68201" y="1956323"/>
            <a:ext cx="1972024" cy="1801741"/>
            <a:chOff x="1533184" y="3177877"/>
            <a:chExt cx="1867345" cy="1801741"/>
          </a:xfrm>
        </p:grpSpPr>
        <p:sp>
          <p:nvSpPr>
            <p:cNvPr id="42" name="Oval 41"/>
            <p:cNvSpPr/>
            <p:nvPr/>
          </p:nvSpPr>
          <p:spPr>
            <a:xfrm>
              <a:off x="1567573" y="3177877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69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3184" y="3924858"/>
              <a:ext cx="1867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Assist Rescuers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4256" y="4265341"/>
            <a:ext cx="1951129" cy="1987796"/>
            <a:chOff x="5653606" y="2100292"/>
            <a:chExt cx="2745509" cy="2745509"/>
          </a:xfrm>
        </p:grpSpPr>
        <p:sp>
          <p:nvSpPr>
            <p:cNvPr id="18" name="Oval 17"/>
            <p:cNvSpPr/>
            <p:nvPr/>
          </p:nvSpPr>
          <p:spPr>
            <a:xfrm>
              <a:off x="5653606" y="2100292"/>
              <a:ext cx="2745509" cy="27455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3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31008" y="3239244"/>
              <a:ext cx="2668107" cy="46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Multifunctional</a:t>
              </a:r>
              <a:endParaRPr lang="id-ID" sz="1600" b="1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075721" y="674124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Objectives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33" name="TextBox 32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0</a:t>
              </a:r>
              <a:fld id="{935BBC0D-156C-474B-BE53-7DA8707D3EBF}" type="slidenum"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pPr algn="ctr"/>
                <a:t>3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35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112667" y="4451396"/>
            <a:ext cx="1951128" cy="1801741"/>
            <a:chOff x="2690927" y="1976717"/>
            <a:chExt cx="1951128" cy="1801741"/>
          </a:xfrm>
        </p:grpSpPr>
        <p:sp>
          <p:nvSpPr>
            <p:cNvPr id="41" name="Oval 40"/>
            <p:cNvSpPr/>
            <p:nvPr/>
          </p:nvSpPr>
          <p:spPr>
            <a:xfrm>
              <a:off x="2704976" y="1976717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CBC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90927" y="2708310"/>
              <a:ext cx="1951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Simple Structure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93595" y="1834660"/>
            <a:ext cx="1801741" cy="1801741"/>
            <a:chOff x="7842963" y="2296002"/>
            <a:chExt cx="1801741" cy="1801741"/>
          </a:xfrm>
        </p:grpSpPr>
        <p:sp>
          <p:nvSpPr>
            <p:cNvPr id="27" name="Oval 26"/>
            <p:cNvSpPr/>
            <p:nvPr/>
          </p:nvSpPr>
          <p:spPr>
            <a:xfrm>
              <a:off x="7842963" y="2296002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5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2192" y="3022745"/>
              <a:ext cx="1461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Easy controls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83464" y="1828820"/>
            <a:ext cx="1999858" cy="2028102"/>
            <a:chOff x="3758700" y="2969550"/>
            <a:chExt cx="2376404" cy="2376403"/>
          </a:xfrm>
        </p:grpSpPr>
        <p:sp>
          <p:nvSpPr>
            <p:cNvPr id="17" name="Oval 16"/>
            <p:cNvSpPr/>
            <p:nvPr/>
          </p:nvSpPr>
          <p:spPr>
            <a:xfrm>
              <a:off x="3758700" y="2969550"/>
              <a:ext cx="2376404" cy="23764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9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5085" y="3761422"/>
              <a:ext cx="1871744" cy="973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Easily Usable in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Unknown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Environment</a:t>
              </a:r>
              <a:endPara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78464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What our Robot Brings to society?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6608" y="2049201"/>
            <a:ext cx="4220079" cy="892071"/>
            <a:chOff x="1139825" y="2412323"/>
            <a:chExt cx="2333364" cy="892071"/>
          </a:xfrm>
        </p:grpSpPr>
        <p:sp>
          <p:nvSpPr>
            <p:cNvPr id="38" name="TextBox 37"/>
            <p:cNvSpPr txBox="1"/>
            <p:nvPr/>
          </p:nvSpPr>
          <p:spPr>
            <a:xfrm>
              <a:off x="2725834" y="2412323"/>
              <a:ext cx="7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Remote Access</a:t>
              </a:r>
              <a:endParaRPr 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39825" y="2642353"/>
              <a:ext cx="2333364" cy="6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Our bot will be controlled by Bluetooth module so unwanted accidents will less likely occur.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6608" y="3664014"/>
            <a:ext cx="4138531" cy="940853"/>
            <a:chOff x="112296" y="3636966"/>
            <a:chExt cx="3360894" cy="759467"/>
          </a:xfrm>
        </p:grpSpPr>
        <p:sp>
          <p:nvSpPr>
            <p:cNvPr id="42" name="TextBox 41"/>
            <p:cNvSpPr txBox="1"/>
            <p:nvPr/>
          </p:nvSpPr>
          <p:spPr>
            <a:xfrm>
              <a:off x="2594217" y="3636966"/>
              <a:ext cx="878973" cy="22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Human life</a:t>
              </a:r>
              <a:endParaRPr 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2296" y="3866996"/>
              <a:ext cx="3360894" cy="529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sz="1600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Helps to safe human lives in adverse situation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6608" y="4943070"/>
            <a:ext cx="4138531" cy="723450"/>
            <a:chOff x="1169138" y="4871880"/>
            <a:chExt cx="2304052" cy="466310"/>
          </a:xfrm>
        </p:grpSpPr>
        <p:sp>
          <p:nvSpPr>
            <p:cNvPr id="46" name="TextBox 45"/>
            <p:cNvSpPr txBox="1"/>
            <p:nvPr/>
          </p:nvSpPr>
          <p:spPr>
            <a:xfrm>
              <a:off x="2870612" y="4871880"/>
              <a:ext cx="602578" cy="178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Economical</a:t>
              </a:r>
              <a:endParaRPr 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69138" y="5101909"/>
              <a:ext cx="2304052" cy="236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sz="1600" dirty="0">
                  <a:solidFill>
                    <a:srgbClr val="F77F00"/>
                  </a:solidFill>
                  <a:latin typeface="Open Sans" panose="020B0606030504020204" pitchFamily="34" charset="0"/>
                  <a:cs typeface="Clear Sans Light" panose="020B0303030202020304" pitchFamily="34" charset="0"/>
                </a:rPr>
                <a:t>Made with affordable </a:t>
              </a:r>
              <a:r>
                <a:rPr lang="en-US" sz="1600" dirty="0" err="1">
                  <a:solidFill>
                    <a:srgbClr val="F77F00"/>
                  </a:solidFill>
                  <a:latin typeface="Open Sans" panose="020B0606030504020204" pitchFamily="34" charset="0"/>
                  <a:cs typeface="Clear Sans Light" panose="020B0303030202020304" pitchFamily="34" charset="0"/>
                </a:rPr>
                <a:t>hardwares</a:t>
              </a:r>
              <a:r>
                <a:rPr lang="en-US" sz="1600" dirty="0">
                  <a:solidFill>
                    <a:srgbClr val="F77F00"/>
                  </a:solidFill>
                  <a:latin typeface="Open Sans" panose="020B0606030504020204" pitchFamily="34" charset="0"/>
                  <a:cs typeface="Clear Sans Light" panose="020B0303030202020304" pitchFamily="34" charset="0"/>
                </a:rPr>
                <a:t>.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18646" y="3036888"/>
            <a:ext cx="4405396" cy="568584"/>
            <a:chOff x="8499544" y="3070101"/>
            <a:chExt cx="2359479" cy="568584"/>
          </a:xfrm>
        </p:grpSpPr>
        <p:sp>
          <p:nvSpPr>
            <p:cNvPr id="49" name="TextBox 48"/>
            <p:cNvSpPr txBox="1"/>
            <p:nvPr/>
          </p:nvSpPr>
          <p:spPr>
            <a:xfrm>
              <a:off x="8499544" y="307010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Design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99545" y="3300131"/>
              <a:ext cx="2359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</a:rPr>
                <a:t>Simple design, easily fixable, less pollution waste.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18648" y="4327868"/>
            <a:ext cx="4405394" cy="568584"/>
            <a:chOff x="8499545" y="4373753"/>
            <a:chExt cx="2359478" cy="568584"/>
          </a:xfrm>
        </p:grpSpPr>
        <p:sp>
          <p:nvSpPr>
            <p:cNvPr id="53" name="TextBox 52"/>
            <p:cNvSpPr txBox="1"/>
            <p:nvPr/>
          </p:nvSpPr>
          <p:spPr>
            <a:xfrm>
              <a:off x="8499546" y="4373753"/>
              <a:ext cx="1156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Assisting Firefighters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499545" y="4603783"/>
              <a:ext cx="2359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Would be very helpful to the rescuers.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60" name="TextBox 59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0</a:t>
              </a:r>
              <a:fld id="{935BBC0D-156C-474B-BE53-7DA8707D3EBF}" type="slidenum"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pPr algn="ctr"/>
                <a:t>4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62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72733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730" y="2423104"/>
            <a:ext cx="9305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Arduino Mega 2560 R3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Lipo Battery 2000 </a:t>
            </a:r>
            <a:r>
              <a:rPr lang="en-US" dirty="0" err="1"/>
              <a:t>mAh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Gear Motor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Blue Wheel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Flame Sensor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Ultrasonic Sonar Sensor 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PIR Motion Sensor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Buzzer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fr-FR" dirty="0"/>
              <a:t>Jumper Wires, Glue gun etc.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fr-FR" dirty="0"/>
              <a:t>Bluetooth Module 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dirty="0"/>
              <a:t>Dual Motor driver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Clear Sans Light" panose="020B03030302020203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Required Components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16" name="TextBox 15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5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1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8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958" y="2329732"/>
            <a:ext cx="3609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000" dirty="0"/>
              <a:t>Fire detection</a:t>
            </a:r>
          </a:p>
          <a:p>
            <a:pPr>
              <a:buClr>
                <a:schemeClr val="accent2"/>
              </a:buClr>
              <a:buSzPct val="150000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000" dirty="0"/>
              <a:t>Detecting motion</a:t>
            </a:r>
          </a:p>
          <a:p>
            <a:pPr>
              <a:buClr>
                <a:schemeClr val="accent2"/>
              </a:buClr>
              <a:buSzPct val="150000"/>
            </a:pPr>
            <a:endParaRPr lang="en-US" sz="20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000" dirty="0"/>
              <a:t>Remote controller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000" dirty="0"/>
              <a:t>Data shown in terminal</a:t>
            </a:r>
          </a:p>
          <a:p>
            <a:pPr>
              <a:buClr>
                <a:schemeClr val="accent2"/>
              </a:buClr>
              <a:buSzPct val="150000"/>
            </a:pPr>
            <a:endParaRPr lang="en-US" sz="20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000" dirty="0"/>
              <a:t>Distance Measurement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2928" y="423407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Working Procedure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868699" y="6214959"/>
            <a:ext cx="825592" cy="916859"/>
            <a:chOff x="10868699" y="6240359"/>
            <a:chExt cx="825592" cy="916859"/>
          </a:xfrm>
        </p:grpSpPr>
        <p:sp>
          <p:nvSpPr>
            <p:cNvPr id="16" name="TextBox 15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6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94895" y="6240359"/>
              <a:ext cx="699396" cy="916859"/>
              <a:chOff x="10930631" y="6027458"/>
              <a:chExt cx="989830" cy="1297598"/>
            </a:xfrm>
          </p:grpSpPr>
          <p:sp>
            <p:nvSpPr>
              <p:cNvPr id="18" name="Shape 962"/>
              <p:cNvSpPr/>
              <p:nvPr/>
            </p:nvSpPr>
            <p:spPr>
              <a:xfrm rot="17920429">
                <a:off x="11197117" y="6073758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950"/>
              <p:cNvSpPr/>
              <p:nvPr/>
            </p:nvSpPr>
            <p:spPr>
              <a:xfrm rot="4104212">
                <a:off x="10776747" y="6181342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5C6C98-26D8-499F-960E-5910D77CB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03" y="1538990"/>
            <a:ext cx="7455452" cy="44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Budget comparison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16" name="TextBox 15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7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1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A8FC8B-6A3D-47CD-A418-9227638D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5864"/>
              </p:ext>
            </p:extLst>
          </p:nvPr>
        </p:nvGraphicFramePr>
        <p:xfrm>
          <a:off x="1519519" y="1566408"/>
          <a:ext cx="8674053" cy="4693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1937">
                  <a:extLst>
                    <a:ext uri="{9D8B030D-6E8A-4147-A177-3AD203B41FA5}">
                      <a16:colId xmlns:a16="http://schemas.microsoft.com/office/drawing/2014/main" val="3203925789"/>
                    </a:ext>
                  </a:extLst>
                </a:gridCol>
                <a:gridCol w="1251477">
                  <a:extLst>
                    <a:ext uri="{9D8B030D-6E8A-4147-A177-3AD203B41FA5}">
                      <a16:colId xmlns:a16="http://schemas.microsoft.com/office/drawing/2014/main" val="1131574109"/>
                    </a:ext>
                  </a:extLst>
                </a:gridCol>
                <a:gridCol w="1330330">
                  <a:extLst>
                    <a:ext uri="{9D8B030D-6E8A-4147-A177-3AD203B41FA5}">
                      <a16:colId xmlns:a16="http://schemas.microsoft.com/office/drawing/2014/main" val="446652438"/>
                    </a:ext>
                  </a:extLst>
                </a:gridCol>
                <a:gridCol w="1552053">
                  <a:extLst>
                    <a:ext uri="{9D8B030D-6E8A-4147-A177-3AD203B41FA5}">
                      <a16:colId xmlns:a16="http://schemas.microsoft.com/office/drawing/2014/main" val="3112422548"/>
                    </a:ext>
                  </a:extLst>
                </a:gridCol>
                <a:gridCol w="1408256">
                  <a:extLst>
                    <a:ext uri="{9D8B030D-6E8A-4147-A177-3AD203B41FA5}">
                      <a16:colId xmlns:a16="http://schemas.microsoft.com/office/drawing/2014/main" val="3054209774"/>
                    </a:ext>
                  </a:extLst>
                </a:gridCol>
              </a:tblGrid>
              <a:tr h="568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Equipment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Base Price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Quantity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Initial Budget (Tk)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 Expenditure (TK)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357933969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Arduino Mega 2560 R3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3048608844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Lipo Battery 200 mAh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1265435060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Bluetooth Module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916062653"/>
                  </a:ext>
                </a:extLst>
              </a:tr>
              <a:tr h="267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L298N H Bridge Dual Motor Driver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835969888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Gear Motor 400 RPM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1510027295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Blue Wheel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4172348601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 air pump motor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749637769"/>
                  </a:ext>
                </a:extLst>
              </a:tr>
              <a:tr h="267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plug Male &amp; Female connectors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3435596090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B3 2s 3s Lip Battery Charger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1347458375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Flame Sensor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096615265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Buzzer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068571734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PIR Motion Sensor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058552586"/>
                  </a:ext>
                </a:extLst>
              </a:tr>
              <a:tr h="322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ESP32-CAM WIFI + Bluetooth Camera Module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3712967985"/>
                  </a:ext>
                </a:extLst>
              </a:tr>
              <a:tr h="267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HC-SR04 Ultrasonic Sonar Sensor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486098328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Zip ties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required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175462044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Jumper Wires Male to 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required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3456210625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Glue Stick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503663740"/>
                  </a:ext>
                </a:extLst>
              </a:tr>
              <a:tr h="157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Glue Gun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2012624544"/>
                  </a:ext>
                </a:extLst>
              </a:tr>
              <a:tr h="326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10,202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8,490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5" marR="57425" marT="0" marB="0"/>
                </a:tc>
                <a:extLst>
                  <a:ext uri="{0D108BD9-81ED-4DB2-BD59-A6C34878D82A}">
                    <a16:rowId xmlns:a16="http://schemas.microsoft.com/office/drawing/2014/main" val="3583544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2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0981" y="2413337"/>
            <a:ext cx="9501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Sanjay Kumar Mandal  :   25%</a:t>
            </a:r>
          </a:p>
          <a:p>
            <a:pPr>
              <a:buClr>
                <a:schemeClr val="accent2"/>
              </a:buClr>
              <a:buSzPct val="15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 err="1"/>
              <a:t>Salsabeel</a:t>
            </a:r>
            <a:r>
              <a:rPr lang="en-US" sz="2400" dirty="0"/>
              <a:t> Noor Azmi    :    25% </a:t>
            </a:r>
          </a:p>
          <a:p>
            <a:pPr>
              <a:buClr>
                <a:schemeClr val="accent2"/>
              </a:buClr>
              <a:buSzPct val="150000"/>
            </a:pPr>
            <a:endParaRPr lang="en-US" sz="24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Neloy Barman	       :    25%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Zamia </a:t>
            </a:r>
            <a:r>
              <a:rPr lang="en-US" sz="2400" dirty="0" err="1"/>
              <a:t>Mostafiz</a:t>
            </a:r>
            <a:r>
              <a:rPr lang="en-US" sz="2400" dirty="0"/>
              <a:t>              :     25%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Contribution of team-members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16" name="TextBox 15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8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1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9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6046" y="1822787"/>
            <a:ext cx="9501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Exceeding budget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PIR Sensor as a replacement</a:t>
            </a:r>
          </a:p>
          <a:p>
            <a:pPr>
              <a:buClr>
                <a:schemeClr val="accent2"/>
              </a:buClr>
              <a:buSzPct val="15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No relevancy of pump motor </a:t>
            </a:r>
          </a:p>
          <a:p>
            <a:pPr>
              <a:buClr>
                <a:schemeClr val="accent2"/>
              </a:buClr>
              <a:buSzPct val="150000"/>
            </a:pPr>
            <a:endParaRPr lang="en-US" sz="24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Calibration of motion sensor</a:t>
            </a:r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Clr>
                <a:schemeClr val="accent2"/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sz="2400" dirty="0"/>
              <a:t>Collaboration of team-members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Challenges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16" name="TextBox 15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9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1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2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14855</TotalTime>
  <Words>402</Words>
  <Application>Microsoft Office PowerPoint</Application>
  <PresentationFormat>Widescreen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Clear Sans Light</vt:lpstr>
      <vt:lpstr>Helvetica Light</vt:lpstr>
      <vt:lpstr>Lato</vt:lpstr>
      <vt:lpstr>Lato Light</vt:lpstr>
      <vt:lpstr>Open Sans</vt:lpstr>
      <vt:lpstr>Ruda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salsabeel noor</cp:lastModifiedBy>
  <cp:revision>3447</cp:revision>
  <dcterms:created xsi:type="dcterms:W3CDTF">2014-12-23T09:42:55Z</dcterms:created>
  <dcterms:modified xsi:type="dcterms:W3CDTF">2022-03-08T09:49:14Z</dcterms:modified>
</cp:coreProperties>
</file>