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60" r:id="rId4"/>
    <p:sldId id="261" r:id="rId5"/>
    <p:sldId id="286" r:id="rId6"/>
    <p:sldId id="265" r:id="rId7"/>
    <p:sldId id="287" r:id="rId8"/>
    <p:sldId id="266" r:id="rId9"/>
    <p:sldId id="288" r:id="rId10"/>
    <p:sldId id="289" r:id="rId11"/>
    <p:sldId id="290" r:id="rId12"/>
    <p:sldId id="291" r:id="rId13"/>
    <p:sldId id="292" r:id="rId14"/>
    <p:sldId id="293" r:id="rId15"/>
    <p:sldId id="294" r:id="rId16"/>
    <p:sldId id="295" r:id="rId17"/>
    <p:sldId id="277" r:id="rId18"/>
    <p:sldId id="278" r:id="rId19"/>
    <p:sldId id="279" r:id="rId20"/>
    <p:sldId id="280" r:id="rId21"/>
    <p:sldId id="296" r:id="rId22"/>
    <p:sldId id="285" r:id="rId23"/>
    <p:sldId id="284" r:id="rId24"/>
    <p:sldId id="272" r:id="rId25"/>
    <p:sldId id="297" r:id="rId26"/>
    <p:sldId id="274" r:id="rId27"/>
  </p:sldIdLst>
  <p:sldSz cx="9144000" cy="5143500" type="screen16x9"/>
  <p:notesSz cx="6858000" cy="9144000"/>
  <p:embeddedFontLst>
    <p:embeddedFont>
      <p:font typeface="Montserrat" charset="0"/>
      <p:regular r:id="rId29"/>
      <p:bold r:id="rId30"/>
      <p:italic r:id="rId31"/>
      <p:boldItalic r:id="rId32"/>
    </p:embeddedFont>
    <p:embeddedFont>
      <p:font typeface="Arial Black" pitchFamily="34" charset="0"/>
      <p:bold r:id="rId33"/>
    </p:embeddedFont>
    <p:embeddedFont>
      <p:font typeface="Roboto"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4118247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1449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4293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3821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7191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016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29777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8027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801974"/>
            <a:ext cx="8512500" cy="5876144"/>
          </a:xfrm>
          <a:prstGeom prst="rect">
            <a:avLst/>
          </a:prstGeom>
          <a:noFill/>
          <a:ln>
            <a:noFill/>
          </a:ln>
        </p:spPr>
        <p:txBody>
          <a:bodyPr spcFirstLastPara="1" wrap="square" lIns="91425" tIns="91425" rIns="91425" bIns="91425" anchor="b" anchorCtr="0">
            <a:noAutofit/>
          </a:bodyPr>
          <a:lstStyle/>
          <a:p>
            <a:pPr>
              <a:lnSpc>
                <a:spcPct val="150000"/>
              </a:lnSpc>
            </a:pPr>
            <a:r>
              <a:rPr lang="en-US" sz="4000" b="1" dirty="0">
                <a:solidFill>
                  <a:srgbClr val="CC0000"/>
                </a:solidFill>
                <a:latin typeface="Montserrat"/>
                <a:ea typeface="Montserrat"/>
                <a:cs typeface="Montserrat"/>
                <a:sym typeface="Montserrat"/>
              </a:rPr>
              <a:t>Capstone Project - </a:t>
            </a:r>
            <a:r>
              <a:rPr lang="en-US" sz="4000" b="1" dirty="0" smtClean="0">
                <a:solidFill>
                  <a:srgbClr val="CC0000"/>
                </a:solidFill>
                <a:latin typeface="Montserrat"/>
                <a:ea typeface="Montserrat"/>
                <a:cs typeface="Montserrat"/>
                <a:sym typeface="Montserrat"/>
              </a:rPr>
              <a:t>3</a:t>
            </a:r>
            <a:r>
              <a:rPr lang="en-US" sz="1400" b="1" dirty="0">
                <a:solidFill>
                  <a:srgbClr val="CC0000"/>
                </a:solidFill>
                <a:latin typeface="Montserrat"/>
                <a:ea typeface="Montserrat"/>
                <a:cs typeface="Montserrat"/>
                <a:sym typeface="Montserrat"/>
              </a:rPr>
              <a:t/>
            </a:r>
            <a:br>
              <a:rPr lang="en-US" sz="1400" b="1" dirty="0">
                <a:solidFill>
                  <a:srgbClr val="CC0000"/>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Bank marketing effectiveness prediction</a:t>
            </a:r>
            <a:r>
              <a:rPr lang="en-US" sz="1400" u="sng" dirty="0">
                <a:solidFill>
                  <a:srgbClr val="002060"/>
                </a:solidFill>
                <a:latin typeface="Arial Black"/>
                <a:ea typeface="Arial Black"/>
                <a:cs typeface="Arial Black"/>
                <a:sym typeface="Arial Black"/>
              </a:rPr>
              <a:t/>
            </a:r>
            <a:br>
              <a:rPr lang="en-US" sz="1400" u="sng" dirty="0">
                <a:solidFill>
                  <a:srgbClr val="002060"/>
                </a:solidFill>
                <a:latin typeface="Arial Black"/>
                <a:ea typeface="Arial Black"/>
                <a:cs typeface="Arial Black"/>
                <a:sym typeface="Arial Black"/>
              </a:rPr>
            </a:br>
            <a:r>
              <a:rPr lang="en-US" sz="1400" u="sng" dirty="0">
                <a:solidFill>
                  <a:srgbClr val="002060"/>
                </a:solidFill>
                <a:latin typeface="Arial Black"/>
                <a:ea typeface="Arial Black"/>
                <a:cs typeface="Arial Black"/>
                <a:sym typeface="Arial Black"/>
              </a:rPr>
              <a:t/>
            </a:r>
            <a:br>
              <a:rPr lang="en-US" sz="1400" u="sng" dirty="0">
                <a:solidFill>
                  <a:srgbClr val="002060"/>
                </a:solidFill>
                <a:latin typeface="Arial Black"/>
                <a:ea typeface="Arial Black"/>
                <a:cs typeface="Arial Black"/>
                <a:sym typeface="Arial Black"/>
              </a:rPr>
            </a:br>
            <a:r>
              <a:rPr lang="en-US" sz="1800" b="1" u="sng" dirty="0">
                <a:solidFill>
                  <a:srgbClr val="002060"/>
                </a:solidFill>
                <a:latin typeface="Montserrat" panose="00000500000000000000" pitchFamily="2" charset="0"/>
              </a:rPr>
              <a:t>Team Members </a:t>
            </a:r>
            <a:r>
              <a:rPr lang="en-US" sz="1400" dirty="0">
                <a:solidFill>
                  <a:srgbClr val="002060"/>
                </a:solidFill>
                <a:latin typeface="+mj-lt"/>
                <a:ea typeface="Montserrat"/>
                <a:cs typeface="Arial" panose="020B0604020202020204" pitchFamily="34" charset="0"/>
                <a:sym typeface="Montserrat"/>
              </a:rPr>
              <a:t/>
            </a:r>
            <a:br>
              <a:rPr lang="en-US" sz="1400" dirty="0">
                <a:solidFill>
                  <a:srgbClr val="002060"/>
                </a:solidFill>
                <a:latin typeface="+mj-lt"/>
                <a:ea typeface="Montserrat"/>
                <a:cs typeface="Arial" panose="020B0604020202020204" pitchFamily="34" charset="0"/>
                <a:sym typeface="Montserrat"/>
              </a:rPr>
            </a:br>
            <a:r>
              <a:rPr lang="en-US" sz="1400" dirty="0">
                <a:solidFill>
                  <a:srgbClr val="002060"/>
                </a:solidFill>
                <a:latin typeface="+mj-lt"/>
                <a:ea typeface="Montserrat"/>
                <a:cs typeface="Arial" panose="020B0604020202020204" pitchFamily="34" charset="0"/>
                <a:sym typeface="Montserrat"/>
              </a:rPr>
              <a:t>Ganeshkumar Patel </a:t>
            </a:r>
            <a:br>
              <a:rPr lang="en-US" sz="1400" dirty="0">
                <a:solidFill>
                  <a:srgbClr val="002060"/>
                </a:solidFill>
                <a:latin typeface="+mj-lt"/>
                <a:ea typeface="Montserrat"/>
                <a:cs typeface="Arial" panose="020B0604020202020204" pitchFamily="34" charset="0"/>
                <a:sym typeface="Montserrat"/>
              </a:rPr>
            </a:br>
            <a:r>
              <a:rPr lang="en-US" sz="1400" dirty="0">
                <a:solidFill>
                  <a:srgbClr val="002060"/>
                </a:solidFill>
                <a:latin typeface="+mj-lt"/>
                <a:ea typeface="Montserrat"/>
                <a:cs typeface="Arial" panose="020B0604020202020204" pitchFamily="34" charset="0"/>
                <a:sym typeface="Montserrat"/>
              </a:rPr>
              <a:t>Akanksha Agarwal</a:t>
            </a:r>
            <a:br>
              <a:rPr lang="en-US" sz="1400" dirty="0">
                <a:solidFill>
                  <a:srgbClr val="002060"/>
                </a:solidFill>
                <a:latin typeface="+mj-lt"/>
                <a:ea typeface="Montserrat"/>
                <a:cs typeface="Arial" panose="020B0604020202020204" pitchFamily="34" charset="0"/>
                <a:sym typeface="Montserrat"/>
              </a:rPr>
            </a:br>
            <a:r>
              <a:rPr lang="en-US" sz="1400" dirty="0">
                <a:solidFill>
                  <a:srgbClr val="002060"/>
                </a:solidFill>
                <a:latin typeface="+mj-lt"/>
                <a:ea typeface="Montserrat"/>
                <a:cs typeface="Arial" panose="020B0604020202020204" pitchFamily="34" charset="0"/>
                <a:sym typeface="Montserrat"/>
              </a:rPr>
              <a:t>Saurabh </a:t>
            </a:r>
            <a:r>
              <a:rPr lang="en-US" sz="1400" dirty="0" err="1">
                <a:solidFill>
                  <a:srgbClr val="002060"/>
                </a:solidFill>
                <a:latin typeface="+mj-lt"/>
                <a:ea typeface="Montserrat"/>
                <a:cs typeface="Arial" panose="020B0604020202020204" pitchFamily="34" charset="0"/>
                <a:sym typeface="Montserrat"/>
              </a:rPr>
              <a:t>Funde</a:t>
            </a:r>
            <a:r>
              <a:rPr lang="en-US" sz="1400" dirty="0">
                <a:solidFill>
                  <a:srgbClr val="002060"/>
                </a:solidFill>
                <a:latin typeface="+mj-lt"/>
                <a:ea typeface="Montserrat"/>
                <a:cs typeface="Arial" panose="020B0604020202020204" pitchFamily="34" charset="0"/>
                <a:sym typeface="Montserrat"/>
              </a:rPr>
              <a:t/>
            </a:r>
            <a:br>
              <a:rPr lang="en-US" sz="1400" dirty="0">
                <a:solidFill>
                  <a:srgbClr val="002060"/>
                </a:solidFill>
                <a:latin typeface="+mj-lt"/>
                <a:ea typeface="Montserrat"/>
                <a:cs typeface="Arial" panose="020B0604020202020204" pitchFamily="34" charset="0"/>
                <a:sym typeface="Montserrat"/>
              </a:rPr>
            </a:br>
            <a:r>
              <a:rPr lang="en-US" sz="1400" dirty="0">
                <a:solidFill>
                  <a:srgbClr val="002060"/>
                </a:solidFill>
                <a:latin typeface="+mj-lt"/>
                <a:ea typeface="Montserrat"/>
                <a:cs typeface="Arial" panose="020B0604020202020204" pitchFamily="34" charset="0"/>
                <a:sym typeface="Montserrat"/>
              </a:rPr>
              <a:t>Sanjay Kumar</a:t>
            </a:r>
            <a:br>
              <a:rPr lang="en-US" sz="1400" dirty="0">
                <a:solidFill>
                  <a:srgbClr val="002060"/>
                </a:solidFill>
                <a:latin typeface="+mj-lt"/>
                <a:ea typeface="Montserrat"/>
                <a:cs typeface="Arial" panose="020B0604020202020204" pitchFamily="34" charset="0"/>
                <a:sym typeface="Montserrat"/>
              </a:rPr>
            </a:br>
            <a:r>
              <a:rPr lang="en-US" sz="1400" dirty="0" err="1">
                <a:solidFill>
                  <a:srgbClr val="002060"/>
                </a:solidFill>
                <a:latin typeface="+mj-lt"/>
                <a:ea typeface="Montserrat"/>
                <a:cs typeface="Arial" panose="020B0604020202020204" pitchFamily="34" charset="0"/>
                <a:sym typeface="Montserrat"/>
              </a:rPr>
              <a:t>Yaman</a:t>
            </a:r>
            <a:r>
              <a:rPr lang="en-US" sz="1400" dirty="0">
                <a:solidFill>
                  <a:srgbClr val="002060"/>
                </a:solidFill>
                <a:latin typeface="+mj-lt"/>
                <a:ea typeface="Montserrat"/>
                <a:cs typeface="Arial" panose="020B0604020202020204" pitchFamily="34" charset="0"/>
                <a:sym typeface="Montserrat"/>
              </a:rPr>
              <a:t> Saini</a:t>
            </a:r>
            <a:br>
              <a:rPr lang="en-US" sz="1400" dirty="0">
                <a:solidFill>
                  <a:srgbClr val="002060"/>
                </a:solidFill>
                <a:latin typeface="+mj-lt"/>
                <a:ea typeface="Montserrat"/>
                <a:cs typeface="Arial" panose="020B0604020202020204" pitchFamily="34" charset="0"/>
                <a:sym typeface="Montserrat"/>
              </a:rPr>
            </a:br>
            <a:r>
              <a:rPr lang="en-US" sz="1400" b="1" i="1" dirty="0">
                <a:solidFill>
                  <a:srgbClr val="002060"/>
                </a:solidFill>
                <a:latin typeface="+mj-lt"/>
                <a:ea typeface="Montserrat"/>
                <a:cs typeface="Arial" panose="020B0604020202020204" pitchFamily="34" charset="0"/>
                <a:sym typeface="Montserrat"/>
              </a:rPr>
              <a:t>Data Science Trainee,</a:t>
            </a:r>
            <a:br>
              <a:rPr lang="en-US" sz="1400" b="1" i="1" dirty="0">
                <a:solidFill>
                  <a:srgbClr val="002060"/>
                </a:solidFill>
                <a:latin typeface="+mj-lt"/>
                <a:ea typeface="Montserrat"/>
                <a:cs typeface="Arial" panose="020B0604020202020204" pitchFamily="34" charset="0"/>
                <a:sym typeface="Montserrat"/>
              </a:rPr>
            </a:br>
            <a:r>
              <a:rPr lang="en-US" sz="1400" b="1" i="1" dirty="0" err="1">
                <a:solidFill>
                  <a:srgbClr val="002060"/>
                </a:solidFill>
                <a:latin typeface="+mj-lt"/>
                <a:ea typeface="Montserrat"/>
                <a:cs typeface="Arial" panose="020B0604020202020204" pitchFamily="34" charset="0"/>
                <a:sym typeface="Montserrat"/>
              </a:rPr>
              <a:t>AlmaBetter</a:t>
            </a:r>
            <a:r>
              <a:rPr lang="en-US" sz="1400" b="1" i="1" dirty="0">
                <a:solidFill>
                  <a:srgbClr val="002060"/>
                </a:solidFill>
                <a:latin typeface="+mj-lt"/>
                <a:ea typeface="Montserrat"/>
                <a:cs typeface="Arial" panose="020B0604020202020204" pitchFamily="34" charset="0"/>
                <a:sym typeface="Montserrat"/>
              </a:rPr>
              <a:t>, Bangalore</a:t>
            </a:r>
            <a:endParaRPr sz="1400" b="1" i="1" dirty="0">
              <a:solidFill>
                <a:schemeClr val="lt1"/>
              </a:solidFill>
              <a:latin typeface="+mj-lt"/>
              <a:ea typeface="Montserrat"/>
              <a:cs typeface="Montserrat"/>
              <a:sym typeface="Montserrat"/>
            </a:endParaRPr>
          </a:p>
          <a:p>
            <a:pPr marL="0" lvl="0" indent="0" algn="ctr" rtl="0">
              <a:spcBef>
                <a:spcPts val="0"/>
              </a:spcBef>
              <a:spcAft>
                <a:spcPts val="0"/>
              </a:spcAft>
              <a:buSzPts val="5200"/>
              <a:buNone/>
            </a:pPr>
            <a:endParaRPr sz="14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4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520600" cy="3416400"/>
          </a:xfrm>
        </p:spPr>
        <p:txBody>
          <a:bodyPr/>
          <a:lstStyle/>
          <a:p>
            <a:pPr marL="114300" indent="0">
              <a:buNone/>
            </a:pPr>
            <a:r>
              <a:rPr lang="en-US" sz="1600" b="1" dirty="0">
                <a:solidFill>
                  <a:schemeClr val="bg1">
                    <a:lumMod val="50000"/>
                  </a:schemeClr>
                </a:solidFill>
              </a:rPr>
              <a:t>3. Loans</a:t>
            </a:r>
          </a:p>
        </p:txBody>
      </p:sp>
      <p:sp>
        <p:nvSpPr>
          <p:cNvPr id="7" name="TextBox 6">
            <a:extLst>
              <a:ext uri="{FF2B5EF4-FFF2-40B4-BE49-F238E27FC236}">
                <a16:creationId xmlns:a16="http://schemas.microsoft.com/office/drawing/2014/main" xmlns="" id="{42581CFF-0D95-4F08-9CE5-257457E21283}"/>
              </a:ext>
            </a:extLst>
          </p:cNvPr>
          <p:cNvSpPr txBox="1"/>
          <p:nvPr/>
        </p:nvSpPr>
        <p:spPr>
          <a:xfrm>
            <a:off x="394800" y="3963523"/>
            <a:ext cx="3938208" cy="1169551"/>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sz="1400" b="1"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Majority of the people had previous housing loans and thus very few of them opted for term deposit.</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70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pic>
        <p:nvPicPr>
          <p:cNvPr id="8" name="Picture 7">
            <a:extLst>
              <a:ext uri="{FF2B5EF4-FFF2-40B4-BE49-F238E27FC236}">
                <a16:creationId xmlns:a16="http://schemas.microsoft.com/office/drawing/2014/main" xmlns="" id="{A1AFD13F-DACA-477C-A6AD-7DCC2BE52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45" y="1141603"/>
            <a:ext cx="4089564" cy="2654629"/>
          </a:xfrm>
          <a:prstGeom prst="rect">
            <a:avLst/>
          </a:prstGeom>
        </p:spPr>
      </p:pic>
      <p:pic>
        <p:nvPicPr>
          <p:cNvPr id="9" name="Picture 8">
            <a:extLst>
              <a:ext uri="{FF2B5EF4-FFF2-40B4-BE49-F238E27FC236}">
                <a16:creationId xmlns:a16="http://schemas.microsoft.com/office/drawing/2014/main" xmlns="" id="{52DCF815-1A9F-4A85-90AB-E5261284C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008" y="1086686"/>
            <a:ext cx="4177147" cy="2711482"/>
          </a:xfrm>
          <a:prstGeom prst="rect">
            <a:avLst/>
          </a:prstGeom>
        </p:spPr>
      </p:pic>
      <p:sp>
        <p:nvSpPr>
          <p:cNvPr id="13" name="TextBox 12">
            <a:extLst>
              <a:ext uri="{FF2B5EF4-FFF2-40B4-BE49-F238E27FC236}">
                <a16:creationId xmlns:a16="http://schemas.microsoft.com/office/drawing/2014/main" xmlns="" id="{F898C9B2-5F1E-4F86-9645-9099330B6E77}"/>
              </a:ext>
            </a:extLst>
          </p:cNvPr>
          <p:cNvSpPr txBox="1"/>
          <p:nvPr/>
        </p:nvSpPr>
        <p:spPr>
          <a:xfrm>
            <a:off x="4624862" y="3958526"/>
            <a:ext cx="3927025" cy="954107"/>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sz="1400" b="1"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Majority of the people had personal loans and thus very few of them opted for term deposit.</a:t>
            </a:r>
          </a:p>
        </p:txBody>
      </p:sp>
    </p:spTree>
    <p:extLst>
      <p:ext uri="{BB962C8B-B14F-4D97-AF65-F5344CB8AC3E}">
        <p14:creationId xmlns:p14="http://schemas.microsoft.com/office/powerpoint/2010/main" val="68918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520600" cy="3416400"/>
          </a:xfrm>
        </p:spPr>
        <p:txBody>
          <a:bodyPr/>
          <a:lstStyle/>
          <a:p>
            <a:pPr marL="114300" indent="0">
              <a:buNone/>
            </a:pPr>
            <a:r>
              <a:rPr lang="en-US" sz="1600" b="1" dirty="0">
                <a:solidFill>
                  <a:schemeClr val="bg1">
                    <a:lumMod val="50000"/>
                  </a:schemeClr>
                </a:solidFill>
              </a:rPr>
              <a:t>4. Contact</a:t>
            </a:r>
          </a:p>
        </p:txBody>
      </p:sp>
      <p:sp>
        <p:nvSpPr>
          <p:cNvPr id="7" name="TextBox 6">
            <a:extLst>
              <a:ext uri="{FF2B5EF4-FFF2-40B4-BE49-F238E27FC236}">
                <a16:creationId xmlns:a16="http://schemas.microsoft.com/office/drawing/2014/main" xmlns="" id="{42581CFF-0D95-4F08-9CE5-257457E21283}"/>
              </a:ext>
            </a:extLst>
          </p:cNvPr>
          <p:cNvSpPr txBox="1"/>
          <p:nvPr/>
        </p:nvSpPr>
        <p:spPr>
          <a:xfrm>
            <a:off x="430399" y="3960357"/>
            <a:ext cx="8117001" cy="1169551"/>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Majority of the people were contacted through cellular medium and were converted to the subscription. Thus, cellular medium of contact is more effective in comparison to telephone and other mediums.</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70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pic>
        <p:nvPicPr>
          <p:cNvPr id="10" name="Picture 2">
            <a:extLst>
              <a:ext uri="{FF2B5EF4-FFF2-40B4-BE49-F238E27FC236}">
                <a16:creationId xmlns:a16="http://schemas.microsoft.com/office/drawing/2014/main" xmlns="" id="{FB46E2C4-1DE2-4ECB-A705-E2DC95FD0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431" y="1101778"/>
            <a:ext cx="5003959" cy="28671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xmlns="" id="{0FF4F3B9-3993-450B-A404-67C17A103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235" y="1166026"/>
            <a:ext cx="2826327" cy="2734164"/>
          </a:xfrm>
          <a:prstGeom prst="rect">
            <a:avLst/>
          </a:prstGeom>
        </p:spPr>
      </p:pic>
    </p:spTree>
    <p:extLst>
      <p:ext uri="{BB962C8B-B14F-4D97-AF65-F5344CB8AC3E}">
        <p14:creationId xmlns:p14="http://schemas.microsoft.com/office/powerpoint/2010/main" val="231023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xmlns="" id="{9F67C1E5-21BE-444E-9092-A2248E189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00" y="1222794"/>
            <a:ext cx="8386372" cy="2889422"/>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228600" y="767462"/>
            <a:ext cx="8520600" cy="3416400"/>
          </a:xfrm>
        </p:spPr>
        <p:txBody>
          <a:bodyPr/>
          <a:lstStyle/>
          <a:p>
            <a:pPr marL="114300" indent="0">
              <a:buNone/>
            </a:pPr>
            <a:r>
              <a:rPr lang="en-US" sz="1600" b="1" dirty="0">
                <a:solidFill>
                  <a:schemeClr val="bg1">
                    <a:lumMod val="50000"/>
                  </a:schemeClr>
                </a:solidFill>
              </a:rPr>
              <a:t>5. Month</a:t>
            </a:r>
          </a:p>
        </p:txBody>
      </p:sp>
      <p:sp>
        <p:nvSpPr>
          <p:cNvPr id="7" name="TextBox 6">
            <a:extLst>
              <a:ext uri="{FF2B5EF4-FFF2-40B4-BE49-F238E27FC236}">
                <a16:creationId xmlns:a16="http://schemas.microsoft.com/office/drawing/2014/main" xmlns="" id="{42581CFF-0D95-4F08-9CE5-257457E21283}"/>
              </a:ext>
            </a:extLst>
          </p:cNvPr>
          <p:cNvSpPr txBox="1"/>
          <p:nvPr/>
        </p:nvSpPr>
        <p:spPr>
          <a:xfrm>
            <a:off x="430399" y="3960357"/>
            <a:ext cx="8117001" cy="1169551"/>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During the month of may there were maximum subscriptions with relatively good subscriptions in June, July and august. During other months we can se less subscription and so we can combine few of them attar on</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70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spTree>
    <p:extLst>
      <p:ext uri="{BB962C8B-B14F-4D97-AF65-F5344CB8AC3E}">
        <p14:creationId xmlns:p14="http://schemas.microsoft.com/office/powerpoint/2010/main" val="24213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686800" cy="2605325"/>
          </a:xfrm>
        </p:spPr>
        <p:txBody>
          <a:bodyPr/>
          <a:lstStyle/>
          <a:p>
            <a:pPr marL="114300" indent="0">
              <a:buNone/>
            </a:pPr>
            <a:r>
              <a:rPr lang="en-US" sz="1600" b="1" dirty="0">
                <a:solidFill>
                  <a:schemeClr val="bg1">
                    <a:lumMod val="50000"/>
                  </a:schemeClr>
                </a:solidFill>
              </a:rPr>
              <a:t>6. </a:t>
            </a:r>
            <a:r>
              <a:rPr lang="en-IN" sz="1600" b="1" i="0" dirty="0">
                <a:solidFill>
                  <a:srgbClr val="212121"/>
                </a:solidFill>
                <a:effectLst/>
                <a:latin typeface="Roboto" panose="02000000000000000000" pitchFamily="2" charset="0"/>
              </a:rPr>
              <a:t>Campaign</a:t>
            </a:r>
            <a:endParaRPr lang="en-IN" sz="1600" b="0" i="0" dirty="0">
              <a:solidFill>
                <a:srgbClr val="212121"/>
              </a:solidFill>
              <a:effectLst/>
              <a:latin typeface="Roboto" panose="02000000000000000000" pitchFamily="2" charset="0"/>
            </a:endParaRPr>
          </a:p>
          <a:p>
            <a:pPr marL="114300" indent="0">
              <a:buNone/>
            </a:pPr>
            <a:endParaRPr lang="en-US" sz="1600" b="1" dirty="0">
              <a:solidFill>
                <a:schemeClr val="bg1">
                  <a:lumMod val="50000"/>
                </a:schemeClr>
              </a:solidFill>
            </a:endParaRPr>
          </a:p>
        </p:txBody>
      </p:sp>
      <p:sp>
        <p:nvSpPr>
          <p:cNvPr id="7" name="TextBox 6">
            <a:extLst>
              <a:ext uri="{FF2B5EF4-FFF2-40B4-BE49-F238E27FC236}">
                <a16:creationId xmlns:a16="http://schemas.microsoft.com/office/drawing/2014/main" xmlns="" id="{42581CFF-0D95-4F08-9CE5-257457E21283}"/>
              </a:ext>
            </a:extLst>
          </p:cNvPr>
          <p:cNvSpPr txBox="1"/>
          <p:nvPr/>
        </p:nvSpPr>
        <p:spPr>
          <a:xfrm>
            <a:off x="6123482" y="715953"/>
            <a:ext cx="2791918" cy="2246769"/>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People were mostly contacted once who subscribed to it, while others were contacted more number of times but the conversion rate reduced after 20 we did not see any significant conversions thus we drop those observations later on</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70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pic>
        <p:nvPicPr>
          <p:cNvPr id="6146" name="Picture 2">
            <a:extLst>
              <a:ext uri="{FF2B5EF4-FFF2-40B4-BE49-F238E27FC236}">
                <a16:creationId xmlns:a16="http://schemas.microsoft.com/office/drawing/2014/main" xmlns="" id="{15E6A8C0-47B3-4646-A0CD-63846EBF4B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83778"/>
            <a:ext cx="5778708" cy="16894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a:extLst>
              <a:ext uri="{FF2B5EF4-FFF2-40B4-BE49-F238E27FC236}">
                <a16:creationId xmlns:a16="http://schemas.microsoft.com/office/drawing/2014/main" xmlns="" id="{7C330CDF-60DF-4116-B4DB-381571BDF6B6}"/>
              </a:ext>
            </a:extLst>
          </p:cNvPr>
          <p:cNvSpPr txBox="1">
            <a:spLocks/>
          </p:cNvSpPr>
          <p:nvPr/>
        </p:nvSpPr>
        <p:spPr>
          <a:xfrm>
            <a:off x="142856" y="2780716"/>
            <a:ext cx="5492993" cy="2464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600" b="1" dirty="0">
                <a:solidFill>
                  <a:schemeClr val="bg1">
                    <a:lumMod val="50000"/>
                  </a:schemeClr>
                </a:solidFill>
                <a:latin typeface="Roboto" panose="02000000000000000000" pitchFamily="2" charset="0"/>
              </a:rPr>
              <a:t>7. Previous</a:t>
            </a:r>
            <a:endParaRPr lang="en-IN" sz="1600" dirty="0">
              <a:solidFill>
                <a:srgbClr val="212121"/>
              </a:solidFill>
              <a:latin typeface="Roboto" panose="02000000000000000000" pitchFamily="2" charset="0"/>
            </a:endParaRPr>
          </a:p>
          <a:p>
            <a:pPr marL="114300" indent="0">
              <a:buFont typeface="Arial"/>
              <a:buNone/>
            </a:pPr>
            <a:endParaRPr lang="en-US" sz="1600" b="1" dirty="0">
              <a:solidFill>
                <a:schemeClr val="bg1">
                  <a:lumMod val="50000"/>
                </a:schemeClr>
              </a:solidFill>
            </a:endParaRPr>
          </a:p>
        </p:txBody>
      </p:sp>
      <p:pic>
        <p:nvPicPr>
          <p:cNvPr id="6152" name="Picture 8">
            <a:extLst>
              <a:ext uri="{FF2B5EF4-FFF2-40B4-BE49-F238E27FC236}">
                <a16:creationId xmlns:a16="http://schemas.microsoft.com/office/drawing/2014/main" xmlns="" id="{5248BEC6-C44E-4EDB-8EAF-416596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209125"/>
            <a:ext cx="5861155" cy="189090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xmlns="" id="{F91AAC5D-0CE7-4C1A-9BED-078B6CD8F77E}"/>
              </a:ext>
            </a:extLst>
          </p:cNvPr>
          <p:cNvSpPr txBox="1"/>
          <p:nvPr/>
        </p:nvSpPr>
        <p:spPr>
          <a:xfrm>
            <a:off x="6096002" y="3139361"/>
            <a:ext cx="2791918" cy="1815882"/>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We can see above that majority of people were not contacted previously before this campaign and there are no significant contacts after 11 times already done.</a:t>
            </a:r>
            <a:endParaRPr lang="en-IN" dirty="0"/>
          </a:p>
        </p:txBody>
      </p:sp>
    </p:spTree>
    <p:extLst>
      <p:ext uri="{BB962C8B-B14F-4D97-AF65-F5344CB8AC3E}">
        <p14:creationId xmlns:p14="http://schemas.microsoft.com/office/powerpoint/2010/main" val="100084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xmlns="" id="{B65389FF-F033-47EA-A4C7-45EB6540C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626" y="1079599"/>
            <a:ext cx="3490114" cy="267795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228600" y="767462"/>
            <a:ext cx="8686800" cy="2605325"/>
          </a:xfrm>
        </p:spPr>
        <p:txBody>
          <a:bodyPr/>
          <a:lstStyle/>
          <a:p>
            <a:pPr marL="114300" indent="0">
              <a:buNone/>
            </a:pPr>
            <a:r>
              <a:rPr lang="en-US" sz="1600" b="1" dirty="0">
                <a:solidFill>
                  <a:schemeClr val="bg1">
                    <a:lumMod val="50000"/>
                  </a:schemeClr>
                </a:solidFill>
              </a:rPr>
              <a:t>8. </a:t>
            </a:r>
            <a:r>
              <a:rPr lang="en-IN" sz="1600" b="1" dirty="0">
                <a:solidFill>
                  <a:srgbClr val="212121"/>
                </a:solidFill>
                <a:latin typeface="Roboto" panose="02000000000000000000" pitchFamily="2" charset="0"/>
              </a:rPr>
              <a:t>Balance</a:t>
            </a:r>
            <a:endParaRPr lang="en-IN" sz="1600" b="0" i="0" dirty="0">
              <a:solidFill>
                <a:srgbClr val="212121"/>
              </a:solidFill>
              <a:effectLst/>
              <a:latin typeface="Roboto" panose="02000000000000000000" pitchFamily="2" charset="0"/>
            </a:endParaRPr>
          </a:p>
          <a:p>
            <a:pPr marL="114300" indent="0">
              <a:buNone/>
            </a:pPr>
            <a:endParaRPr lang="en-US" sz="1600" b="1" dirty="0">
              <a:solidFill>
                <a:schemeClr val="bg1">
                  <a:lumMod val="50000"/>
                </a:schemeClr>
              </a:solidFill>
            </a:endParaRPr>
          </a:p>
        </p:txBody>
      </p:sp>
      <p:sp>
        <p:nvSpPr>
          <p:cNvPr id="7" name="TextBox 6">
            <a:extLst>
              <a:ext uri="{FF2B5EF4-FFF2-40B4-BE49-F238E27FC236}">
                <a16:creationId xmlns:a16="http://schemas.microsoft.com/office/drawing/2014/main" xmlns="" id="{42581CFF-0D95-4F08-9CE5-257457E21283}"/>
              </a:ext>
            </a:extLst>
          </p:cNvPr>
          <p:cNvSpPr txBox="1"/>
          <p:nvPr/>
        </p:nvSpPr>
        <p:spPr>
          <a:xfrm>
            <a:off x="256080" y="3684925"/>
            <a:ext cx="4383682" cy="1169551"/>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Balance of customers is more than 1 lacs and thus we need to remove </a:t>
            </a:r>
            <a:r>
              <a:rPr lang="en-US" b="0" i="0" dirty="0" err="1">
                <a:solidFill>
                  <a:srgbClr val="212121"/>
                </a:solidFill>
                <a:effectLst/>
                <a:latin typeface="Roboto" panose="02000000000000000000" pitchFamily="2" charset="0"/>
              </a:rPr>
              <a:t>ouliers</a:t>
            </a:r>
            <a:r>
              <a:rPr lang="en-US" b="0" i="0" dirty="0">
                <a:solidFill>
                  <a:srgbClr val="212121"/>
                </a:solidFill>
                <a:effectLst/>
                <a:latin typeface="Roboto" panose="02000000000000000000" pitchFamily="2" charset="0"/>
              </a:rPr>
              <a:t> as the median is very less near to 450.</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825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sp>
        <p:nvSpPr>
          <p:cNvPr id="12" name="Text Placeholder 2">
            <a:extLst>
              <a:ext uri="{FF2B5EF4-FFF2-40B4-BE49-F238E27FC236}">
                <a16:creationId xmlns:a16="http://schemas.microsoft.com/office/drawing/2014/main" xmlns="" id="{7C330CDF-60DF-4116-B4DB-381571BDF6B6}"/>
              </a:ext>
            </a:extLst>
          </p:cNvPr>
          <p:cNvSpPr txBox="1">
            <a:spLocks/>
          </p:cNvSpPr>
          <p:nvPr/>
        </p:nvSpPr>
        <p:spPr>
          <a:xfrm>
            <a:off x="4533849" y="704202"/>
            <a:ext cx="4512716" cy="2464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1600" b="1" dirty="0">
                <a:solidFill>
                  <a:schemeClr val="bg1">
                    <a:lumMod val="50000"/>
                  </a:schemeClr>
                </a:solidFill>
                <a:latin typeface="Roboto" panose="02000000000000000000" pitchFamily="2" charset="0"/>
              </a:rPr>
              <a:t>9. </a:t>
            </a:r>
            <a:r>
              <a:rPr lang="en-IN" sz="1600" b="1" dirty="0" err="1">
                <a:solidFill>
                  <a:schemeClr val="bg1">
                    <a:lumMod val="50000"/>
                  </a:schemeClr>
                </a:solidFill>
                <a:latin typeface="Roboto" panose="02000000000000000000" pitchFamily="2" charset="0"/>
              </a:rPr>
              <a:t>Pdays</a:t>
            </a:r>
            <a:endParaRPr lang="en-IN" sz="1600" dirty="0">
              <a:solidFill>
                <a:srgbClr val="212121"/>
              </a:solidFill>
              <a:latin typeface="Roboto" panose="02000000000000000000" pitchFamily="2" charset="0"/>
            </a:endParaRPr>
          </a:p>
          <a:p>
            <a:pPr marL="114300" indent="0">
              <a:buFont typeface="Arial"/>
              <a:buNone/>
            </a:pPr>
            <a:endParaRPr lang="en-US" sz="1600" b="1" dirty="0">
              <a:solidFill>
                <a:schemeClr val="bg1">
                  <a:lumMod val="50000"/>
                </a:schemeClr>
              </a:solidFill>
            </a:endParaRPr>
          </a:p>
        </p:txBody>
      </p:sp>
      <p:sp>
        <p:nvSpPr>
          <p:cNvPr id="15" name="TextBox 14">
            <a:extLst>
              <a:ext uri="{FF2B5EF4-FFF2-40B4-BE49-F238E27FC236}">
                <a16:creationId xmlns:a16="http://schemas.microsoft.com/office/drawing/2014/main" xmlns="" id="{F91AAC5D-0CE7-4C1A-9BED-078B6CD8F77E}"/>
              </a:ext>
            </a:extLst>
          </p:cNvPr>
          <p:cNvSpPr txBox="1"/>
          <p:nvPr/>
        </p:nvSpPr>
        <p:spPr>
          <a:xfrm>
            <a:off x="5209082" y="3732558"/>
            <a:ext cx="3678838" cy="954107"/>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sz="1400" b="1"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pdays</a:t>
            </a:r>
            <a:r>
              <a:rPr lang="en-US" b="0" i="0" dirty="0">
                <a:solidFill>
                  <a:srgbClr val="212121"/>
                </a:solidFill>
                <a:effectLst/>
                <a:latin typeface="Roboto" panose="02000000000000000000" pitchFamily="2" charset="0"/>
              </a:rPr>
              <a:t> have large outliers and will have to look upon more closely.</a:t>
            </a:r>
            <a:endParaRPr lang="en-IN" dirty="0"/>
          </a:p>
        </p:txBody>
      </p:sp>
      <p:pic>
        <p:nvPicPr>
          <p:cNvPr id="7170" name="Picture 2">
            <a:extLst>
              <a:ext uri="{FF2B5EF4-FFF2-40B4-BE49-F238E27FC236}">
                <a16:creationId xmlns:a16="http://schemas.microsoft.com/office/drawing/2014/main" xmlns="" id="{FD6EE5B6-0661-49A2-9405-019B47C4BD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429" y="1106778"/>
            <a:ext cx="3456915" cy="2943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53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686800" cy="2605325"/>
          </a:xfrm>
        </p:spPr>
        <p:txBody>
          <a:bodyPr/>
          <a:lstStyle/>
          <a:p>
            <a:pPr>
              <a:buClr>
                <a:schemeClr val="accent2"/>
              </a:buClr>
            </a:pPr>
            <a:r>
              <a:rPr lang="en-US" sz="1600" b="1" dirty="0">
                <a:solidFill>
                  <a:schemeClr val="bg1">
                    <a:lumMod val="50000"/>
                  </a:schemeClr>
                </a:solidFill>
              </a:rPr>
              <a:t> </a:t>
            </a:r>
            <a:r>
              <a:rPr lang="en-IN" sz="1600" b="1" dirty="0" err="1">
                <a:solidFill>
                  <a:srgbClr val="212121"/>
                </a:solidFill>
                <a:latin typeface="Roboto" panose="02000000000000000000" pitchFamily="2" charset="0"/>
              </a:rPr>
              <a:t>Poutcome</a:t>
            </a:r>
            <a:endParaRPr lang="en-IN" sz="1600" b="0" i="0" dirty="0">
              <a:solidFill>
                <a:srgbClr val="212121"/>
              </a:solidFill>
              <a:effectLst/>
              <a:latin typeface="Roboto" panose="02000000000000000000" pitchFamily="2" charset="0"/>
            </a:endParaRPr>
          </a:p>
          <a:p>
            <a:pPr marL="114300" indent="0">
              <a:buNone/>
            </a:pPr>
            <a:endParaRPr lang="en-US" sz="1600" b="1" dirty="0">
              <a:solidFill>
                <a:schemeClr val="bg1">
                  <a:lumMod val="50000"/>
                </a:schemeClr>
              </a:solidFill>
            </a:endParaRPr>
          </a:p>
        </p:txBody>
      </p:sp>
      <p:sp>
        <p:nvSpPr>
          <p:cNvPr id="7" name="TextBox 6">
            <a:extLst>
              <a:ext uri="{FF2B5EF4-FFF2-40B4-BE49-F238E27FC236}">
                <a16:creationId xmlns:a16="http://schemas.microsoft.com/office/drawing/2014/main" xmlns="" id="{42581CFF-0D95-4F08-9CE5-257457E21283}"/>
              </a:ext>
            </a:extLst>
          </p:cNvPr>
          <p:cNvSpPr txBox="1"/>
          <p:nvPr/>
        </p:nvSpPr>
        <p:spPr>
          <a:xfrm>
            <a:off x="256080" y="3797549"/>
            <a:ext cx="4383682" cy="954107"/>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Looking at </a:t>
            </a:r>
            <a:r>
              <a:rPr lang="en-US" b="0" i="0" dirty="0" err="1">
                <a:solidFill>
                  <a:srgbClr val="212121"/>
                </a:solidFill>
                <a:effectLst/>
                <a:latin typeface="Roboto" panose="02000000000000000000" pitchFamily="2" charset="0"/>
              </a:rPr>
              <a:t>poutcome</a:t>
            </a:r>
            <a:r>
              <a:rPr lang="en-US" b="0" i="0" dirty="0">
                <a:solidFill>
                  <a:srgbClr val="212121"/>
                </a:solidFill>
                <a:effectLst/>
                <a:latin typeface="Roboto" panose="02000000000000000000" pitchFamily="2" charset="0"/>
              </a:rPr>
              <a:t> we can infer that the success rate was high for some unknown category.</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93043"/>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sp>
        <p:nvSpPr>
          <p:cNvPr id="12" name="Text Placeholder 2">
            <a:extLst>
              <a:ext uri="{FF2B5EF4-FFF2-40B4-BE49-F238E27FC236}">
                <a16:creationId xmlns:a16="http://schemas.microsoft.com/office/drawing/2014/main" xmlns="" id="{7C330CDF-60DF-4116-B4DB-381571BDF6B6}"/>
              </a:ext>
            </a:extLst>
          </p:cNvPr>
          <p:cNvSpPr txBox="1">
            <a:spLocks/>
          </p:cNvSpPr>
          <p:nvPr/>
        </p:nvSpPr>
        <p:spPr>
          <a:xfrm>
            <a:off x="4584525" y="768529"/>
            <a:ext cx="4512716" cy="24647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Tx/>
            </a:pPr>
            <a:r>
              <a:rPr lang="en-IN" sz="1600" b="1" dirty="0">
                <a:solidFill>
                  <a:schemeClr val="bg1">
                    <a:lumMod val="50000"/>
                  </a:schemeClr>
                </a:solidFill>
                <a:latin typeface="Roboto" panose="02000000000000000000" pitchFamily="2" charset="0"/>
              </a:rPr>
              <a:t>Duration</a:t>
            </a:r>
            <a:endParaRPr lang="en-IN" sz="1600" dirty="0">
              <a:solidFill>
                <a:srgbClr val="212121"/>
              </a:solidFill>
              <a:latin typeface="Roboto" panose="02000000000000000000" pitchFamily="2" charset="0"/>
            </a:endParaRPr>
          </a:p>
          <a:p>
            <a:pPr marL="114300" indent="0">
              <a:buFont typeface="Arial"/>
              <a:buNone/>
            </a:pPr>
            <a:endParaRPr lang="en-US" sz="1600" b="1" dirty="0">
              <a:solidFill>
                <a:schemeClr val="bg1">
                  <a:lumMod val="50000"/>
                </a:schemeClr>
              </a:solidFill>
            </a:endParaRPr>
          </a:p>
        </p:txBody>
      </p:sp>
      <p:sp>
        <p:nvSpPr>
          <p:cNvPr id="15" name="TextBox 14">
            <a:extLst>
              <a:ext uri="{FF2B5EF4-FFF2-40B4-BE49-F238E27FC236}">
                <a16:creationId xmlns:a16="http://schemas.microsoft.com/office/drawing/2014/main" xmlns="" id="{F91AAC5D-0CE7-4C1A-9BED-078B6CD8F77E}"/>
              </a:ext>
            </a:extLst>
          </p:cNvPr>
          <p:cNvSpPr txBox="1"/>
          <p:nvPr/>
        </p:nvSpPr>
        <p:spPr>
          <a:xfrm>
            <a:off x="5209082" y="3757698"/>
            <a:ext cx="3678838" cy="1169551"/>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sz="1400" b="1"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The above box plot shows that calls with large duration has more tendency for conversion..</a:t>
            </a:r>
            <a:endParaRPr lang="en-IN" dirty="0"/>
          </a:p>
        </p:txBody>
      </p:sp>
      <p:pic>
        <p:nvPicPr>
          <p:cNvPr id="8196" name="Picture 4">
            <a:extLst>
              <a:ext uri="{FF2B5EF4-FFF2-40B4-BE49-F238E27FC236}">
                <a16:creationId xmlns:a16="http://schemas.microsoft.com/office/drawing/2014/main" xmlns="" id="{B36C556C-1B32-4865-9750-3FB6050D8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695" y="1136127"/>
            <a:ext cx="37052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xmlns="" id="{B7EA6116-A223-4FCC-9382-03EBC268B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04" y="1136126"/>
            <a:ext cx="4681819" cy="2605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06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7831" y="1002547"/>
            <a:ext cx="5030183" cy="826253"/>
          </a:xfrm>
        </p:spPr>
        <p:txBody>
          <a:bodyPr/>
          <a:lstStyle/>
          <a:p>
            <a:pPr>
              <a:buClr>
                <a:schemeClr val="accent2"/>
              </a:buClr>
            </a:pPr>
            <a:r>
              <a:rPr lang="en-US" sz="1600" b="1" dirty="0">
                <a:solidFill>
                  <a:srgbClr val="212121"/>
                </a:solidFill>
                <a:latin typeface="Roboto" panose="02000000000000000000" pitchFamily="2" charset="0"/>
              </a:rPr>
              <a:t>Increase in duration leads to more term deposit.</a:t>
            </a:r>
            <a:endParaRPr lang="en-US" sz="1600" b="1" dirty="0">
              <a:solidFill>
                <a:schemeClr val="bg1">
                  <a:lumMod val="50000"/>
                </a:schemeClr>
              </a:solidFill>
            </a:endParaRPr>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93043"/>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pic>
        <p:nvPicPr>
          <p:cNvPr id="9218" name="Picture 2">
            <a:extLst>
              <a:ext uri="{FF2B5EF4-FFF2-40B4-BE49-F238E27FC236}">
                <a16:creationId xmlns:a16="http://schemas.microsoft.com/office/drawing/2014/main" xmlns="" id="{8F680A78-BE33-4BE7-B716-F22C26949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2" y="1898718"/>
            <a:ext cx="4644499" cy="255262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xmlns="" id="{907B3B1B-2B57-46B9-A81F-AD45961DF5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911" y="1898718"/>
            <a:ext cx="4374677" cy="25526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xmlns="" id="{2A0ABCF5-2F49-4205-8F21-DA584F79F228}"/>
              </a:ext>
            </a:extLst>
          </p:cNvPr>
          <p:cNvSpPr txBox="1">
            <a:spLocks/>
          </p:cNvSpPr>
          <p:nvPr/>
        </p:nvSpPr>
        <p:spPr>
          <a:xfrm>
            <a:off x="4242624" y="1002546"/>
            <a:ext cx="5030183" cy="8262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a:buClr>
                <a:schemeClr val="accent2"/>
              </a:buClr>
            </a:pPr>
            <a:r>
              <a:rPr lang="en-US" sz="1600" b="1" dirty="0">
                <a:solidFill>
                  <a:srgbClr val="212121"/>
                </a:solidFill>
                <a:latin typeface="Roboto" panose="02000000000000000000" pitchFamily="2" charset="0"/>
              </a:rPr>
              <a:t>We are seeing some pattern of more term with </a:t>
            </a:r>
            <a:r>
              <a:rPr lang="en-US" sz="1600" b="1" dirty="0" err="1">
                <a:solidFill>
                  <a:srgbClr val="212121"/>
                </a:solidFill>
                <a:latin typeface="Roboto" panose="02000000000000000000" pitchFamily="2" charset="0"/>
              </a:rPr>
              <a:t>pdays</a:t>
            </a:r>
            <a:endParaRPr lang="en-US" sz="1600" b="1" dirty="0">
              <a:solidFill>
                <a:schemeClr val="bg1">
                  <a:lumMod val="50000"/>
                </a:schemeClr>
              </a:solidFill>
            </a:endParaRPr>
          </a:p>
        </p:txBody>
      </p:sp>
    </p:spTree>
    <p:extLst>
      <p:ext uri="{BB962C8B-B14F-4D97-AF65-F5344CB8AC3E}">
        <p14:creationId xmlns:p14="http://schemas.microsoft.com/office/powerpoint/2010/main" val="54534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556" y="155864"/>
            <a:ext cx="8437418" cy="592281"/>
          </a:xfrm>
        </p:spPr>
        <p:txBody>
          <a:bodyPr/>
          <a:lstStyle/>
          <a:p>
            <a:r>
              <a:rPr lang="en-US" dirty="0"/>
              <a:t>Featuring Engineering</a:t>
            </a:r>
          </a:p>
        </p:txBody>
      </p:sp>
      <p:sp>
        <p:nvSpPr>
          <p:cNvPr id="3" name="Text Placeholder 2"/>
          <p:cNvSpPr>
            <a:spLocks noGrp="1"/>
          </p:cNvSpPr>
          <p:nvPr>
            <p:ph type="body" idx="1"/>
          </p:nvPr>
        </p:nvSpPr>
        <p:spPr>
          <a:xfrm>
            <a:off x="301336" y="800100"/>
            <a:ext cx="8530963" cy="4000500"/>
          </a:xfrm>
        </p:spPr>
        <p:txBody>
          <a:bodyPr/>
          <a:lstStyle/>
          <a:p>
            <a:pPr marL="114300" indent="0">
              <a:buNone/>
            </a:pPr>
            <a:endParaRPr lang="en-US" sz="1400" dirty="0">
              <a:solidFill>
                <a:srgbClr val="212121"/>
              </a:solidFill>
              <a:latin typeface="Arial" pitchFamily="34" charset="0"/>
              <a:cs typeface="Arial" pitchFamily="34" charset="0"/>
            </a:endParaRPr>
          </a:p>
          <a:p>
            <a:r>
              <a:rPr lang="en-US" sz="1600" b="1" dirty="0">
                <a:solidFill>
                  <a:srgbClr val="212121"/>
                </a:solidFill>
                <a:latin typeface="Arial" pitchFamily="34" charset="0"/>
                <a:cs typeface="Arial" pitchFamily="34" charset="0"/>
              </a:rPr>
              <a:t>As per Exploratory Data Analysis EDA</a:t>
            </a:r>
          </a:p>
          <a:p>
            <a:pPr>
              <a:buFont typeface="Arial"/>
              <a:buChar char="•"/>
            </a:pPr>
            <a:r>
              <a:rPr lang="en-US" sz="1600" dirty="0">
                <a:solidFill>
                  <a:srgbClr val="212121"/>
                </a:solidFill>
                <a:latin typeface="Arial" pitchFamily="34" charset="0"/>
                <a:cs typeface="Arial" pitchFamily="34" charset="0"/>
              </a:rPr>
              <a:t>- no missing value found</a:t>
            </a:r>
          </a:p>
          <a:p>
            <a:pPr>
              <a:buFont typeface="Arial"/>
              <a:buChar char="•"/>
            </a:pPr>
            <a:r>
              <a:rPr lang="en-US" sz="1600" dirty="0">
                <a:solidFill>
                  <a:srgbClr val="212121"/>
                </a:solidFill>
                <a:latin typeface="Arial" pitchFamily="34" charset="0"/>
                <a:cs typeface="Arial" pitchFamily="34" charset="0"/>
              </a:rPr>
              <a:t>- no feature found with one value</a:t>
            </a:r>
          </a:p>
          <a:p>
            <a:pPr>
              <a:buFont typeface="Arial"/>
              <a:buChar char="•"/>
            </a:pPr>
            <a:r>
              <a:rPr lang="en-US" sz="1600" dirty="0">
                <a:solidFill>
                  <a:srgbClr val="212121"/>
                </a:solidFill>
                <a:latin typeface="Arial" pitchFamily="34" charset="0"/>
                <a:cs typeface="Arial" pitchFamily="34" charset="0"/>
              </a:rPr>
              <a:t>- 9 categorical features</a:t>
            </a:r>
          </a:p>
          <a:p>
            <a:pPr>
              <a:buFont typeface="Arial"/>
              <a:buChar char="•"/>
            </a:pPr>
            <a:r>
              <a:rPr lang="en-US" sz="1600" dirty="0">
                <a:solidFill>
                  <a:srgbClr val="212121"/>
                </a:solidFill>
                <a:latin typeface="Arial" pitchFamily="34" charset="0"/>
                <a:cs typeface="Arial" pitchFamily="34" charset="0"/>
              </a:rPr>
              <a:t>- not found any significant linear relationship </a:t>
            </a:r>
            <a:r>
              <a:rPr lang="en-US" sz="1600">
                <a:solidFill>
                  <a:srgbClr val="212121"/>
                </a:solidFill>
                <a:latin typeface="Arial" pitchFamily="34" charset="0"/>
                <a:cs typeface="Arial" pitchFamily="34" charset="0"/>
              </a:rPr>
              <a:t>amongst predictors</a:t>
            </a:r>
          </a:p>
          <a:p>
            <a:pPr>
              <a:buFont typeface="Arial"/>
              <a:buChar char="•"/>
            </a:pPr>
            <a:r>
              <a:rPr lang="en-US" sz="1600" dirty="0">
                <a:solidFill>
                  <a:srgbClr val="212121"/>
                </a:solidFill>
                <a:latin typeface="Arial" pitchFamily="34" charset="0"/>
                <a:cs typeface="Arial" pitchFamily="34" charset="0"/>
              </a:rPr>
              <a:t>- it seems some outliers found (age, balance, duration, campaign, </a:t>
            </a:r>
            <a:r>
              <a:rPr lang="en-US" sz="1600" dirty="0" err="1">
                <a:solidFill>
                  <a:srgbClr val="212121"/>
                </a:solidFill>
                <a:latin typeface="Arial" pitchFamily="34" charset="0"/>
                <a:cs typeface="Arial" pitchFamily="34" charset="0"/>
              </a:rPr>
              <a:t>pdays</a:t>
            </a:r>
            <a:r>
              <a:rPr lang="en-US" sz="1600" dirty="0">
                <a:solidFill>
                  <a:srgbClr val="212121"/>
                </a:solidFill>
                <a:latin typeface="Arial" pitchFamily="34" charset="0"/>
                <a:cs typeface="Arial" pitchFamily="34" charset="0"/>
              </a:rPr>
              <a:t> and previous has some  </a:t>
            </a:r>
          </a:p>
          <a:p>
            <a:pPr>
              <a:buFont typeface="Arial"/>
              <a:buChar char="•"/>
            </a:pPr>
            <a:r>
              <a:rPr lang="en-US" sz="1600" dirty="0">
                <a:solidFill>
                  <a:srgbClr val="212121"/>
                </a:solidFill>
                <a:latin typeface="Arial" pitchFamily="34" charset="0"/>
                <a:cs typeface="Arial" pitchFamily="34" charset="0"/>
              </a:rPr>
              <a:t>   outliers)</a:t>
            </a:r>
          </a:p>
          <a:p>
            <a:pPr>
              <a:buFont typeface="Arial"/>
              <a:buChar char="•"/>
            </a:pPr>
            <a:endParaRPr lang="en-US" sz="1600" dirty="0">
              <a:solidFill>
                <a:srgbClr val="212121"/>
              </a:solidFill>
              <a:latin typeface="Arial" pitchFamily="34" charset="0"/>
              <a:cs typeface="Arial" pitchFamily="34" charset="0"/>
            </a:endParaRPr>
          </a:p>
          <a:p>
            <a:r>
              <a:rPr lang="en-US" sz="1600" b="1" dirty="0">
                <a:solidFill>
                  <a:srgbClr val="212121"/>
                </a:solidFill>
                <a:latin typeface="Roboto"/>
              </a:rPr>
              <a:t>Reducing JOB categories</a:t>
            </a:r>
          </a:p>
          <a:p>
            <a:r>
              <a:rPr lang="en-US" sz="1600" dirty="0">
                <a:solidFill>
                  <a:srgbClr val="212121"/>
                </a:solidFill>
                <a:latin typeface="Roboto"/>
              </a:rPr>
              <a:t>- </a:t>
            </a:r>
            <a:r>
              <a:rPr lang="en-US" sz="1600" dirty="0" err="1">
                <a:solidFill>
                  <a:srgbClr val="212121"/>
                </a:solidFill>
                <a:latin typeface="Roboto"/>
              </a:rPr>
              <a:t>admin+services</a:t>
            </a:r>
            <a:r>
              <a:rPr lang="en-US" sz="1600" dirty="0">
                <a:solidFill>
                  <a:srgbClr val="212121"/>
                </a:solidFill>
                <a:latin typeface="Roboto"/>
              </a:rPr>
              <a:t> = </a:t>
            </a:r>
            <a:r>
              <a:rPr lang="en-US" sz="1600" dirty="0" err="1">
                <a:solidFill>
                  <a:srgbClr val="212121"/>
                </a:solidFill>
                <a:latin typeface="Roboto"/>
              </a:rPr>
              <a:t>adms</a:t>
            </a:r>
            <a:endParaRPr lang="en-US" sz="1600" dirty="0">
              <a:solidFill>
                <a:srgbClr val="212121"/>
              </a:solidFill>
              <a:latin typeface="Roboto"/>
            </a:endParaRPr>
          </a:p>
          <a:p>
            <a:r>
              <a:rPr lang="en-US" sz="1600" dirty="0">
                <a:solidFill>
                  <a:srgbClr val="212121"/>
                </a:solidFill>
                <a:latin typeface="Roboto"/>
              </a:rPr>
              <a:t>- </a:t>
            </a:r>
            <a:r>
              <a:rPr lang="en-US" sz="1600" dirty="0" err="1">
                <a:solidFill>
                  <a:srgbClr val="212121"/>
                </a:solidFill>
                <a:latin typeface="Roboto"/>
              </a:rPr>
              <a:t>enterpenure</a:t>
            </a:r>
            <a:r>
              <a:rPr lang="en-US" sz="1600" dirty="0">
                <a:solidFill>
                  <a:srgbClr val="212121"/>
                </a:solidFill>
                <a:latin typeface="Roboto"/>
              </a:rPr>
              <a:t> + </a:t>
            </a:r>
            <a:r>
              <a:rPr lang="en-US" sz="1600" dirty="0" err="1">
                <a:solidFill>
                  <a:srgbClr val="212121"/>
                </a:solidFill>
                <a:latin typeface="Roboto"/>
              </a:rPr>
              <a:t>selfemployed</a:t>
            </a:r>
            <a:r>
              <a:rPr lang="en-US" sz="1600" dirty="0">
                <a:solidFill>
                  <a:srgbClr val="212121"/>
                </a:solidFill>
                <a:latin typeface="Roboto"/>
              </a:rPr>
              <a:t> + unemployed + unknown + </a:t>
            </a:r>
            <a:r>
              <a:rPr lang="en-US" sz="1600" dirty="0" err="1">
                <a:solidFill>
                  <a:srgbClr val="212121"/>
                </a:solidFill>
                <a:latin typeface="Roboto"/>
              </a:rPr>
              <a:t>housemade</a:t>
            </a:r>
            <a:r>
              <a:rPr lang="en-US" sz="1600" dirty="0">
                <a:solidFill>
                  <a:srgbClr val="212121"/>
                </a:solidFill>
                <a:latin typeface="Roboto"/>
              </a:rPr>
              <a:t> = others</a:t>
            </a:r>
          </a:p>
          <a:p>
            <a:r>
              <a:rPr lang="en-US" sz="1600" dirty="0">
                <a:solidFill>
                  <a:srgbClr val="212121"/>
                </a:solidFill>
                <a:latin typeface="Roboto"/>
              </a:rPr>
              <a:t>- retired + student = </a:t>
            </a:r>
            <a:r>
              <a:rPr lang="en-US" sz="1600" dirty="0" err="1">
                <a:solidFill>
                  <a:srgbClr val="212121"/>
                </a:solidFill>
                <a:latin typeface="Roboto"/>
              </a:rPr>
              <a:t>rstd</a:t>
            </a:r>
            <a:endParaRPr lang="en-US" sz="1600" dirty="0">
              <a:solidFill>
                <a:srgbClr val="212121"/>
              </a:solidFill>
              <a:latin typeface="Roboto"/>
            </a:endParaRPr>
          </a:p>
          <a:p>
            <a:pPr>
              <a:buFont typeface="Arial"/>
              <a:buChar char="•"/>
            </a:pPr>
            <a:endParaRPr lang="en-US" sz="1400" dirty="0">
              <a:solidFill>
                <a:srgbClr val="212121"/>
              </a:solidFill>
              <a:latin typeface="Arial" pitchFamily="34" charset="0"/>
              <a:cs typeface="Arial" pitchFamily="34" charset="0"/>
            </a:endParaRPr>
          </a:p>
          <a:p>
            <a:endParaRPr lang="en-US" sz="1400" dirty="0">
              <a:latin typeface="Arial" pitchFamily="34" charset="0"/>
              <a:cs typeface="Arial" pitchFamily="34" charset="0"/>
            </a:endParaRPr>
          </a:p>
        </p:txBody>
      </p:sp>
    </p:spTree>
    <p:extLst>
      <p:ext uri="{BB962C8B-B14F-4D97-AF65-F5344CB8AC3E}">
        <p14:creationId xmlns:p14="http://schemas.microsoft.com/office/powerpoint/2010/main" val="3194028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8" y="445025"/>
            <a:ext cx="8499791" cy="610016"/>
          </a:xfrm>
        </p:spPr>
        <p:txBody>
          <a:bodyPr/>
          <a:lstStyle/>
          <a:p>
            <a:pPr algn="l"/>
            <a:r>
              <a:rPr lang="en-US" b="1" i="0" dirty="0">
                <a:effectLst/>
                <a:latin typeface="-apple-system"/>
              </a:rPr>
              <a:t>Feature importance for feature selection</a:t>
            </a:r>
          </a:p>
        </p:txBody>
      </p:sp>
      <p:sp>
        <p:nvSpPr>
          <p:cNvPr id="3" name="Text Placeholder 2"/>
          <p:cNvSpPr>
            <a:spLocks noGrp="1"/>
          </p:cNvSpPr>
          <p:nvPr>
            <p:ph type="body" idx="1"/>
          </p:nvPr>
        </p:nvSpPr>
        <p:spPr/>
        <p:txBody>
          <a:bodyPr/>
          <a:lstStyle/>
          <a:p>
            <a:r>
              <a:rPr lang="en-US" dirty="0"/>
              <a:t>                </a:t>
            </a:r>
          </a:p>
        </p:txBody>
      </p:sp>
      <p:pic>
        <p:nvPicPr>
          <p:cNvPr id="10242" name="Picture 2">
            <a:extLst>
              <a:ext uri="{FF2B5EF4-FFF2-40B4-BE49-F238E27FC236}">
                <a16:creationId xmlns:a16="http://schemas.microsoft.com/office/drawing/2014/main" xmlns="" id="{C6AF7E8A-F654-43CE-8A5E-5B54716050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714" y="1083228"/>
            <a:ext cx="5930639" cy="36662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xmlns="" id="{BCB6A256-8B48-4880-BA3B-E87DBBEE6483}"/>
              </a:ext>
            </a:extLst>
          </p:cNvPr>
          <p:cNvSpPr txBox="1"/>
          <p:nvPr/>
        </p:nvSpPr>
        <p:spPr>
          <a:xfrm>
            <a:off x="6588177" y="1612171"/>
            <a:ext cx="2457446" cy="2031325"/>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 Using decision tree model we are getting these important features.</a:t>
            </a:r>
          </a:p>
          <a:p>
            <a:r>
              <a:rPr lang="en-US" dirty="0">
                <a:solidFill>
                  <a:srgbClr val="212121"/>
                </a:solidFill>
                <a:latin typeface="Roboto" panose="02000000000000000000" pitchFamily="2" charset="0"/>
              </a:rPr>
              <a:t>Better to go with important features only to make model robust</a:t>
            </a:r>
            <a:br>
              <a:rPr lang="en-US" dirty="0">
                <a:solidFill>
                  <a:srgbClr val="212121"/>
                </a:solidFill>
                <a:latin typeface="Roboto" panose="02000000000000000000" pitchFamily="2" charset="0"/>
              </a:rPr>
            </a:br>
            <a:endParaRPr lang="en-IN" dirty="0"/>
          </a:p>
        </p:txBody>
      </p:sp>
    </p:spTree>
    <p:extLst>
      <p:ext uri="{BB962C8B-B14F-4D97-AF65-F5344CB8AC3E}">
        <p14:creationId xmlns:p14="http://schemas.microsoft.com/office/powerpoint/2010/main" val="1778520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119" y="187036"/>
            <a:ext cx="8292946" cy="602673"/>
          </a:xfrm>
        </p:spPr>
        <p:txBody>
          <a:bodyPr/>
          <a:lstStyle/>
          <a:p>
            <a:r>
              <a:rPr lang="en-US" b="1" dirty="0"/>
              <a:t>Handling Imbalance data Using SMOTE</a:t>
            </a:r>
          </a:p>
        </p:txBody>
      </p:sp>
      <p:sp>
        <p:nvSpPr>
          <p:cNvPr id="3" name="Text Placeholder 2"/>
          <p:cNvSpPr>
            <a:spLocks noGrp="1"/>
          </p:cNvSpPr>
          <p:nvPr>
            <p:ph type="body" idx="1"/>
          </p:nvPr>
        </p:nvSpPr>
        <p:spPr>
          <a:xfrm>
            <a:off x="321119" y="3346750"/>
            <a:ext cx="8360110" cy="1694316"/>
          </a:xfrm>
        </p:spPr>
        <p:txBody>
          <a:bodyPr/>
          <a:lstStyle/>
          <a:p>
            <a:r>
              <a:rPr lang="en-US" b="1" dirty="0">
                <a:solidFill>
                  <a:schemeClr val="bg1">
                    <a:lumMod val="50000"/>
                  </a:schemeClr>
                </a:solidFill>
              </a:rPr>
              <a:t>SMOTE library used to generate synthetic data for handling the imbalance in the dataset</a:t>
            </a:r>
          </a:p>
          <a:p>
            <a:r>
              <a:rPr lang="en-US" b="1" dirty="0">
                <a:solidFill>
                  <a:schemeClr val="bg1">
                    <a:lumMod val="50000"/>
                  </a:schemeClr>
                </a:solidFill>
              </a:rPr>
              <a:t>Purpose: to minimize the bias of model towards the class which has higher percent count in our dataset.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939" y="918809"/>
            <a:ext cx="5152358" cy="2317198"/>
          </a:xfrm>
          <a:prstGeom prst="rect">
            <a:avLst/>
          </a:prstGeom>
        </p:spPr>
      </p:pic>
    </p:spTree>
    <p:extLst>
      <p:ext uri="{BB962C8B-B14F-4D97-AF65-F5344CB8AC3E}">
        <p14:creationId xmlns:p14="http://schemas.microsoft.com/office/powerpoint/2010/main" val="310059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8" y="426026"/>
            <a:ext cx="8167255" cy="810491"/>
          </a:xfrm>
        </p:spPr>
        <p:txBody>
          <a:bodyPr/>
          <a:lstStyle/>
          <a:p>
            <a:r>
              <a:rPr lang="en-US" b="1" dirty="0"/>
              <a:t>Contents:</a:t>
            </a:r>
          </a:p>
        </p:txBody>
      </p:sp>
      <p:sp>
        <p:nvSpPr>
          <p:cNvPr id="3" name="Text Placeholder 2"/>
          <p:cNvSpPr>
            <a:spLocks noGrp="1"/>
          </p:cNvSpPr>
          <p:nvPr>
            <p:ph type="body" idx="1"/>
          </p:nvPr>
        </p:nvSpPr>
        <p:spPr>
          <a:xfrm>
            <a:off x="249353" y="1205344"/>
            <a:ext cx="8582919" cy="3291705"/>
          </a:xfrm>
        </p:spPr>
        <p:txBody>
          <a:bodyPr/>
          <a:lstStyle/>
          <a:p>
            <a:pPr marL="571500" indent="-457200">
              <a:buFont typeface="+mj-lt"/>
              <a:buAutoNum type="arabicPeriod"/>
            </a:pPr>
            <a:r>
              <a:rPr lang="en-US" sz="2000" b="1" dirty="0">
                <a:solidFill>
                  <a:srgbClr val="002060"/>
                </a:solidFill>
                <a:latin typeface="Montserrat"/>
                <a:ea typeface="Montserrat"/>
                <a:cs typeface="Montserrat"/>
                <a:sym typeface="Montserrat"/>
              </a:rPr>
              <a:t>1. Problem Statement</a:t>
            </a:r>
            <a:br>
              <a:rPr lang="en-US" sz="2000" b="1" dirty="0">
                <a:solidFill>
                  <a:srgbClr val="002060"/>
                </a:solidFill>
                <a:latin typeface="Montserrat"/>
                <a:ea typeface="Montserrat"/>
                <a:cs typeface="Montserrat"/>
                <a:sym typeface="Montserrat"/>
              </a:rPr>
            </a:br>
            <a:r>
              <a:rPr lang="en-US" sz="2000" b="1" dirty="0">
                <a:solidFill>
                  <a:srgbClr val="002060"/>
                </a:solidFill>
                <a:latin typeface="Montserrat"/>
                <a:ea typeface="Montserrat"/>
                <a:cs typeface="Montserrat"/>
                <a:sym typeface="Montserrat"/>
              </a:rPr>
              <a:t>2. Data Exploration</a:t>
            </a:r>
            <a:br>
              <a:rPr lang="en-US" sz="2000" b="1" dirty="0">
                <a:solidFill>
                  <a:srgbClr val="002060"/>
                </a:solidFill>
                <a:latin typeface="Montserrat"/>
                <a:ea typeface="Montserrat"/>
                <a:cs typeface="Montserrat"/>
                <a:sym typeface="Montserrat"/>
              </a:rPr>
            </a:br>
            <a:r>
              <a:rPr lang="en-US" sz="2000" b="1" dirty="0">
                <a:solidFill>
                  <a:srgbClr val="002060"/>
                </a:solidFill>
                <a:latin typeface="Montserrat"/>
                <a:ea typeface="Montserrat"/>
                <a:cs typeface="Montserrat"/>
                <a:sym typeface="Montserrat"/>
              </a:rPr>
              <a:t>3. Exploratory Data Analysis (EDA)</a:t>
            </a:r>
            <a:br>
              <a:rPr lang="en-US" sz="2000" b="1" dirty="0">
                <a:solidFill>
                  <a:srgbClr val="002060"/>
                </a:solidFill>
                <a:latin typeface="Montserrat"/>
                <a:ea typeface="Montserrat"/>
                <a:cs typeface="Montserrat"/>
                <a:sym typeface="Montserrat"/>
              </a:rPr>
            </a:br>
            <a:r>
              <a:rPr lang="en-US" sz="2000" b="1" dirty="0">
                <a:solidFill>
                  <a:srgbClr val="002060"/>
                </a:solidFill>
                <a:latin typeface="Montserrat"/>
                <a:ea typeface="Montserrat"/>
                <a:cs typeface="Montserrat"/>
                <a:sym typeface="Montserrat"/>
              </a:rPr>
              <a:t>4. Feature Engineering</a:t>
            </a:r>
            <a:br>
              <a:rPr lang="en-US" sz="2000" b="1" dirty="0">
                <a:solidFill>
                  <a:srgbClr val="002060"/>
                </a:solidFill>
                <a:latin typeface="Montserrat"/>
                <a:ea typeface="Montserrat"/>
                <a:cs typeface="Montserrat"/>
                <a:sym typeface="Montserrat"/>
              </a:rPr>
            </a:br>
            <a:r>
              <a:rPr lang="en-US" sz="2000" b="1" dirty="0">
                <a:solidFill>
                  <a:srgbClr val="002060"/>
                </a:solidFill>
                <a:latin typeface="Montserrat"/>
                <a:ea typeface="Montserrat"/>
                <a:cs typeface="Montserrat"/>
                <a:sym typeface="Montserrat"/>
              </a:rPr>
              <a:t>5. Feature Selection</a:t>
            </a:r>
          </a:p>
          <a:p>
            <a:pPr marL="571500" indent="-457200">
              <a:buFont typeface="+mj-lt"/>
              <a:buAutoNum type="arabicPeriod"/>
            </a:pPr>
            <a:r>
              <a:rPr lang="en-US" sz="2000" b="1" dirty="0">
                <a:solidFill>
                  <a:srgbClr val="002060"/>
                </a:solidFill>
                <a:latin typeface="Montserrat"/>
                <a:sym typeface="Montserrat"/>
              </a:rPr>
              <a:t>6. Handling imbalance</a:t>
            </a:r>
          </a:p>
          <a:p>
            <a:pPr marL="571500" indent="-457200">
              <a:buFont typeface="+mj-lt"/>
              <a:buAutoNum type="arabicPeriod"/>
            </a:pPr>
            <a:r>
              <a:rPr lang="en-US" sz="2000" b="1" dirty="0">
                <a:solidFill>
                  <a:srgbClr val="002060"/>
                </a:solidFill>
                <a:latin typeface="Montserrat"/>
                <a:sym typeface="Montserrat"/>
              </a:rPr>
              <a:t>7. Model building</a:t>
            </a:r>
          </a:p>
          <a:p>
            <a:pPr marL="571500" indent="-457200">
              <a:buFont typeface="+mj-lt"/>
              <a:buAutoNum type="arabicPeriod"/>
            </a:pPr>
            <a:r>
              <a:rPr lang="en-US" sz="2000" b="1" dirty="0">
                <a:solidFill>
                  <a:srgbClr val="002060"/>
                </a:solidFill>
                <a:latin typeface="Montserrat"/>
                <a:sym typeface="Montserrat"/>
              </a:rPr>
              <a:t>8. Conclusions</a:t>
            </a:r>
            <a:endParaRPr lang="en-US" sz="2000" dirty="0"/>
          </a:p>
        </p:txBody>
      </p:sp>
      <p:pic>
        <p:nvPicPr>
          <p:cNvPr id="5" name="Picture 4">
            <a:extLst>
              <a:ext uri="{FF2B5EF4-FFF2-40B4-BE49-F238E27FC236}">
                <a16:creationId xmlns:a16="http://schemas.microsoft.com/office/drawing/2014/main" xmlns="" id="{E1678A4D-A2E6-4E53-A20C-810512E5F1B4}"/>
              </a:ext>
            </a:extLst>
          </p:cNvPr>
          <p:cNvPicPr>
            <a:picLocks noChangeAspect="1"/>
          </p:cNvPicPr>
          <p:nvPr/>
        </p:nvPicPr>
        <p:blipFill rotWithShape="1">
          <a:blip r:embed="rId2"/>
          <a:srcRect l="50000" t="23434" r="22459" b="29618"/>
          <a:stretch/>
        </p:blipFill>
        <p:spPr>
          <a:xfrm>
            <a:off x="5628980" y="1205344"/>
            <a:ext cx="2990364" cy="2969417"/>
          </a:xfrm>
          <a:prstGeom prst="rect">
            <a:avLst/>
          </a:prstGeom>
        </p:spPr>
      </p:pic>
    </p:spTree>
    <p:extLst>
      <p:ext uri="{BB962C8B-B14F-4D97-AF65-F5344CB8AC3E}">
        <p14:creationId xmlns:p14="http://schemas.microsoft.com/office/powerpoint/2010/main" val="605994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Model building</a:t>
            </a:r>
            <a:endParaRPr lang="en-US" sz="2000" dirty="0"/>
          </a:p>
        </p:txBody>
      </p:sp>
      <p:sp>
        <p:nvSpPr>
          <p:cNvPr id="3" name="Text Placeholder 2"/>
          <p:cNvSpPr>
            <a:spLocks noGrp="1"/>
          </p:cNvSpPr>
          <p:nvPr>
            <p:ph type="body" idx="1"/>
          </p:nvPr>
        </p:nvSpPr>
        <p:spPr>
          <a:xfrm>
            <a:off x="311700" y="1152475"/>
            <a:ext cx="8520600" cy="1849199"/>
          </a:xfrm>
        </p:spPr>
        <p:txBody>
          <a:bodyPr numCol="2"/>
          <a:lstStyle/>
          <a:p>
            <a:pPr marL="114300" indent="0">
              <a:buNone/>
            </a:pPr>
            <a:r>
              <a:rPr lang="en-US" sz="1400" b="1" dirty="0">
                <a:solidFill>
                  <a:schemeClr val="bg1">
                    <a:lumMod val="50000"/>
                  </a:schemeClr>
                </a:solidFill>
              </a:rPr>
              <a:t>With duration columns:</a:t>
            </a:r>
          </a:p>
          <a:p>
            <a:pPr marL="114300" indent="0">
              <a:buNone/>
            </a:pPr>
            <a:endParaRPr lang="en-US" sz="1400" b="1" dirty="0">
              <a:solidFill>
                <a:schemeClr val="bg1">
                  <a:lumMod val="50000"/>
                </a:schemeClr>
              </a:solidFill>
            </a:endParaRPr>
          </a:p>
          <a:p>
            <a:pPr marL="114300" indent="0">
              <a:buNone/>
            </a:pPr>
            <a:r>
              <a:rPr lang="en-US" sz="1400" dirty="0">
                <a:solidFill>
                  <a:schemeClr val="bg1">
                    <a:lumMod val="50000"/>
                  </a:schemeClr>
                </a:solidFill>
              </a:rPr>
              <a:t>1. KNN( K Nearest </a:t>
            </a:r>
            <a:r>
              <a:rPr lang="en-US" sz="1400" dirty="0" err="1">
                <a:solidFill>
                  <a:schemeClr val="bg1">
                    <a:lumMod val="50000"/>
                  </a:schemeClr>
                </a:solidFill>
              </a:rPr>
              <a:t>Neighbours</a:t>
            </a:r>
            <a:r>
              <a:rPr lang="en-US" sz="1400" dirty="0">
                <a:solidFill>
                  <a:schemeClr val="bg1">
                    <a:lumMod val="50000"/>
                  </a:schemeClr>
                </a:solidFill>
              </a:rPr>
              <a:t>)</a:t>
            </a:r>
          </a:p>
          <a:p>
            <a:pPr marL="114300" indent="0">
              <a:buNone/>
            </a:pPr>
            <a:r>
              <a:rPr lang="en-US" sz="1400" dirty="0">
                <a:solidFill>
                  <a:schemeClr val="bg1">
                    <a:lumMod val="50000"/>
                  </a:schemeClr>
                </a:solidFill>
              </a:rPr>
              <a:t>2. Random Forest</a:t>
            </a:r>
          </a:p>
          <a:p>
            <a:pPr marL="114300" indent="0">
              <a:buNone/>
            </a:pPr>
            <a:r>
              <a:rPr lang="en-US" sz="1400" dirty="0">
                <a:solidFill>
                  <a:schemeClr val="bg1">
                    <a:lumMod val="50000"/>
                  </a:schemeClr>
                </a:solidFill>
              </a:rPr>
              <a:t>3. Light GBM</a:t>
            </a:r>
          </a:p>
          <a:p>
            <a:pPr marL="114300" indent="0">
              <a:buNone/>
            </a:pPr>
            <a:endParaRPr lang="en-US" sz="1600" dirty="0">
              <a:solidFill>
                <a:schemeClr val="bg1">
                  <a:lumMod val="50000"/>
                </a:schemeClr>
              </a:solidFill>
            </a:endParaRPr>
          </a:p>
          <a:p>
            <a:pPr marL="114300" indent="0">
              <a:buNone/>
            </a:pPr>
            <a:endParaRPr lang="en-US" sz="1600" dirty="0">
              <a:solidFill>
                <a:schemeClr val="bg1">
                  <a:lumMod val="50000"/>
                </a:schemeClr>
              </a:solidFill>
            </a:endParaRPr>
          </a:p>
          <a:p>
            <a:pPr marL="114300" indent="0">
              <a:buNone/>
            </a:pPr>
            <a:r>
              <a:rPr lang="en-US" sz="1400" b="1" dirty="0">
                <a:solidFill>
                  <a:schemeClr val="bg1">
                    <a:lumMod val="50000"/>
                  </a:schemeClr>
                </a:solidFill>
              </a:rPr>
              <a:t>Without duration columns:</a:t>
            </a:r>
          </a:p>
          <a:p>
            <a:pPr marL="114300" indent="0">
              <a:buNone/>
            </a:pPr>
            <a:endParaRPr lang="en-US" sz="1400" b="1" dirty="0">
              <a:solidFill>
                <a:schemeClr val="bg1">
                  <a:lumMod val="50000"/>
                </a:schemeClr>
              </a:solidFill>
            </a:endParaRPr>
          </a:p>
          <a:p>
            <a:pPr marL="114300" indent="0">
              <a:buNone/>
            </a:pPr>
            <a:r>
              <a:rPr lang="en-US" sz="1400" dirty="0">
                <a:solidFill>
                  <a:schemeClr val="bg1">
                    <a:lumMod val="50000"/>
                  </a:schemeClr>
                </a:solidFill>
              </a:rPr>
              <a:t>1. Light GBM</a:t>
            </a:r>
          </a:p>
          <a:p>
            <a:pPr marL="114300" indent="0">
              <a:buNone/>
            </a:pPr>
            <a:r>
              <a:rPr lang="en-US" sz="1400" dirty="0">
                <a:solidFill>
                  <a:schemeClr val="bg1">
                    <a:lumMod val="50000"/>
                  </a:schemeClr>
                </a:solidFill>
              </a:rPr>
              <a:t>2. ANN(Artificial Neural Nets)</a:t>
            </a:r>
          </a:p>
          <a:p>
            <a:pPr marL="114300" indent="0">
              <a:buNone/>
            </a:pPr>
            <a:endParaRPr lang="en-US" dirty="0">
              <a:solidFill>
                <a:schemeClr val="bg1">
                  <a:lumMod val="50000"/>
                </a:schemeClr>
              </a:solidFill>
            </a:endParaRPr>
          </a:p>
          <a:p>
            <a:pPr marL="114300" indent="0">
              <a:buNone/>
            </a:pPr>
            <a:endParaRPr lang="en-US" dirty="0">
              <a:solidFill>
                <a:schemeClr val="bg1">
                  <a:lumMod val="50000"/>
                </a:schemeClr>
              </a:solidFill>
            </a:endParaRPr>
          </a:p>
        </p:txBody>
      </p:sp>
      <p:pic>
        <p:nvPicPr>
          <p:cNvPr id="6" name="Picture 5">
            <a:extLst>
              <a:ext uri="{FF2B5EF4-FFF2-40B4-BE49-F238E27FC236}">
                <a16:creationId xmlns:a16="http://schemas.microsoft.com/office/drawing/2014/main" xmlns="" id="{E50280B3-1FAB-4C22-9762-AE65415C5620}"/>
              </a:ext>
            </a:extLst>
          </p:cNvPr>
          <p:cNvPicPr>
            <a:picLocks noChangeAspect="1"/>
          </p:cNvPicPr>
          <p:nvPr/>
        </p:nvPicPr>
        <p:blipFill rotWithShape="1">
          <a:blip r:embed="rId2"/>
          <a:srcRect l="15820" t="26230" r="45819" b="53807"/>
          <a:stretch/>
        </p:blipFill>
        <p:spPr>
          <a:xfrm>
            <a:off x="487180" y="2571750"/>
            <a:ext cx="8131562" cy="2243572"/>
          </a:xfrm>
          <a:prstGeom prst="rect">
            <a:avLst/>
          </a:prstGeom>
        </p:spPr>
      </p:pic>
    </p:spTree>
    <p:extLst>
      <p:ext uri="{BB962C8B-B14F-4D97-AF65-F5344CB8AC3E}">
        <p14:creationId xmlns:p14="http://schemas.microsoft.com/office/powerpoint/2010/main" val="2218526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73805-FBD0-44BC-A1BD-61519C3117CF}"/>
              </a:ext>
            </a:extLst>
          </p:cNvPr>
          <p:cNvSpPr>
            <a:spLocks noGrp="1"/>
          </p:cNvSpPr>
          <p:nvPr>
            <p:ph type="title"/>
          </p:nvPr>
        </p:nvSpPr>
        <p:spPr/>
        <p:txBody>
          <a:bodyPr/>
          <a:lstStyle/>
          <a:p>
            <a:r>
              <a:rPr lang="en-IN" b="1" dirty="0"/>
              <a:t>AUC ROC plot for both selected models</a:t>
            </a:r>
          </a:p>
        </p:txBody>
      </p:sp>
      <p:pic>
        <p:nvPicPr>
          <p:cNvPr id="11266" name="Picture 2">
            <a:extLst>
              <a:ext uri="{FF2B5EF4-FFF2-40B4-BE49-F238E27FC236}">
                <a16:creationId xmlns:a16="http://schemas.microsoft.com/office/drawing/2014/main" xmlns="" id="{9044D707-A8A3-42E0-BE5E-0BCF41C3D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12205"/>
            <a:ext cx="4015330" cy="3202005"/>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xmlns="" id="{3C47952A-30BF-4305-BDEC-2D2179078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185" y="1812205"/>
            <a:ext cx="3860736" cy="307872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xmlns="" id="{83086548-5032-48A7-ADE5-818DF8388C8D}"/>
              </a:ext>
            </a:extLst>
          </p:cNvPr>
          <p:cNvSpPr txBox="1">
            <a:spLocks/>
          </p:cNvSpPr>
          <p:nvPr/>
        </p:nvSpPr>
        <p:spPr>
          <a:xfrm>
            <a:off x="141811" y="1128615"/>
            <a:ext cx="40153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lumMod val="50000"/>
                  </a:schemeClr>
                </a:solidFill>
              </a:rPr>
              <a:t>With duration </a:t>
            </a:r>
            <a:r>
              <a:rPr lang="en-IN" sz="1800" b="1" dirty="0" err="1">
                <a:solidFill>
                  <a:schemeClr val="bg1">
                    <a:lumMod val="50000"/>
                  </a:schemeClr>
                </a:solidFill>
              </a:rPr>
              <a:t>LightGBM</a:t>
            </a:r>
            <a:endParaRPr lang="en-IN" sz="1800" b="1" dirty="0">
              <a:solidFill>
                <a:schemeClr val="bg1">
                  <a:lumMod val="50000"/>
                </a:schemeClr>
              </a:solidFill>
            </a:endParaRPr>
          </a:p>
        </p:txBody>
      </p:sp>
      <p:sp>
        <p:nvSpPr>
          <p:cNvPr id="8" name="Title 1">
            <a:extLst>
              <a:ext uri="{FF2B5EF4-FFF2-40B4-BE49-F238E27FC236}">
                <a16:creationId xmlns:a16="http://schemas.microsoft.com/office/drawing/2014/main" xmlns="" id="{1B5AD69A-6A54-4A06-823E-78233AD4EFD1}"/>
              </a:ext>
            </a:extLst>
          </p:cNvPr>
          <p:cNvSpPr txBox="1">
            <a:spLocks/>
          </p:cNvSpPr>
          <p:nvPr/>
        </p:nvSpPr>
        <p:spPr>
          <a:xfrm>
            <a:off x="5285936" y="1091140"/>
            <a:ext cx="401533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z="1800" b="1" dirty="0">
                <a:solidFill>
                  <a:schemeClr val="bg1">
                    <a:lumMod val="50000"/>
                  </a:schemeClr>
                </a:solidFill>
              </a:rPr>
              <a:t>Without duration </a:t>
            </a:r>
            <a:r>
              <a:rPr lang="en-IN" sz="1800" b="1" dirty="0" err="1">
                <a:solidFill>
                  <a:schemeClr val="bg1">
                    <a:lumMod val="50000"/>
                  </a:schemeClr>
                </a:solidFill>
              </a:rPr>
              <a:t>LightGBM</a:t>
            </a:r>
            <a:endParaRPr lang="en-IN" sz="1800" b="1" dirty="0">
              <a:solidFill>
                <a:schemeClr val="bg1">
                  <a:lumMod val="50000"/>
                </a:schemeClr>
              </a:solidFill>
            </a:endParaRPr>
          </a:p>
        </p:txBody>
      </p:sp>
      <p:pic>
        <p:nvPicPr>
          <p:cNvPr id="5" name="Picture 4">
            <a:extLst>
              <a:ext uri="{FF2B5EF4-FFF2-40B4-BE49-F238E27FC236}">
                <a16:creationId xmlns:a16="http://schemas.microsoft.com/office/drawing/2014/main" xmlns="" id="{C61503BA-3F34-4AAA-8173-C21335E7F51A}"/>
              </a:ext>
            </a:extLst>
          </p:cNvPr>
          <p:cNvPicPr>
            <a:picLocks noChangeAspect="1"/>
          </p:cNvPicPr>
          <p:nvPr/>
        </p:nvPicPr>
        <p:blipFill rotWithShape="1">
          <a:blip r:embed="rId4"/>
          <a:srcRect l="16067" t="29463" r="72396" b="58927"/>
          <a:stretch/>
        </p:blipFill>
        <p:spPr>
          <a:xfrm>
            <a:off x="7293601" y="3837413"/>
            <a:ext cx="1377307" cy="779557"/>
          </a:xfrm>
          <a:prstGeom prst="rect">
            <a:avLst/>
          </a:prstGeom>
        </p:spPr>
      </p:pic>
      <p:pic>
        <p:nvPicPr>
          <p:cNvPr id="9" name="Picture 8">
            <a:extLst>
              <a:ext uri="{FF2B5EF4-FFF2-40B4-BE49-F238E27FC236}">
                <a16:creationId xmlns:a16="http://schemas.microsoft.com/office/drawing/2014/main" xmlns="" id="{BFFE8DB8-79A5-4F6F-986C-BD03A6B9B7C3}"/>
              </a:ext>
            </a:extLst>
          </p:cNvPr>
          <p:cNvPicPr>
            <a:picLocks noChangeAspect="1"/>
          </p:cNvPicPr>
          <p:nvPr/>
        </p:nvPicPr>
        <p:blipFill rotWithShape="1">
          <a:blip r:embed="rId5"/>
          <a:srcRect l="15492" t="24482" r="70328" b="62112"/>
          <a:stretch/>
        </p:blipFill>
        <p:spPr>
          <a:xfrm>
            <a:off x="1661331" y="3897374"/>
            <a:ext cx="1619175" cy="861063"/>
          </a:xfrm>
          <a:prstGeom prst="rect">
            <a:avLst/>
          </a:prstGeom>
        </p:spPr>
      </p:pic>
    </p:spTree>
    <p:extLst>
      <p:ext uri="{BB962C8B-B14F-4D97-AF65-F5344CB8AC3E}">
        <p14:creationId xmlns:p14="http://schemas.microsoft.com/office/powerpoint/2010/main" val="85231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SHAP Summary Plot</a:t>
            </a:r>
            <a:r>
              <a:rPr lang="en-US" dirty="0"/>
              <a:t/>
            </a:r>
            <a:br>
              <a:rPr lang="en-US" dirty="0"/>
            </a:br>
            <a:endParaRPr lang="en-US" dirty="0"/>
          </a:p>
        </p:txBody>
      </p:sp>
      <p:pic>
        <p:nvPicPr>
          <p:cNvPr id="12290" name="Picture 2">
            <a:extLst>
              <a:ext uri="{FF2B5EF4-FFF2-40B4-BE49-F238E27FC236}">
                <a16:creationId xmlns:a16="http://schemas.microsoft.com/office/drawing/2014/main" xmlns="" id="{9709D2C4-FB7B-4913-BBA4-5EC2ADC18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4" y="1152475"/>
            <a:ext cx="3551571" cy="3772816"/>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xmlns="" id="{EB92A01B-8F75-44DB-9A4A-A500C685F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52475"/>
            <a:ext cx="3658700" cy="3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30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40855"/>
            <a:ext cx="1494615" cy="476870"/>
          </a:xfrm>
        </p:spPr>
        <p:txBody>
          <a:bodyPr/>
          <a:lstStyle/>
          <a:p>
            <a:r>
              <a:rPr lang="en-US" sz="2000" b="1" dirty="0">
                <a:solidFill>
                  <a:schemeClr val="bg1">
                    <a:lumMod val="50000"/>
                  </a:schemeClr>
                </a:solidFill>
              </a:rPr>
              <a:t>Water Plot</a:t>
            </a:r>
          </a:p>
        </p:txBody>
      </p:sp>
      <p:pic>
        <p:nvPicPr>
          <p:cNvPr id="13316" name="Picture 4">
            <a:extLst>
              <a:ext uri="{FF2B5EF4-FFF2-40B4-BE49-F238E27FC236}">
                <a16:creationId xmlns:a16="http://schemas.microsoft.com/office/drawing/2014/main" xmlns="" id="{97175463-A5CF-40CD-991F-0A94C693A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21" y="1017725"/>
            <a:ext cx="3902745" cy="29096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CF6C5F41-D12D-4D4A-A57B-D9A2F0DF0FE3}"/>
              </a:ext>
            </a:extLst>
          </p:cNvPr>
          <p:cNvPicPr>
            <a:picLocks noChangeAspect="1"/>
          </p:cNvPicPr>
          <p:nvPr/>
        </p:nvPicPr>
        <p:blipFill rotWithShape="1">
          <a:blip r:embed="rId3"/>
          <a:srcRect l="5738" t="43429" r="8607" b="36612"/>
          <a:stretch/>
        </p:blipFill>
        <p:spPr>
          <a:xfrm>
            <a:off x="226931" y="3845243"/>
            <a:ext cx="8690137" cy="1138987"/>
          </a:xfrm>
          <a:prstGeom prst="rect">
            <a:avLst/>
          </a:prstGeom>
        </p:spPr>
      </p:pic>
      <p:sp>
        <p:nvSpPr>
          <p:cNvPr id="10" name="Title 1">
            <a:extLst>
              <a:ext uri="{FF2B5EF4-FFF2-40B4-BE49-F238E27FC236}">
                <a16:creationId xmlns:a16="http://schemas.microsoft.com/office/drawing/2014/main" xmlns="" id="{72B97BBF-1058-4676-B733-16877F2C6349}"/>
              </a:ext>
            </a:extLst>
          </p:cNvPr>
          <p:cNvSpPr txBox="1">
            <a:spLocks/>
          </p:cNvSpPr>
          <p:nvPr/>
        </p:nvSpPr>
        <p:spPr>
          <a:xfrm>
            <a:off x="4129676" y="3413078"/>
            <a:ext cx="1484140" cy="5143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000" b="1" dirty="0">
                <a:solidFill>
                  <a:schemeClr val="bg1">
                    <a:lumMod val="50000"/>
                  </a:schemeClr>
                </a:solidFill>
              </a:rPr>
              <a:t>Force Plot</a:t>
            </a:r>
          </a:p>
        </p:txBody>
      </p:sp>
      <p:sp>
        <p:nvSpPr>
          <p:cNvPr id="11" name="Title 1">
            <a:extLst>
              <a:ext uri="{FF2B5EF4-FFF2-40B4-BE49-F238E27FC236}">
                <a16:creationId xmlns:a16="http://schemas.microsoft.com/office/drawing/2014/main" xmlns="" id="{D7FA51A2-CA58-47BA-A935-9733BA27BD99}"/>
              </a:ext>
            </a:extLst>
          </p:cNvPr>
          <p:cNvSpPr txBox="1">
            <a:spLocks/>
          </p:cNvSpPr>
          <p:nvPr/>
        </p:nvSpPr>
        <p:spPr>
          <a:xfrm>
            <a:off x="226931" y="3842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t>SHAP Individual(record </a:t>
            </a:r>
            <a:r>
              <a:rPr lang="en-US" b="1" dirty="0" smtClean="0"/>
              <a:t>explanation) </a:t>
            </a:r>
            <a:r>
              <a:rPr lang="en-US" b="1" dirty="0"/>
              <a:t>Plot</a:t>
            </a:r>
            <a:r>
              <a:rPr lang="en-US" dirty="0"/>
              <a:t/>
            </a:r>
            <a:br>
              <a:rPr lang="en-US" dirty="0"/>
            </a:br>
            <a:endParaRPr lang="en-US" dirty="0"/>
          </a:p>
        </p:txBody>
      </p:sp>
    </p:spTree>
    <p:extLst>
      <p:ext uri="{BB962C8B-B14F-4D97-AF65-F5344CB8AC3E}">
        <p14:creationId xmlns:p14="http://schemas.microsoft.com/office/powerpoint/2010/main" val="149895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p>
        </p:txBody>
      </p:sp>
      <p:sp>
        <p:nvSpPr>
          <p:cNvPr id="3" name="Text Placeholder 2"/>
          <p:cNvSpPr>
            <a:spLocks noGrp="1"/>
          </p:cNvSpPr>
          <p:nvPr>
            <p:ph type="body" idx="1"/>
          </p:nvPr>
        </p:nvSpPr>
        <p:spPr/>
        <p:txBody>
          <a:bodyPr/>
          <a:lstStyle/>
          <a:p>
            <a:pPr algn="l"/>
            <a:r>
              <a:rPr lang="en-US" sz="1600" b="0" i="0" dirty="0">
                <a:solidFill>
                  <a:srgbClr val="212121"/>
                </a:solidFill>
                <a:effectLst/>
                <a:latin typeface="Roboto" panose="02000000000000000000" pitchFamily="2" charset="0"/>
              </a:rPr>
              <a:t>Thus we come to an end of our analysis and model building to predict if the client will subscribe a term deposit or not. The most important takeaways are:</a:t>
            </a:r>
          </a:p>
          <a:p>
            <a:pPr algn="l">
              <a:buFont typeface="Arial" panose="020B0604020202020204" pitchFamily="34" charset="0"/>
              <a:buChar char="•"/>
            </a:pPr>
            <a:r>
              <a:rPr lang="en-US" sz="1600" b="1" i="0" dirty="0">
                <a:solidFill>
                  <a:srgbClr val="212121"/>
                </a:solidFill>
                <a:effectLst/>
                <a:latin typeface="Roboto" panose="02000000000000000000" pitchFamily="2" charset="0"/>
              </a:rPr>
              <a:t>If the clients are contacted twice in first 10 days of the month, then it is more likely that call will be converted to subscription.</a:t>
            </a:r>
            <a:endParaRPr lang="en-US" sz="1600" b="0" i="0" dirty="0">
              <a:solidFill>
                <a:srgbClr val="212121"/>
              </a:solidFill>
              <a:effectLst/>
              <a:latin typeface="Roboto" panose="02000000000000000000" pitchFamily="2" charset="0"/>
            </a:endParaRPr>
          </a:p>
          <a:p>
            <a:pPr algn="l">
              <a:buFont typeface="Arial" panose="020B0604020202020204" pitchFamily="34" charset="0"/>
              <a:buChar char="•"/>
            </a:pPr>
            <a:r>
              <a:rPr lang="en-US" sz="1600" b="1" i="0" dirty="0">
                <a:solidFill>
                  <a:srgbClr val="212121"/>
                </a:solidFill>
                <a:effectLst/>
                <a:latin typeface="Roboto" panose="02000000000000000000" pitchFamily="2" charset="0"/>
              </a:rPr>
              <a:t>Clients take more subscriptions in a month of January, May or August.</a:t>
            </a:r>
            <a:endParaRPr lang="en-US" sz="1600" b="0" i="0" dirty="0">
              <a:solidFill>
                <a:srgbClr val="212121"/>
              </a:solidFill>
              <a:effectLst/>
              <a:latin typeface="Roboto" panose="02000000000000000000" pitchFamily="2" charset="0"/>
            </a:endParaRPr>
          </a:p>
          <a:p>
            <a:pPr algn="l">
              <a:buFont typeface="Arial" panose="020B0604020202020204" pitchFamily="34" charset="0"/>
              <a:buChar char="•"/>
            </a:pPr>
            <a:r>
              <a:rPr lang="en-US" sz="1600" b="1" i="0" dirty="0">
                <a:solidFill>
                  <a:srgbClr val="212121"/>
                </a:solidFill>
                <a:effectLst/>
                <a:latin typeface="Roboto" panose="02000000000000000000" pitchFamily="2" charset="0"/>
              </a:rPr>
              <a:t>If clients are already paying housing loans, then it is more likely that they will opt for term deposit.</a:t>
            </a:r>
            <a:endParaRPr lang="en-US" sz="1600" b="0" i="0" dirty="0">
              <a:solidFill>
                <a:srgbClr val="212121"/>
              </a:solidFill>
              <a:effectLst/>
              <a:latin typeface="Roboto" panose="02000000000000000000" pitchFamily="2" charset="0"/>
            </a:endParaRPr>
          </a:p>
          <a:p>
            <a:pPr algn="l"/>
            <a:r>
              <a:rPr lang="en-US" sz="1600" b="0" i="0" dirty="0">
                <a:solidFill>
                  <a:srgbClr val="212121"/>
                </a:solidFill>
                <a:effectLst/>
                <a:latin typeface="Roboto" panose="02000000000000000000" pitchFamily="2" charset="0"/>
              </a:rPr>
              <a:t>In our dataset we were provided with call 'duration' but in real world </a:t>
            </a:r>
            <a:r>
              <a:rPr lang="en-US" sz="1600" b="0" i="0" dirty="0" smtClean="0">
                <a:solidFill>
                  <a:srgbClr val="212121"/>
                </a:solidFill>
                <a:effectLst/>
                <a:latin typeface="Roboto" panose="02000000000000000000" pitchFamily="2" charset="0"/>
              </a:rPr>
              <a:t>practice </a:t>
            </a:r>
            <a:r>
              <a:rPr lang="en-US" sz="1600" b="0" i="0" dirty="0">
                <a:solidFill>
                  <a:srgbClr val="212121"/>
                </a:solidFill>
                <a:effectLst/>
                <a:latin typeface="Roboto" panose="02000000000000000000" pitchFamily="2" charset="0"/>
              </a:rPr>
              <a:t>that won't be the case. So, to build more realistic model </a:t>
            </a:r>
            <a:r>
              <a:rPr lang="en-US" sz="1600" b="1" i="0" dirty="0">
                <a:solidFill>
                  <a:srgbClr val="212121"/>
                </a:solidFill>
                <a:effectLst/>
                <a:latin typeface="Roboto" panose="02000000000000000000" pitchFamily="2" charset="0"/>
              </a:rPr>
              <a:t>we trained our models for both the cases </a:t>
            </a:r>
            <a:r>
              <a:rPr lang="en-US" sz="1600" b="1" i="0" dirty="0" err="1">
                <a:solidFill>
                  <a:srgbClr val="212121"/>
                </a:solidFill>
                <a:effectLst/>
                <a:latin typeface="Roboto" panose="02000000000000000000" pitchFamily="2" charset="0"/>
              </a:rPr>
              <a:t>i.e</a:t>
            </a:r>
            <a:r>
              <a:rPr lang="en-US" sz="1600" b="1" i="0" dirty="0">
                <a:solidFill>
                  <a:srgbClr val="212121"/>
                </a:solidFill>
                <a:effectLst/>
                <a:latin typeface="Roboto" panose="02000000000000000000" pitchFamily="2" charset="0"/>
              </a:rPr>
              <a:t> with or without 'duration'</a:t>
            </a:r>
            <a:r>
              <a:rPr lang="en-US" sz="1600" b="0" i="0" dirty="0">
                <a:solidFill>
                  <a:srgbClr val="212121"/>
                </a:solidFill>
                <a:effectLst/>
                <a:latin typeface="Roboto" panose="02000000000000000000" pitchFamily="2" charset="0"/>
              </a:rPr>
              <a:t>. For both the cases </a:t>
            </a:r>
            <a:r>
              <a:rPr lang="en-US" sz="1600" b="1" i="0" dirty="0">
                <a:solidFill>
                  <a:srgbClr val="212121"/>
                </a:solidFill>
                <a:effectLst/>
                <a:latin typeface="Roboto" panose="02000000000000000000" pitchFamily="2" charset="0"/>
              </a:rPr>
              <a:t>LGBM showed best scores of recall with 'duration' and precision without 'duration'.</a:t>
            </a:r>
            <a:endParaRPr lang="en-US" sz="1600" dirty="0">
              <a:solidFill>
                <a:schemeClr val="accent2"/>
              </a:solidFill>
            </a:endParaRPr>
          </a:p>
          <a:p>
            <a:pPr marL="114300" indent="0">
              <a:buNone/>
            </a:pPr>
            <a:endParaRPr lang="en-US" sz="1600" dirty="0">
              <a:solidFill>
                <a:schemeClr val="accent2"/>
              </a:solidFill>
            </a:endParaRPr>
          </a:p>
        </p:txBody>
      </p:sp>
    </p:spTree>
    <p:extLst>
      <p:ext uri="{BB962C8B-B14F-4D97-AF65-F5344CB8AC3E}">
        <p14:creationId xmlns:p14="http://schemas.microsoft.com/office/powerpoint/2010/main" val="3465544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28119-749E-4E4C-8239-6B09619D24AF}"/>
              </a:ext>
            </a:extLst>
          </p:cNvPr>
          <p:cNvSpPr>
            <a:spLocks noGrp="1"/>
          </p:cNvSpPr>
          <p:nvPr>
            <p:ph type="title"/>
          </p:nvPr>
        </p:nvSpPr>
        <p:spPr/>
        <p:txBody>
          <a:bodyPr/>
          <a:lstStyle/>
          <a:p>
            <a:r>
              <a:rPr lang="en-US" b="1" i="0" dirty="0">
                <a:solidFill>
                  <a:schemeClr val="tx1"/>
                </a:solidFill>
                <a:effectLst/>
                <a:latin typeface="Roboto" panose="02000000000000000000" pitchFamily="2" charset="0"/>
              </a:rPr>
              <a:t>Future Scope-</a:t>
            </a:r>
            <a:r>
              <a:rPr lang="en-US" b="0" i="0" dirty="0">
                <a:solidFill>
                  <a:schemeClr val="tx1"/>
                </a:solidFill>
                <a:effectLst/>
                <a:latin typeface="Roboto" panose="02000000000000000000" pitchFamily="2" charset="0"/>
              </a:rPr>
              <a:t/>
            </a:r>
            <a:br>
              <a:rPr lang="en-US" b="0" i="0" dirty="0">
                <a:solidFill>
                  <a:schemeClr val="tx1"/>
                </a:solidFill>
                <a:effectLst/>
                <a:latin typeface="Roboto" panose="02000000000000000000" pitchFamily="2" charset="0"/>
              </a:rPr>
            </a:br>
            <a:endParaRPr lang="en-IN" dirty="0">
              <a:solidFill>
                <a:schemeClr val="tx1"/>
              </a:solidFill>
            </a:endParaRPr>
          </a:p>
        </p:txBody>
      </p:sp>
      <p:sp>
        <p:nvSpPr>
          <p:cNvPr id="3" name="Text Placeholder 2">
            <a:extLst>
              <a:ext uri="{FF2B5EF4-FFF2-40B4-BE49-F238E27FC236}">
                <a16:creationId xmlns:a16="http://schemas.microsoft.com/office/drawing/2014/main" xmlns="" id="{94460840-FAB1-4818-8B8B-4002C66B176F}"/>
              </a:ext>
            </a:extLst>
          </p:cNvPr>
          <p:cNvSpPr>
            <a:spLocks noGrp="1"/>
          </p:cNvSpPr>
          <p:nvPr>
            <p:ph type="body" idx="1"/>
          </p:nvPr>
        </p:nvSpPr>
        <p:spPr>
          <a:xfrm>
            <a:off x="311700" y="1152474"/>
            <a:ext cx="8520600" cy="3794279"/>
          </a:xfrm>
        </p:spPr>
        <p:txBody>
          <a:bodyPr/>
          <a:lstStyle/>
          <a:p>
            <a:pPr algn="l"/>
            <a:r>
              <a:rPr lang="en-US" sz="1400" b="0" i="0" dirty="0">
                <a:solidFill>
                  <a:srgbClr val="212121"/>
                </a:solidFill>
                <a:effectLst/>
                <a:latin typeface="Roboto" panose="02000000000000000000" pitchFamily="2" charset="0"/>
              </a:rPr>
              <a:t>Our main objective is to get good precision score for without 'duration' models and good recall score for 'duration' included model.</a:t>
            </a:r>
          </a:p>
          <a:p>
            <a:pPr algn="l"/>
            <a:r>
              <a:rPr lang="en-US" sz="1400" b="0" i="0" dirty="0">
                <a:solidFill>
                  <a:srgbClr val="212121"/>
                </a:solidFill>
                <a:effectLst/>
                <a:latin typeface="Roboto" panose="02000000000000000000" pitchFamily="2" charset="0"/>
              </a:rPr>
              <a:t>So, we can initially formulate the required time to converge a lead using 'duration' included models and then sort out precise leads for 'duration' excluded models using this formulated time.</a:t>
            </a:r>
          </a:p>
          <a:p>
            <a:pPr algn="l"/>
            <a:r>
              <a:rPr lang="en-US" sz="1400" b="0" i="0" dirty="0">
                <a:solidFill>
                  <a:srgbClr val="212121"/>
                </a:solidFill>
                <a:effectLst/>
                <a:latin typeface="Roboto" panose="02000000000000000000" pitchFamily="2" charset="0"/>
              </a:rPr>
              <a:t>Here, the idea is to find out responses for any particular record with varying assumed predefined duration range.</a:t>
            </a:r>
          </a:p>
          <a:p>
            <a:pPr algn="l"/>
            <a:r>
              <a:rPr lang="en-US" sz="1400" b="0" i="0" dirty="0">
                <a:solidFill>
                  <a:srgbClr val="212121"/>
                </a:solidFill>
                <a:effectLst/>
                <a:latin typeface="Roboto" panose="02000000000000000000" pitchFamily="2" charset="0"/>
              </a:rPr>
              <a:t>For example let's say, to converge a call, duration ranges between 60 to 2000 sec, then using this range we can predict all responses for each lead while iterating through this duration range. If we get positive response for any value of 'duration' we can assign that duration time to that particular lead.</a:t>
            </a:r>
          </a:p>
          <a:p>
            <a:pPr algn="l"/>
            <a:r>
              <a:rPr lang="en-US" sz="1400" b="0" i="0" dirty="0">
                <a:solidFill>
                  <a:srgbClr val="212121"/>
                </a:solidFill>
                <a:effectLst/>
                <a:latin typeface="Roboto" panose="02000000000000000000" pitchFamily="2" charset="0"/>
              </a:rPr>
              <a:t>In this way we can help marketing team to get precise leads along with time required to converge that lead and also, those leads that have least </a:t>
            </a:r>
            <a:r>
              <a:rPr lang="en-US" sz="1400" b="0" i="0" dirty="0" err="1">
                <a:solidFill>
                  <a:srgbClr val="212121"/>
                </a:solidFill>
                <a:effectLst/>
                <a:latin typeface="Roboto" panose="02000000000000000000" pitchFamily="2" charset="0"/>
              </a:rPr>
              <a:t>proability</a:t>
            </a:r>
            <a:r>
              <a:rPr lang="en-US" sz="1400" b="0" i="0" dirty="0">
                <a:solidFill>
                  <a:srgbClr val="212121"/>
                </a:solidFill>
                <a:effectLst/>
                <a:latin typeface="Roboto" panose="02000000000000000000" pitchFamily="2" charset="0"/>
              </a:rPr>
              <a:t> to converge (if we get no positive response for any assumed duration). Thus, an effective marketing campaign can be executed with maximum leads converging to term deposit.</a:t>
            </a:r>
          </a:p>
          <a:p>
            <a:endParaRPr lang="en-IN" sz="1400" dirty="0"/>
          </a:p>
        </p:txBody>
      </p:sp>
    </p:spTree>
    <p:extLst>
      <p:ext uri="{BB962C8B-B14F-4D97-AF65-F5344CB8AC3E}">
        <p14:creationId xmlns:p14="http://schemas.microsoft.com/office/powerpoint/2010/main" val="423445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4"/>
            <a:ext cx="8427055" cy="2734593"/>
          </a:xfrm>
        </p:spPr>
        <p:txBody>
          <a:bodyPr/>
          <a:lstStyle/>
          <a:p>
            <a:pPr algn="ctr"/>
            <a:r>
              <a:rPr lang="en-US" sz="6600" b="1" i="1" dirty="0">
                <a:effectLst>
                  <a:outerShdw blurRad="38100" dist="38100" dir="2700000" algn="tl">
                    <a:srgbClr val="000000">
                      <a:alpha val="43137"/>
                    </a:srgbClr>
                  </a:outerShdw>
                </a:effectLst>
              </a:rPr>
              <a:t/>
            </a:r>
            <a:br>
              <a:rPr lang="en-US" sz="6600" b="1" i="1" dirty="0">
                <a:effectLst>
                  <a:outerShdw blurRad="38100" dist="38100" dir="2700000" algn="tl">
                    <a:srgbClr val="000000">
                      <a:alpha val="43137"/>
                    </a:srgbClr>
                  </a:outerShdw>
                </a:effectLst>
              </a:rPr>
            </a:br>
            <a:r>
              <a:rPr lang="en-US" sz="6600" b="1" i="1" dirty="0">
                <a:effectLst>
                  <a:outerShdw blurRad="38100" dist="38100" dir="2700000" algn="tl">
                    <a:srgbClr val="000000">
                      <a:alpha val="43137"/>
                    </a:srgbClr>
                  </a:outerShdw>
                </a:effectLst>
              </a:rPr>
              <a:t>Thank you</a:t>
            </a:r>
            <a:br>
              <a:rPr lang="en-US" sz="6600" b="1" i="1" dirty="0">
                <a:effectLst>
                  <a:outerShdw blurRad="38100" dist="38100" dir="2700000" algn="tl">
                    <a:srgbClr val="000000">
                      <a:alpha val="43137"/>
                    </a:srgbClr>
                  </a:outerShdw>
                </a:effectLst>
              </a:rPr>
            </a:br>
            <a:endParaRPr lang="en-US" sz="66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4539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05" y="183119"/>
            <a:ext cx="7949044" cy="737754"/>
          </a:xfrm>
        </p:spPr>
        <p:txBody>
          <a:bodyPr/>
          <a:lstStyle/>
          <a:p>
            <a:r>
              <a:rPr lang="en-US" b="1" dirty="0">
                <a:solidFill>
                  <a:schemeClr val="tx1"/>
                </a:solidFill>
                <a:latin typeface="Montserrat"/>
                <a:ea typeface="Montserrat"/>
                <a:cs typeface="Montserrat"/>
                <a:sym typeface="Montserrat"/>
              </a:rPr>
              <a:t>Problem Statement</a:t>
            </a:r>
            <a:endParaRPr lang="en-US" dirty="0"/>
          </a:p>
        </p:txBody>
      </p:sp>
      <p:sp>
        <p:nvSpPr>
          <p:cNvPr id="3" name="Text Placeholder 2"/>
          <p:cNvSpPr>
            <a:spLocks noGrp="1"/>
          </p:cNvSpPr>
          <p:nvPr>
            <p:ph type="body" idx="1"/>
          </p:nvPr>
        </p:nvSpPr>
        <p:spPr>
          <a:xfrm>
            <a:off x="105273" y="920872"/>
            <a:ext cx="8749146" cy="3958425"/>
          </a:xfrm>
        </p:spPr>
        <p:txBody>
          <a:bodyPr/>
          <a:lstStyle/>
          <a:p>
            <a:pPr marL="114300" indent="0">
              <a:buNone/>
            </a:pPr>
            <a:r>
              <a:rPr lang="en-US" b="1" dirty="0">
                <a:solidFill>
                  <a:schemeClr val="accent2"/>
                </a:solidFill>
              </a:rPr>
              <a:t>▪ Aim:- Predicting the effectiveness of bank </a:t>
            </a:r>
          </a:p>
          <a:p>
            <a:pPr marL="114300" indent="0">
              <a:buNone/>
            </a:pPr>
            <a:r>
              <a:rPr lang="en-US" b="1" dirty="0">
                <a:solidFill>
                  <a:schemeClr val="accent2"/>
                </a:solidFill>
              </a:rPr>
              <a:t>marketing campaigns</a:t>
            </a:r>
          </a:p>
          <a:p>
            <a:pPr marL="114300" indent="0">
              <a:buNone/>
            </a:pPr>
            <a:endParaRPr lang="en-US" b="1" dirty="0">
              <a:solidFill>
                <a:schemeClr val="accent2"/>
              </a:solidFill>
            </a:endParaRPr>
          </a:p>
          <a:p>
            <a:pPr marL="114300" indent="0">
              <a:buNone/>
            </a:pPr>
            <a:r>
              <a:rPr lang="en-US" dirty="0">
                <a:solidFill>
                  <a:schemeClr val="accent2"/>
                </a:solidFill>
              </a:rPr>
              <a:t>▪ Problem Statement: The data is related with </a:t>
            </a:r>
          </a:p>
          <a:p>
            <a:pPr marL="114300" indent="0">
              <a:buNone/>
            </a:pPr>
            <a:r>
              <a:rPr lang="en-US" dirty="0">
                <a:solidFill>
                  <a:schemeClr val="accent2"/>
                </a:solidFill>
              </a:rPr>
              <a:t>direct marketing campaigns of a Portuguese </a:t>
            </a:r>
          </a:p>
          <a:p>
            <a:pPr marL="114300" indent="0">
              <a:buNone/>
            </a:pPr>
            <a:r>
              <a:rPr lang="en-US" dirty="0">
                <a:solidFill>
                  <a:schemeClr val="accent2"/>
                </a:solidFill>
              </a:rPr>
              <a:t>banking institution. The marketing campaigns </a:t>
            </a:r>
          </a:p>
          <a:p>
            <a:pPr marL="114300" indent="0">
              <a:buNone/>
            </a:pPr>
            <a:r>
              <a:rPr lang="en-US" dirty="0">
                <a:solidFill>
                  <a:schemeClr val="accent2"/>
                </a:solidFill>
              </a:rPr>
              <a:t>were based on phone calls. Often, more than one </a:t>
            </a:r>
          </a:p>
          <a:p>
            <a:pPr marL="114300" indent="0">
              <a:buNone/>
            </a:pPr>
            <a:r>
              <a:rPr lang="en-US" dirty="0">
                <a:solidFill>
                  <a:schemeClr val="accent2"/>
                </a:solidFill>
              </a:rPr>
              <a:t>contact to the same client was required, in order </a:t>
            </a:r>
          </a:p>
          <a:p>
            <a:pPr marL="114300" indent="0">
              <a:buNone/>
            </a:pPr>
            <a:r>
              <a:rPr lang="en-US" dirty="0">
                <a:solidFill>
                  <a:schemeClr val="accent2"/>
                </a:solidFill>
              </a:rPr>
              <a:t>to access if the product (bank term deposit) </a:t>
            </a:r>
          </a:p>
          <a:p>
            <a:pPr marL="114300" indent="0">
              <a:buNone/>
            </a:pPr>
            <a:r>
              <a:rPr lang="en-US" dirty="0">
                <a:solidFill>
                  <a:schemeClr val="accent2"/>
                </a:solidFill>
              </a:rPr>
              <a:t>would be ('yes') or not ('no') </a:t>
            </a:r>
            <a:r>
              <a:rPr lang="en-US" dirty="0" err="1">
                <a:solidFill>
                  <a:schemeClr val="accent2"/>
                </a:solidFill>
              </a:rPr>
              <a:t>subscribed.The</a:t>
            </a:r>
            <a:endParaRPr lang="en-US" dirty="0">
              <a:solidFill>
                <a:schemeClr val="accent2"/>
              </a:solidFill>
            </a:endParaRPr>
          </a:p>
          <a:p>
            <a:pPr marL="114300" indent="0">
              <a:buNone/>
            </a:pPr>
            <a:r>
              <a:rPr lang="en-US" dirty="0">
                <a:solidFill>
                  <a:schemeClr val="accent2"/>
                </a:solidFill>
              </a:rPr>
              <a:t>classification goal is to predict if the client will</a:t>
            </a:r>
          </a:p>
          <a:p>
            <a:pPr marL="114300" indent="0">
              <a:buNone/>
            </a:pPr>
            <a:r>
              <a:rPr lang="en-US" dirty="0">
                <a:solidFill>
                  <a:schemeClr val="accent2"/>
                </a:solidFill>
              </a:rPr>
              <a:t>subscribe a term deposit (variable ‘y’).</a:t>
            </a:r>
          </a:p>
        </p:txBody>
      </p:sp>
      <p:pic>
        <p:nvPicPr>
          <p:cNvPr id="5" name="Picture 4">
            <a:extLst>
              <a:ext uri="{FF2B5EF4-FFF2-40B4-BE49-F238E27FC236}">
                <a16:creationId xmlns:a16="http://schemas.microsoft.com/office/drawing/2014/main" xmlns="" id="{0017258D-3CBF-4A08-9475-BFC25D744F4A}"/>
              </a:ext>
            </a:extLst>
          </p:cNvPr>
          <p:cNvPicPr>
            <a:picLocks noChangeAspect="1"/>
          </p:cNvPicPr>
          <p:nvPr/>
        </p:nvPicPr>
        <p:blipFill rotWithShape="1">
          <a:blip r:embed="rId2"/>
          <a:srcRect l="46968" t="16612" r="2298" b="9653"/>
          <a:stretch/>
        </p:blipFill>
        <p:spPr>
          <a:xfrm>
            <a:off x="5467549" y="1217099"/>
            <a:ext cx="3676451" cy="3005529"/>
          </a:xfrm>
          <a:prstGeom prst="rect">
            <a:avLst/>
          </a:prstGeom>
        </p:spPr>
      </p:pic>
    </p:spTree>
    <p:extLst>
      <p:ext uri="{BB962C8B-B14F-4D97-AF65-F5344CB8AC3E}">
        <p14:creationId xmlns:p14="http://schemas.microsoft.com/office/powerpoint/2010/main" val="30291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90" y="124691"/>
            <a:ext cx="8479009" cy="893034"/>
          </a:xfrm>
        </p:spPr>
        <p:txBody>
          <a:bodyPr/>
          <a:lstStyle/>
          <a:p>
            <a:r>
              <a:rPr lang="en-US" b="1" dirty="0"/>
              <a:t>Data Summary</a:t>
            </a:r>
          </a:p>
        </p:txBody>
      </p:sp>
      <p:sp>
        <p:nvSpPr>
          <p:cNvPr id="3" name="Text Placeholder 2"/>
          <p:cNvSpPr>
            <a:spLocks noGrp="1"/>
          </p:cNvSpPr>
          <p:nvPr>
            <p:ph type="body" idx="1"/>
          </p:nvPr>
        </p:nvSpPr>
        <p:spPr>
          <a:xfrm>
            <a:off x="353290" y="786132"/>
            <a:ext cx="8676409" cy="2406773"/>
          </a:xfrm>
        </p:spPr>
        <p:txBody>
          <a:bodyPr numCol="2"/>
          <a:lstStyle/>
          <a:p>
            <a:pPr marL="114300" indent="0">
              <a:buNone/>
            </a:pPr>
            <a:r>
              <a:rPr lang="en-US" sz="1200" b="1" dirty="0">
                <a:solidFill>
                  <a:schemeClr val="accent2"/>
                </a:solidFill>
              </a:rPr>
              <a:t>Categorical Features</a:t>
            </a:r>
          </a:p>
          <a:p>
            <a:pPr marL="114300" indent="0">
              <a:buNone/>
            </a:pPr>
            <a:endParaRPr lang="en-US" sz="1200" b="1" dirty="0">
              <a:solidFill>
                <a:schemeClr val="accent2"/>
              </a:solidFill>
            </a:endParaRPr>
          </a:p>
          <a:p>
            <a:pPr marL="114300" indent="0">
              <a:buNone/>
            </a:pPr>
            <a:r>
              <a:rPr lang="en-US" sz="1100" dirty="0">
                <a:solidFill>
                  <a:schemeClr val="accent2"/>
                </a:solidFill>
              </a:rPr>
              <a:t>▪ Marital - (Married , Single , Divorced)</a:t>
            </a:r>
          </a:p>
          <a:p>
            <a:pPr marL="114300" indent="0">
              <a:buNone/>
            </a:pPr>
            <a:r>
              <a:rPr lang="en-US" sz="1100" dirty="0">
                <a:solidFill>
                  <a:schemeClr val="accent2"/>
                </a:solidFill>
              </a:rPr>
              <a:t>▪ Job-(</a:t>
            </a:r>
            <a:r>
              <a:rPr lang="en-US" sz="1100" dirty="0" err="1">
                <a:solidFill>
                  <a:schemeClr val="accent2"/>
                </a:solidFill>
              </a:rPr>
              <a:t>Management,BlueCollar,retired</a:t>
            </a:r>
            <a:r>
              <a:rPr lang="en-US" sz="1100" dirty="0">
                <a:solidFill>
                  <a:schemeClr val="accent2"/>
                </a:solidFill>
              </a:rPr>
              <a:t> </a:t>
            </a:r>
            <a:r>
              <a:rPr lang="en-US" sz="1100" dirty="0" err="1">
                <a:solidFill>
                  <a:schemeClr val="accent2"/>
                </a:solidFill>
              </a:rPr>
              <a:t>etc</a:t>
            </a:r>
            <a:r>
              <a:rPr lang="en-US" sz="1100" dirty="0">
                <a:solidFill>
                  <a:schemeClr val="accent2"/>
                </a:solidFill>
              </a:rPr>
              <a:t>)</a:t>
            </a:r>
          </a:p>
          <a:p>
            <a:pPr marL="114300" indent="0">
              <a:buNone/>
            </a:pPr>
            <a:r>
              <a:rPr lang="en-US" sz="1100" dirty="0">
                <a:solidFill>
                  <a:schemeClr val="accent2"/>
                </a:solidFill>
              </a:rPr>
              <a:t>▪ Contact - (</a:t>
            </a:r>
            <a:r>
              <a:rPr lang="en-US" sz="1100" dirty="0" err="1">
                <a:solidFill>
                  <a:schemeClr val="accent2"/>
                </a:solidFill>
              </a:rPr>
              <a:t>Telephone,Cellular,Unknown</a:t>
            </a:r>
            <a:r>
              <a:rPr lang="en-US" sz="1100" dirty="0">
                <a:solidFill>
                  <a:schemeClr val="accent2"/>
                </a:solidFill>
              </a:rPr>
              <a:t>)</a:t>
            </a:r>
          </a:p>
          <a:p>
            <a:pPr marL="114300" indent="0">
              <a:buNone/>
            </a:pPr>
            <a:r>
              <a:rPr lang="en-US" sz="1100" dirty="0">
                <a:solidFill>
                  <a:schemeClr val="accent2"/>
                </a:solidFill>
              </a:rPr>
              <a:t>▪ Education (</a:t>
            </a:r>
            <a:r>
              <a:rPr lang="en-US" sz="1100" dirty="0" err="1">
                <a:solidFill>
                  <a:schemeClr val="accent2"/>
                </a:solidFill>
              </a:rPr>
              <a:t>Primary,Secondary,Tertiary</a:t>
            </a:r>
            <a:r>
              <a:rPr lang="en-US" sz="1100" dirty="0">
                <a:solidFill>
                  <a:schemeClr val="accent2"/>
                </a:solidFill>
              </a:rPr>
              <a:t>)</a:t>
            </a:r>
          </a:p>
          <a:p>
            <a:pPr marL="114300" indent="0">
              <a:buNone/>
            </a:pPr>
            <a:r>
              <a:rPr lang="en-US" sz="1100" dirty="0">
                <a:solidFill>
                  <a:schemeClr val="accent2"/>
                </a:solidFill>
              </a:rPr>
              <a:t>▪ Month-(</a:t>
            </a:r>
            <a:r>
              <a:rPr lang="en-US" sz="1100" dirty="0" err="1">
                <a:solidFill>
                  <a:schemeClr val="accent2"/>
                </a:solidFill>
              </a:rPr>
              <a:t>Jan,Feb,Mar,Apr,May</a:t>
            </a:r>
            <a:r>
              <a:rPr lang="en-US" sz="1100" dirty="0">
                <a:solidFill>
                  <a:schemeClr val="accent2"/>
                </a:solidFill>
              </a:rPr>
              <a:t> </a:t>
            </a:r>
            <a:r>
              <a:rPr lang="en-US" sz="1100" dirty="0" err="1">
                <a:solidFill>
                  <a:schemeClr val="accent2"/>
                </a:solidFill>
              </a:rPr>
              <a:t>etc</a:t>
            </a:r>
            <a:r>
              <a:rPr lang="en-US" sz="1100" dirty="0">
                <a:solidFill>
                  <a:schemeClr val="accent2"/>
                </a:solidFill>
              </a:rPr>
              <a:t>)</a:t>
            </a:r>
          </a:p>
          <a:p>
            <a:pPr marL="114300" indent="0">
              <a:buNone/>
            </a:pPr>
            <a:r>
              <a:rPr lang="en-US" sz="1100" dirty="0">
                <a:solidFill>
                  <a:schemeClr val="accent2"/>
                </a:solidFill>
              </a:rPr>
              <a:t>▪ </a:t>
            </a:r>
            <a:r>
              <a:rPr lang="en-US" sz="1100" dirty="0" err="1">
                <a:solidFill>
                  <a:schemeClr val="accent2"/>
                </a:solidFill>
              </a:rPr>
              <a:t>Poutcome</a:t>
            </a:r>
            <a:r>
              <a:rPr lang="en-US" sz="1100" dirty="0">
                <a:solidFill>
                  <a:schemeClr val="accent2"/>
                </a:solidFill>
              </a:rPr>
              <a:t> - (</a:t>
            </a:r>
            <a:r>
              <a:rPr lang="en-US" sz="1100" dirty="0" err="1">
                <a:solidFill>
                  <a:schemeClr val="accent2"/>
                </a:solidFill>
              </a:rPr>
              <a:t>Success,Failure,Other,Unknown</a:t>
            </a:r>
            <a:r>
              <a:rPr lang="en-US" sz="1100" dirty="0">
                <a:solidFill>
                  <a:schemeClr val="accent2"/>
                </a:solidFill>
              </a:rPr>
              <a:t>)</a:t>
            </a:r>
          </a:p>
          <a:p>
            <a:pPr marL="114300" indent="0">
              <a:buNone/>
            </a:pPr>
            <a:r>
              <a:rPr lang="en-US" sz="1100" dirty="0">
                <a:solidFill>
                  <a:schemeClr val="accent2"/>
                </a:solidFill>
              </a:rPr>
              <a:t>▪ Housing - (Yes/No)</a:t>
            </a:r>
          </a:p>
          <a:p>
            <a:pPr marL="114300" indent="0">
              <a:buNone/>
            </a:pPr>
            <a:r>
              <a:rPr lang="en-US" sz="1100" dirty="0">
                <a:solidFill>
                  <a:schemeClr val="accent2"/>
                </a:solidFill>
              </a:rPr>
              <a:t>▪ Loan - (Yes/No)</a:t>
            </a:r>
          </a:p>
          <a:p>
            <a:pPr marL="114300" indent="0">
              <a:buNone/>
            </a:pPr>
            <a:r>
              <a:rPr lang="en-US" sz="1100" dirty="0">
                <a:solidFill>
                  <a:schemeClr val="accent2"/>
                </a:solidFill>
              </a:rPr>
              <a:t>▪ Default - (Yes/No)</a:t>
            </a:r>
          </a:p>
          <a:p>
            <a:pPr marL="114300" indent="0">
              <a:buNone/>
            </a:pPr>
            <a:r>
              <a:rPr lang="en-US" sz="1200" b="1" dirty="0">
                <a:solidFill>
                  <a:schemeClr val="accent2"/>
                </a:solidFill>
              </a:rPr>
              <a:t>● Numerical Features</a:t>
            </a:r>
          </a:p>
          <a:p>
            <a:pPr marL="114300" indent="0">
              <a:buNone/>
            </a:pPr>
            <a:endParaRPr lang="en-US" sz="1100" dirty="0">
              <a:solidFill>
                <a:schemeClr val="accent2"/>
              </a:solidFill>
            </a:endParaRPr>
          </a:p>
          <a:p>
            <a:pPr marL="114300" indent="0">
              <a:buNone/>
            </a:pPr>
            <a:r>
              <a:rPr lang="en-US" sz="1100" dirty="0">
                <a:solidFill>
                  <a:schemeClr val="accent2"/>
                </a:solidFill>
              </a:rPr>
              <a:t>▪ Age</a:t>
            </a:r>
          </a:p>
          <a:p>
            <a:pPr marL="114300" indent="0">
              <a:buNone/>
            </a:pPr>
            <a:r>
              <a:rPr lang="en-US" sz="1100" dirty="0">
                <a:solidFill>
                  <a:schemeClr val="accent2"/>
                </a:solidFill>
              </a:rPr>
              <a:t>▪ Balance</a:t>
            </a:r>
          </a:p>
          <a:p>
            <a:pPr marL="114300" indent="0">
              <a:buNone/>
            </a:pPr>
            <a:r>
              <a:rPr lang="en-US" sz="1100" dirty="0">
                <a:solidFill>
                  <a:schemeClr val="accent2"/>
                </a:solidFill>
              </a:rPr>
              <a:t>▪ Day</a:t>
            </a:r>
          </a:p>
          <a:p>
            <a:pPr marL="114300" indent="0">
              <a:buNone/>
            </a:pPr>
            <a:r>
              <a:rPr lang="en-US" sz="1100" dirty="0">
                <a:solidFill>
                  <a:schemeClr val="accent2"/>
                </a:solidFill>
              </a:rPr>
              <a:t>▪ Duration</a:t>
            </a:r>
          </a:p>
          <a:p>
            <a:pPr marL="114300" indent="0">
              <a:buNone/>
            </a:pPr>
            <a:r>
              <a:rPr lang="en-US" sz="1100" dirty="0">
                <a:solidFill>
                  <a:schemeClr val="accent2"/>
                </a:solidFill>
              </a:rPr>
              <a:t>▪ Campaign</a:t>
            </a:r>
          </a:p>
          <a:p>
            <a:pPr marL="114300" indent="0">
              <a:buNone/>
            </a:pPr>
            <a:r>
              <a:rPr lang="en-US" sz="1100" dirty="0">
                <a:solidFill>
                  <a:schemeClr val="accent2"/>
                </a:solidFill>
              </a:rPr>
              <a:t>▪ </a:t>
            </a:r>
            <a:r>
              <a:rPr lang="en-US" sz="1100" dirty="0" err="1">
                <a:solidFill>
                  <a:schemeClr val="accent2"/>
                </a:solidFill>
              </a:rPr>
              <a:t>Pdays</a:t>
            </a:r>
            <a:endParaRPr lang="en-US" sz="1100" dirty="0">
              <a:solidFill>
                <a:schemeClr val="accent2"/>
              </a:solidFill>
            </a:endParaRPr>
          </a:p>
        </p:txBody>
      </p:sp>
      <p:pic>
        <p:nvPicPr>
          <p:cNvPr id="9" name="Picture 8">
            <a:extLst>
              <a:ext uri="{FF2B5EF4-FFF2-40B4-BE49-F238E27FC236}">
                <a16:creationId xmlns:a16="http://schemas.microsoft.com/office/drawing/2014/main" xmlns="" id="{8672D842-FA57-4929-B310-C232AF2DC117}"/>
              </a:ext>
            </a:extLst>
          </p:cNvPr>
          <p:cNvPicPr>
            <a:picLocks noChangeAspect="1"/>
          </p:cNvPicPr>
          <p:nvPr/>
        </p:nvPicPr>
        <p:blipFill rotWithShape="1">
          <a:blip r:embed="rId2"/>
          <a:srcRect l="5984" t="60671" r="50000" b="21967"/>
          <a:stretch/>
        </p:blipFill>
        <p:spPr>
          <a:xfrm>
            <a:off x="407825" y="3410261"/>
            <a:ext cx="3819401" cy="1088485"/>
          </a:xfrm>
          <a:prstGeom prst="rect">
            <a:avLst/>
          </a:prstGeom>
        </p:spPr>
      </p:pic>
      <p:pic>
        <p:nvPicPr>
          <p:cNvPr id="10" name="Picture 9">
            <a:extLst>
              <a:ext uri="{FF2B5EF4-FFF2-40B4-BE49-F238E27FC236}">
                <a16:creationId xmlns:a16="http://schemas.microsoft.com/office/drawing/2014/main" xmlns="" id="{7849E503-4865-4885-8D4C-574EBD56AAF2}"/>
              </a:ext>
            </a:extLst>
          </p:cNvPr>
          <p:cNvPicPr>
            <a:picLocks noChangeAspect="1"/>
          </p:cNvPicPr>
          <p:nvPr/>
        </p:nvPicPr>
        <p:blipFill rotWithShape="1">
          <a:blip r:embed="rId3">
            <a:extLst>
              <a:ext uri="{28A0092B-C50C-407E-A947-70E740481C1C}">
                <a14:useLocalDpi xmlns:a14="http://schemas.microsoft.com/office/drawing/2010/main" val="0"/>
              </a:ext>
            </a:extLst>
          </a:blip>
          <a:srcRect l="2300" t="16127" r="22229" b="-1267"/>
          <a:stretch/>
        </p:blipFill>
        <p:spPr>
          <a:xfrm>
            <a:off x="4281761" y="2886635"/>
            <a:ext cx="4505476" cy="1612112"/>
          </a:xfrm>
          <a:prstGeom prst="rect">
            <a:avLst/>
          </a:prstGeom>
        </p:spPr>
      </p:pic>
    </p:spTree>
    <p:extLst>
      <p:ext uri="{BB962C8B-B14F-4D97-AF65-F5344CB8AC3E}">
        <p14:creationId xmlns:p14="http://schemas.microsoft.com/office/powerpoint/2010/main" val="2467543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3ED515-D17A-46DA-B09A-625ECFE0B533}"/>
              </a:ext>
            </a:extLst>
          </p:cNvPr>
          <p:cNvSpPr>
            <a:spLocks noGrp="1"/>
          </p:cNvSpPr>
          <p:nvPr>
            <p:ph type="title"/>
          </p:nvPr>
        </p:nvSpPr>
        <p:spPr>
          <a:xfrm>
            <a:off x="206769" y="259237"/>
            <a:ext cx="8520600" cy="572700"/>
          </a:xfrm>
        </p:spPr>
        <p:txBody>
          <a:bodyPr/>
          <a:lstStyle/>
          <a:p>
            <a:r>
              <a:rPr lang="en-IN" b="1" dirty="0"/>
              <a:t>Exploratory Data Analysis</a:t>
            </a:r>
            <a:r>
              <a:rPr lang="en-IN" dirty="0"/>
              <a:t/>
            </a:r>
            <a:br>
              <a:rPr lang="en-IN" dirty="0"/>
            </a:br>
            <a:r>
              <a:rPr lang="en-IN" dirty="0"/>
              <a:t/>
            </a:r>
            <a:br>
              <a:rPr lang="en-IN" dirty="0"/>
            </a:br>
            <a:r>
              <a:rPr lang="en-IN" sz="1600" b="1" dirty="0">
                <a:solidFill>
                  <a:schemeClr val="bg1">
                    <a:lumMod val="50000"/>
                  </a:schemeClr>
                </a:solidFill>
              </a:rPr>
              <a:t>1. </a:t>
            </a:r>
            <a:r>
              <a:rPr lang="en-IN" sz="1800" b="1" dirty="0">
                <a:solidFill>
                  <a:schemeClr val="bg1">
                    <a:lumMod val="50000"/>
                  </a:schemeClr>
                </a:solidFill>
              </a:rPr>
              <a:t> How many people subscribed the Term deposit?</a:t>
            </a:r>
            <a:br>
              <a:rPr lang="en-IN" sz="1800" b="1" dirty="0">
                <a:solidFill>
                  <a:schemeClr val="bg1">
                    <a:lumMod val="50000"/>
                  </a:schemeClr>
                </a:solidFill>
              </a:rPr>
            </a:br>
            <a:endParaRPr lang="en-IN" dirty="0"/>
          </a:p>
        </p:txBody>
      </p:sp>
      <p:sp>
        <p:nvSpPr>
          <p:cNvPr id="3" name="Text Placeholder 2">
            <a:extLst>
              <a:ext uri="{FF2B5EF4-FFF2-40B4-BE49-F238E27FC236}">
                <a16:creationId xmlns:a16="http://schemas.microsoft.com/office/drawing/2014/main" xmlns="" id="{3CE56EC7-BC4C-41E1-A444-300AF73D0921}"/>
              </a:ext>
            </a:extLst>
          </p:cNvPr>
          <p:cNvSpPr>
            <a:spLocks noGrp="1"/>
          </p:cNvSpPr>
          <p:nvPr>
            <p:ph type="body" idx="1"/>
          </p:nvPr>
        </p:nvSpPr>
        <p:spPr>
          <a:xfrm>
            <a:off x="3093" y="1726647"/>
            <a:ext cx="4287187" cy="3416400"/>
          </a:xfrm>
        </p:spPr>
        <p:txBody>
          <a:bodyPr/>
          <a:lstStyle/>
          <a:p>
            <a:endParaRPr lang="en-IN" dirty="0"/>
          </a:p>
        </p:txBody>
      </p:sp>
      <p:pic>
        <p:nvPicPr>
          <p:cNvPr id="1028" name="Picture 4">
            <a:extLst>
              <a:ext uri="{FF2B5EF4-FFF2-40B4-BE49-F238E27FC236}">
                <a16:creationId xmlns:a16="http://schemas.microsoft.com/office/drawing/2014/main" xmlns="" id="{4EE9487E-9036-4471-A21B-84F103596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1" y="2571750"/>
            <a:ext cx="3752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628B5E8D-9497-4A75-B5C4-1277FD17D15C}"/>
              </a:ext>
            </a:extLst>
          </p:cNvPr>
          <p:cNvPicPr>
            <a:picLocks noChangeAspect="1"/>
          </p:cNvPicPr>
          <p:nvPr/>
        </p:nvPicPr>
        <p:blipFill rotWithShape="1">
          <a:blip r:embed="rId3"/>
          <a:srcRect l="6817" t="27104" r="73361" b="61998"/>
          <a:stretch/>
        </p:blipFill>
        <p:spPr>
          <a:xfrm>
            <a:off x="505969" y="1767309"/>
            <a:ext cx="2288769" cy="707814"/>
          </a:xfrm>
          <a:prstGeom prst="rect">
            <a:avLst/>
          </a:prstGeom>
        </p:spPr>
      </p:pic>
      <p:sp>
        <p:nvSpPr>
          <p:cNvPr id="14" name="TextBox 13">
            <a:extLst>
              <a:ext uri="{FF2B5EF4-FFF2-40B4-BE49-F238E27FC236}">
                <a16:creationId xmlns:a16="http://schemas.microsoft.com/office/drawing/2014/main" xmlns="" id="{2A22E62A-B33A-4927-BD26-94A5CDBFF378}"/>
              </a:ext>
            </a:extLst>
          </p:cNvPr>
          <p:cNvSpPr txBox="1"/>
          <p:nvPr/>
        </p:nvSpPr>
        <p:spPr>
          <a:xfrm>
            <a:off x="4467069" y="1747992"/>
            <a:ext cx="4572000" cy="2246769"/>
          </a:xfrm>
          <a:prstGeom prst="rect">
            <a:avLst/>
          </a:prstGeom>
          <a:noFill/>
        </p:spPr>
        <p:txBody>
          <a:bodyPr wrap="square">
            <a:spAutoFit/>
          </a:bodyPr>
          <a:lstStyle/>
          <a:p>
            <a:r>
              <a:rPr lang="en-US" sz="2000" dirty="0"/>
              <a:t>The target variable ‘y’ tells us the outcome of the campaign whether they went ahead for the term deposit or not.</a:t>
            </a:r>
          </a:p>
          <a:p>
            <a:r>
              <a:rPr lang="en-US" sz="2000" dirty="0"/>
              <a:t> </a:t>
            </a:r>
          </a:p>
          <a:p>
            <a:endParaRPr lang="en-US" sz="2000" dirty="0"/>
          </a:p>
          <a:p>
            <a:r>
              <a:rPr lang="en-US" sz="2000" dirty="0"/>
              <a:t>• Out of 100% only 11.70% people subscribed to the term deposit.</a:t>
            </a:r>
            <a:endParaRPr lang="en-IN" sz="2000" dirty="0"/>
          </a:p>
        </p:txBody>
      </p:sp>
    </p:spTree>
    <p:extLst>
      <p:ext uri="{BB962C8B-B14F-4D97-AF65-F5344CB8AC3E}">
        <p14:creationId xmlns:p14="http://schemas.microsoft.com/office/powerpoint/2010/main" val="177527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7037"/>
            <a:ext cx="8323118" cy="633846"/>
          </a:xfrm>
        </p:spPr>
        <p:txBody>
          <a:bodyPr/>
          <a:lstStyle/>
          <a:p>
            <a:r>
              <a:rPr lang="en-IN" b="1" dirty="0"/>
              <a:t>EDA(continued)</a:t>
            </a:r>
            <a:br>
              <a:rPr lang="en-IN" b="1" dirty="0"/>
            </a:br>
            <a:endParaRPr lang="en-US" b="1" dirty="0">
              <a:solidFill>
                <a:schemeClr val="bg1">
                  <a:lumMod val="50000"/>
                </a:schemeClr>
              </a:solidFill>
            </a:endParaRPr>
          </a:p>
        </p:txBody>
      </p:sp>
      <p:sp>
        <p:nvSpPr>
          <p:cNvPr id="3" name="Text Placeholder 2"/>
          <p:cNvSpPr>
            <a:spLocks noGrp="1"/>
          </p:cNvSpPr>
          <p:nvPr>
            <p:ph type="body" idx="1"/>
          </p:nvPr>
        </p:nvSpPr>
        <p:spPr>
          <a:xfrm>
            <a:off x="122480" y="696189"/>
            <a:ext cx="8551125" cy="4326609"/>
          </a:xfrm>
        </p:spPr>
        <p:txBody>
          <a:bodyPr/>
          <a:lstStyle/>
          <a:p>
            <a:r>
              <a:rPr lang="en-IN" sz="1600" b="1" dirty="0">
                <a:solidFill>
                  <a:schemeClr val="bg1">
                    <a:lumMod val="50000"/>
                  </a:schemeClr>
                </a:solidFill>
              </a:rPr>
              <a:t>1. </a:t>
            </a:r>
            <a:r>
              <a:rPr lang="en-IN" sz="1800" b="1" dirty="0">
                <a:solidFill>
                  <a:schemeClr val="bg1">
                    <a:lumMod val="50000"/>
                  </a:schemeClr>
                </a:solidFill>
              </a:rPr>
              <a:t>Age</a:t>
            </a:r>
            <a:endParaRPr lang="en-US" sz="1600" dirty="0">
              <a:solidFill>
                <a:srgbClr val="002060"/>
              </a:solidFill>
            </a:endParaRPr>
          </a:p>
        </p:txBody>
      </p:sp>
      <p:sp>
        <p:nvSpPr>
          <p:cNvPr id="7" name="TextBox 6">
            <a:extLst>
              <a:ext uri="{FF2B5EF4-FFF2-40B4-BE49-F238E27FC236}">
                <a16:creationId xmlns:a16="http://schemas.microsoft.com/office/drawing/2014/main" xmlns="" id="{B16EB152-22E9-4129-9DDC-449972F26786}"/>
              </a:ext>
            </a:extLst>
          </p:cNvPr>
          <p:cNvSpPr txBox="1"/>
          <p:nvPr/>
        </p:nvSpPr>
        <p:spPr>
          <a:xfrm>
            <a:off x="5134130" y="1336791"/>
            <a:ext cx="4009870" cy="3170099"/>
          </a:xfrm>
          <a:prstGeom prst="rect">
            <a:avLst/>
          </a:prstGeom>
          <a:noFill/>
        </p:spPr>
        <p:txBody>
          <a:bodyPr wrap="square">
            <a:spAutoFit/>
          </a:bodyPr>
          <a:lstStyle/>
          <a:p>
            <a:r>
              <a:rPr lang="en-US" sz="2000" b="1" i="0" dirty="0">
                <a:solidFill>
                  <a:srgbClr val="212121"/>
                </a:solidFill>
                <a:effectLst/>
                <a:latin typeface="Roboto" panose="02000000000000000000" pitchFamily="2" charset="0"/>
              </a:rPr>
              <a:t>Take away:</a:t>
            </a:r>
          </a:p>
          <a:p>
            <a:r>
              <a:rPr lang="en-US" sz="2000" b="0" i="0" dirty="0">
                <a:solidFill>
                  <a:srgbClr val="212121"/>
                </a:solidFill>
                <a:effectLst/>
                <a:latin typeface="Roboto" panose="02000000000000000000" pitchFamily="2" charset="0"/>
              </a:rPr>
              <a:t> In the above plot it is clear that a majority of customers called is in the age of 30s and 40s (33 to 48 years old fall within the 25th to 75th percentiles) and for each of the target variable the age </a:t>
            </a:r>
            <a:r>
              <a:rPr lang="en-US" sz="2000" b="0" i="0" dirty="0" err="1">
                <a:solidFill>
                  <a:srgbClr val="212121"/>
                </a:solidFill>
                <a:effectLst/>
                <a:latin typeface="Roboto" panose="02000000000000000000" pitchFamily="2" charset="0"/>
              </a:rPr>
              <a:t>feauture</a:t>
            </a:r>
            <a:r>
              <a:rPr lang="en-US" sz="2000" b="0" i="0" dirty="0">
                <a:solidFill>
                  <a:srgbClr val="212121"/>
                </a:solidFill>
                <a:effectLst/>
                <a:latin typeface="Roboto" panose="02000000000000000000" pitchFamily="2" charset="0"/>
              </a:rPr>
              <a:t> is not linearly </a:t>
            </a:r>
            <a:r>
              <a:rPr lang="en-US" sz="2000" b="0" i="0" dirty="0" err="1">
                <a:solidFill>
                  <a:srgbClr val="212121"/>
                </a:solidFill>
                <a:effectLst/>
                <a:latin typeface="Roboto" panose="02000000000000000000" pitchFamily="2" charset="0"/>
              </a:rPr>
              <a:t>seperable.Thus</a:t>
            </a:r>
            <a:r>
              <a:rPr lang="en-US" sz="2000" b="0" i="0" dirty="0">
                <a:solidFill>
                  <a:srgbClr val="212121"/>
                </a:solidFill>
                <a:effectLst/>
                <a:latin typeface="Roboto" panose="02000000000000000000" pitchFamily="2" charset="0"/>
              </a:rPr>
              <a:t> age will be of less importance to us.</a:t>
            </a:r>
            <a:endParaRPr lang="en-IN" sz="2000" dirty="0"/>
          </a:p>
        </p:txBody>
      </p:sp>
      <p:pic>
        <p:nvPicPr>
          <p:cNvPr id="2050" name="Picture 2">
            <a:extLst>
              <a:ext uri="{FF2B5EF4-FFF2-40B4-BE49-F238E27FC236}">
                <a16:creationId xmlns:a16="http://schemas.microsoft.com/office/drawing/2014/main" xmlns="" id="{70899DE2-A15B-43B9-BF75-F358522E3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483"/>
            <a:ext cx="4853798" cy="3334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25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7037"/>
            <a:ext cx="8323118" cy="633846"/>
          </a:xfrm>
        </p:spPr>
        <p:txBody>
          <a:bodyPr/>
          <a:lstStyle/>
          <a:p>
            <a:r>
              <a:rPr lang="en-IN" b="1" dirty="0"/>
              <a:t>EDA(continued)</a:t>
            </a:r>
            <a:br>
              <a:rPr lang="en-IN" b="1" dirty="0"/>
            </a:br>
            <a:endParaRPr lang="en-US" b="1" dirty="0">
              <a:solidFill>
                <a:schemeClr val="bg1">
                  <a:lumMod val="50000"/>
                </a:schemeClr>
              </a:solidFill>
            </a:endParaRPr>
          </a:p>
        </p:txBody>
      </p:sp>
      <p:sp>
        <p:nvSpPr>
          <p:cNvPr id="3" name="Text Placeholder 2"/>
          <p:cNvSpPr>
            <a:spLocks noGrp="1"/>
          </p:cNvSpPr>
          <p:nvPr>
            <p:ph type="body" idx="1"/>
          </p:nvPr>
        </p:nvSpPr>
        <p:spPr>
          <a:xfrm>
            <a:off x="145473" y="696190"/>
            <a:ext cx="8686827" cy="4312227"/>
          </a:xfrm>
        </p:spPr>
        <p:txBody>
          <a:bodyPr/>
          <a:lstStyle/>
          <a:p>
            <a:r>
              <a:rPr lang="en-IN" sz="1600" b="1" dirty="0">
                <a:solidFill>
                  <a:schemeClr val="bg1">
                    <a:lumMod val="50000"/>
                  </a:schemeClr>
                </a:solidFill>
              </a:rPr>
              <a:t>2. </a:t>
            </a:r>
            <a:r>
              <a:rPr lang="en-IN" sz="1800" b="1" dirty="0">
                <a:solidFill>
                  <a:schemeClr val="bg1">
                    <a:lumMod val="50000"/>
                  </a:schemeClr>
                </a:solidFill>
              </a:rPr>
              <a:t>Job</a:t>
            </a:r>
            <a:endParaRPr lang="en-US" sz="1600" dirty="0">
              <a:solidFill>
                <a:srgbClr val="00206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538" y="2852303"/>
            <a:ext cx="2797169" cy="237639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097" y="880308"/>
            <a:ext cx="7727430" cy="2034342"/>
          </a:xfrm>
          <a:prstGeom prst="rect">
            <a:avLst/>
          </a:prstGeom>
        </p:spPr>
      </p:pic>
      <p:sp>
        <p:nvSpPr>
          <p:cNvPr id="7" name="TextBox 6">
            <a:extLst>
              <a:ext uri="{FF2B5EF4-FFF2-40B4-BE49-F238E27FC236}">
                <a16:creationId xmlns:a16="http://schemas.microsoft.com/office/drawing/2014/main" xmlns="" id="{D6764F91-5C8E-401F-B111-76103014622C}"/>
              </a:ext>
            </a:extLst>
          </p:cNvPr>
          <p:cNvSpPr txBox="1"/>
          <p:nvPr/>
        </p:nvSpPr>
        <p:spPr>
          <a:xfrm>
            <a:off x="543612" y="2904259"/>
            <a:ext cx="3522688" cy="2062103"/>
          </a:xfrm>
          <a:prstGeom prst="rect">
            <a:avLst/>
          </a:prstGeom>
          <a:noFill/>
        </p:spPr>
        <p:txBody>
          <a:bodyPr wrap="square">
            <a:spAutoFit/>
          </a:bodyPr>
          <a:lstStyle/>
          <a:p>
            <a:r>
              <a:rPr lang="en-US" sz="2000" b="1" dirty="0">
                <a:solidFill>
                  <a:srgbClr val="212121"/>
                </a:solidFill>
                <a:latin typeface="Roboto" panose="02000000000000000000" pitchFamily="2" charset="0"/>
              </a:rPr>
              <a:t>Take away:</a:t>
            </a:r>
          </a:p>
          <a:p>
            <a:r>
              <a:rPr lang="en-US" sz="1800" b="0" i="0" dirty="0">
                <a:solidFill>
                  <a:srgbClr val="212121"/>
                </a:solidFill>
                <a:effectLst/>
                <a:latin typeface="Roboto" panose="02000000000000000000" pitchFamily="2" charset="0"/>
              </a:rPr>
              <a:t>Customers with Blue-collar, management and technician showed maximum interest in subscription. We can also observe the large variance in our data among all categories.</a:t>
            </a:r>
            <a:endParaRPr lang="en-IN" sz="1800" dirty="0"/>
          </a:p>
        </p:txBody>
      </p:sp>
    </p:spTree>
    <p:extLst>
      <p:ext uri="{BB962C8B-B14F-4D97-AF65-F5344CB8AC3E}">
        <p14:creationId xmlns:p14="http://schemas.microsoft.com/office/powerpoint/2010/main" val="31399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520600" cy="3416400"/>
          </a:xfrm>
        </p:spPr>
        <p:txBody>
          <a:bodyPr/>
          <a:lstStyle/>
          <a:p>
            <a:pPr marL="114300" indent="0">
              <a:buNone/>
            </a:pPr>
            <a:r>
              <a:rPr lang="en-US" sz="1600" b="1" dirty="0">
                <a:solidFill>
                  <a:schemeClr val="bg1">
                    <a:lumMod val="50000"/>
                  </a:schemeClr>
                </a:solidFill>
              </a:rPr>
              <a:t>2. Marital</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800" y="1176509"/>
            <a:ext cx="4619412" cy="299856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8441" y="1063047"/>
            <a:ext cx="3273277" cy="3291770"/>
          </a:xfrm>
          <a:prstGeom prst="rect">
            <a:avLst/>
          </a:prstGeom>
        </p:spPr>
      </p:pic>
      <p:sp>
        <p:nvSpPr>
          <p:cNvPr id="7" name="TextBox 6">
            <a:extLst>
              <a:ext uri="{FF2B5EF4-FFF2-40B4-BE49-F238E27FC236}">
                <a16:creationId xmlns:a16="http://schemas.microsoft.com/office/drawing/2014/main" xmlns="" id="{42581CFF-0D95-4F08-9CE5-257457E21283}"/>
              </a:ext>
            </a:extLst>
          </p:cNvPr>
          <p:cNvSpPr txBox="1"/>
          <p:nvPr/>
        </p:nvSpPr>
        <p:spPr>
          <a:xfrm>
            <a:off x="442212" y="4149291"/>
            <a:ext cx="4572000" cy="954107"/>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Married and single showed more interest in term deposit</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548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br>
              <a:rPr lang="en-IN" b="1" dirty="0"/>
            </a:br>
            <a:endParaRPr lang="en-US" b="1" dirty="0">
              <a:solidFill>
                <a:schemeClr val="bg1">
                  <a:lumMod val="50000"/>
                </a:schemeClr>
              </a:solidFill>
            </a:endParaRPr>
          </a:p>
        </p:txBody>
      </p:sp>
    </p:spTree>
    <p:extLst>
      <p:ext uri="{BB962C8B-B14F-4D97-AF65-F5344CB8AC3E}">
        <p14:creationId xmlns:p14="http://schemas.microsoft.com/office/powerpoint/2010/main" val="163198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767462"/>
            <a:ext cx="8520600" cy="3416400"/>
          </a:xfrm>
        </p:spPr>
        <p:txBody>
          <a:bodyPr/>
          <a:lstStyle/>
          <a:p>
            <a:pPr marL="114300" indent="0">
              <a:buNone/>
            </a:pPr>
            <a:r>
              <a:rPr lang="en-US" sz="1600" b="1" dirty="0">
                <a:solidFill>
                  <a:schemeClr val="bg1">
                    <a:lumMod val="50000"/>
                  </a:schemeClr>
                </a:solidFill>
              </a:rPr>
              <a:t>3. Education</a:t>
            </a:r>
          </a:p>
        </p:txBody>
      </p:sp>
      <p:sp>
        <p:nvSpPr>
          <p:cNvPr id="7" name="TextBox 6">
            <a:extLst>
              <a:ext uri="{FF2B5EF4-FFF2-40B4-BE49-F238E27FC236}">
                <a16:creationId xmlns:a16="http://schemas.microsoft.com/office/drawing/2014/main" xmlns="" id="{42581CFF-0D95-4F08-9CE5-257457E21283}"/>
              </a:ext>
            </a:extLst>
          </p:cNvPr>
          <p:cNvSpPr txBox="1"/>
          <p:nvPr/>
        </p:nvSpPr>
        <p:spPr>
          <a:xfrm>
            <a:off x="434717" y="4134301"/>
            <a:ext cx="6970424" cy="954107"/>
          </a:xfrm>
          <a:prstGeom prst="rect">
            <a:avLst/>
          </a:prstGeom>
          <a:noFill/>
        </p:spPr>
        <p:txBody>
          <a:bodyPr wrap="square">
            <a:spAutoFit/>
          </a:bodyPr>
          <a:lstStyle/>
          <a:p>
            <a:r>
              <a:rPr lang="en-US" sz="1400" b="1" i="0" dirty="0">
                <a:solidFill>
                  <a:srgbClr val="212121"/>
                </a:solidFill>
                <a:effectLst/>
                <a:latin typeface="Roboto" panose="02000000000000000000" pitchFamily="2" charset="0"/>
              </a:rPr>
              <a:t>Take away:</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In comparison to primary and some unknown education, people with secondary and tertiary education were more driven towards paying term deposit in bank.</a:t>
            </a:r>
            <a:endParaRPr lang="en-IN" dirty="0"/>
          </a:p>
        </p:txBody>
      </p:sp>
      <p:sp>
        <p:nvSpPr>
          <p:cNvPr id="11" name="Title 1">
            <a:extLst>
              <a:ext uri="{FF2B5EF4-FFF2-40B4-BE49-F238E27FC236}">
                <a16:creationId xmlns:a16="http://schemas.microsoft.com/office/drawing/2014/main" xmlns="" id="{8343BF65-0FAC-40C2-92C8-60629AC7C747}"/>
              </a:ext>
            </a:extLst>
          </p:cNvPr>
          <p:cNvSpPr txBox="1">
            <a:spLocks/>
          </p:cNvSpPr>
          <p:nvPr/>
        </p:nvSpPr>
        <p:spPr>
          <a:xfrm>
            <a:off x="228600" y="187037"/>
            <a:ext cx="8323118" cy="6338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b="1" dirty="0"/>
              <a:t>EDA(continued)</a:t>
            </a:r>
            <a:endParaRPr lang="en-US" b="1" dirty="0">
              <a:solidFill>
                <a:schemeClr val="bg1">
                  <a:lumMod val="50000"/>
                </a:schemeClr>
              </a:solidFill>
            </a:endParaRPr>
          </a:p>
        </p:txBody>
      </p:sp>
      <p:pic>
        <p:nvPicPr>
          <p:cNvPr id="10" name="Picture 9">
            <a:extLst>
              <a:ext uri="{FF2B5EF4-FFF2-40B4-BE49-F238E27FC236}">
                <a16:creationId xmlns:a16="http://schemas.microsoft.com/office/drawing/2014/main" xmlns="" id="{72F4AC3D-080D-4471-BB1F-F07714000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904" y="1164338"/>
            <a:ext cx="4910446" cy="3120268"/>
          </a:xfrm>
          <a:prstGeom prst="rect">
            <a:avLst/>
          </a:prstGeom>
        </p:spPr>
      </p:pic>
      <p:pic>
        <p:nvPicPr>
          <p:cNvPr id="12" name="Picture 11">
            <a:extLst>
              <a:ext uri="{FF2B5EF4-FFF2-40B4-BE49-F238E27FC236}">
                <a16:creationId xmlns:a16="http://schemas.microsoft.com/office/drawing/2014/main" xmlns="" id="{D57DD63F-6C96-4C13-A301-3597A8576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2700" y="1171831"/>
            <a:ext cx="3199150" cy="3120267"/>
          </a:xfrm>
          <a:prstGeom prst="rect">
            <a:avLst/>
          </a:prstGeom>
        </p:spPr>
      </p:pic>
    </p:spTree>
    <p:extLst>
      <p:ext uri="{BB962C8B-B14F-4D97-AF65-F5344CB8AC3E}">
        <p14:creationId xmlns:p14="http://schemas.microsoft.com/office/powerpoint/2010/main" val="424084468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1133</TotalTime>
  <Words>1147</Words>
  <Application>Microsoft Office PowerPoint</Application>
  <PresentationFormat>On-screen Show (16:9)</PresentationFormat>
  <Paragraphs>165</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-apple-system</vt:lpstr>
      <vt:lpstr>Montserrat</vt:lpstr>
      <vt:lpstr>Arial Black</vt:lpstr>
      <vt:lpstr>Roboto</vt:lpstr>
      <vt:lpstr>Simple Light</vt:lpstr>
      <vt:lpstr>Capstone Project - 3 Bank marketing effectiveness prediction  Team Members  Ganeshkumar Patel  Akanksha Agarwal Saurabh Funde Sanjay Kumar Yaman Saini Data Science Trainee, AlmaBetter, Bangalore  </vt:lpstr>
      <vt:lpstr>Contents:</vt:lpstr>
      <vt:lpstr>Problem Statement</vt:lpstr>
      <vt:lpstr>Data Summary</vt:lpstr>
      <vt:lpstr>Exploratory Data Analysis  1.  How many people subscribed the Term deposit? </vt:lpstr>
      <vt:lpstr>EDA(continued) </vt:lpstr>
      <vt:lpstr>EDA(continued)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Featuring Engineering</vt:lpstr>
      <vt:lpstr>Feature importance for feature selection</vt:lpstr>
      <vt:lpstr>Handling Imbalance data Using SMOTE</vt:lpstr>
      <vt:lpstr>Model building</vt:lpstr>
      <vt:lpstr>AUC ROC plot for both selected models</vt:lpstr>
      <vt:lpstr>SHAP Summary Plot </vt:lpstr>
      <vt:lpstr>Water Plot</vt:lpstr>
      <vt:lpstr>Conclusion: </vt:lpstr>
      <vt:lpstr>Future Scope-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 NYC Taxi Trip Duration Prediction Team Members  Akanksha Agarwal, Saurabh Funde Ganeshkumar Patel, Yaman Saini Sanjay Kumar Data Science Trainee, AlmaBeter, Banglore</dc:title>
  <dc:creator>Sanjay</dc:creator>
  <cp:lastModifiedBy>Sanjay</cp:lastModifiedBy>
  <cp:revision>57</cp:revision>
  <dcterms:modified xsi:type="dcterms:W3CDTF">2022-04-02T11:01:05Z</dcterms:modified>
</cp:coreProperties>
</file>