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75" r:id="rId7"/>
    <p:sldId id="276" r:id="rId8"/>
    <p:sldId id="262" r:id="rId9"/>
    <p:sldId id="263" r:id="rId10"/>
    <p:sldId id="264" r:id="rId11"/>
    <p:sldId id="265" r:id="rId12"/>
    <p:sldId id="266" r:id="rId13"/>
    <p:sldId id="267" r:id="rId14"/>
    <p:sldId id="268" r:id="rId15"/>
    <p:sldId id="269" r:id="rId16"/>
    <p:sldId id="271" r:id="rId17"/>
    <p:sldId id="277" r:id="rId18"/>
    <p:sldId id="278" r:id="rId19"/>
    <p:sldId id="279" r:id="rId20"/>
    <p:sldId id="270" r:id="rId21"/>
    <p:sldId id="272" r:id="rId22"/>
    <p:sldId id="273" r:id="rId23"/>
    <p:sldId id="274" r:id="rId24"/>
  </p:sldIdLst>
  <p:sldSz cx="9144000" cy="5143500" type="screen16x9"/>
  <p:notesSz cx="6858000" cy="9144000"/>
  <p:embeddedFontLst>
    <p:embeddedFont>
      <p:font typeface="Montserrat" charset="0"/>
      <p:regular r:id="rId26"/>
      <p:bold r:id="rId27"/>
      <p:italic r:id="rId28"/>
      <p:boldItalic r:id="rId29"/>
    </p:embeddedFont>
    <p:embeddedFont>
      <p:font typeface="Arial Black" pitchFamily="3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118247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77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a:lnSpc>
                <a:spcPct val="150000"/>
              </a:lnSpc>
            </a:pPr>
            <a:r>
              <a:rPr lang="en-GB" sz="3600" b="1" dirty="0" smtClean="0">
                <a:solidFill>
                  <a:srgbClr val="CC0000"/>
                </a:solidFill>
                <a:latin typeface="Montserrat"/>
                <a:ea typeface="Montserrat"/>
                <a:cs typeface="Montserrat"/>
                <a:sym typeface="Montserrat"/>
              </a:rPr>
              <a:t> </a:t>
            </a:r>
            <a:r>
              <a:rPr lang="en-US" sz="3600" b="1" dirty="0">
                <a:solidFill>
                  <a:srgbClr val="CC0000"/>
                </a:solidFill>
                <a:latin typeface="Montserrat"/>
                <a:ea typeface="Montserrat"/>
                <a:cs typeface="Montserrat"/>
                <a:sym typeface="Montserrat"/>
              </a:rPr>
              <a:t>Capstone Project - 2</a:t>
            </a:r>
            <a:r>
              <a:rPr lang="en-US" sz="1400" b="1" dirty="0">
                <a:solidFill>
                  <a:srgbClr val="CC0000"/>
                </a:solidFill>
                <a:latin typeface="Montserrat"/>
                <a:ea typeface="Montserrat"/>
                <a:cs typeface="Montserrat"/>
                <a:sym typeface="Montserrat"/>
              </a:rPr>
              <a:t/>
            </a:r>
            <a:br>
              <a:rPr lang="en-US" sz="1400" b="1" dirty="0">
                <a:solidFill>
                  <a:srgbClr val="CC0000"/>
                </a:solidFill>
                <a:latin typeface="Montserrat"/>
                <a:ea typeface="Montserrat"/>
                <a:cs typeface="Montserrat"/>
                <a:sym typeface="Montserrat"/>
              </a:rPr>
            </a:br>
            <a:r>
              <a:rPr lang="en-US" sz="2000" b="1" dirty="0">
                <a:solidFill>
                  <a:srgbClr val="002060"/>
                </a:solidFill>
                <a:latin typeface="Montserrat"/>
                <a:ea typeface="Montserrat"/>
                <a:cs typeface="Montserrat"/>
                <a:sym typeface="Montserrat"/>
              </a:rPr>
              <a:t>NYC Taxi Trip Duration Prediction</a:t>
            </a:r>
            <a:r>
              <a:rPr lang="en-US" sz="1400" u="sng" dirty="0">
                <a:solidFill>
                  <a:srgbClr val="002060"/>
                </a:solidFill>
                <a:latin typeface="Arial Black"/>
                <a:ea typeface="Arial Black"/>
                <a:cs typeface="Arial Black"/>
                <a:sym typeface="Arial Black"/>
              </a:rPr>
              <a:t/>
            </a:r>
            <a:br>
              <a:rPr lang="en-US" sz="1400" u="sng" dirty="0">
                <a:solidFill>
                  <a:srgbClr val="002060"/>
                </a:solidFill>
                <a:latin typeface="Arial Black"/>
                <a:ea typeface="Arial Black"/>
                <a:cs typeface="Arial Black"/>
                <a:sym typeface="Arial Black"/>
              </a:rPr>
            </a:br>
            <a:r>
              <a:rPr lang="en-US" sz="1800" b="1" u="sng" dirty="0">
                <a:solidFill>
                  <a:srgbClr val="002060"/>
                </a:solidFill>
                <a:latin typeface="Montserrat" panose="00000500000000000000" pitchFamily="2" charset="0"/>
              </a:rPr>
              <a:t>Team Members </a:t>
            </a:r>
            <a:r>
              <a:rPr lang="en-US" sz="1400" u="sng" dirty="0">
                <a:solidFill>
                  <a:srgbClr val="002060"/>
                </a:solidFill>
                <a:latin typeface="Montserrat" panose="00000500000000000000" pitchFamily="2" charset="0"/>
              </a:rPr>
              <a:t/>
            </a:r>
            <a:br>
              <a:rPr lang="en-US" sz="1400" u="sng" dirty="0">
                <a:solidFill>
                  <a:srgbClr val="002060"/>
                </a:solidFill>
                <a:latin typeface="Montserrat" panose="00000500000000000000" pitchFamily="2" charset="0"/>
              </a:rPr>
            </a:br>
            <a:r>
              <a:rPr lang="en-US" sz="1600" dirty="0" err="1">
                <a:solidFill>
                  <a:srgbClr val="002060"/>
                </a:solidFill>
                <a:latin typeface="+mj-lt"/>
                <a:ea typeface="Montserrat"/>
                <a:cs typeface="Arial" panose="020B0604020202020204" pitchFamily="34" charset="0"/>
                <a:sym typeface="Montserrat"/>
              </a:rPr>
              <a:t>Akanksha</a:t>
            </a:r>
            <a:r>
              <a:rPr lang="en-US" sz="1600" dirty="0">
                <a:solidFill>
                  <a:srgbClr val="002060"/>
                </a:solidFill>
                <a:latin typeface="+mj-lt"/>
                <a:ea typeface="Montserrat"/>
                <a:cs typeface="Arial" panose="020B0604020202020204" pitchFamily="34" charset="0"/>
                <a:sym typeface="Montserrat"/>
              </a:rPr>
              <a:t> </a:t>
            </a:r>
            <a:r>
              <a:rPr lang="en-US" sz="1600" dirty="0" err="1">
                <a:solidFill>
                  <a:srgbClr val="002060"/>
                </a:solidFill>
                <a:latin typeface="+mj-lt"/>
                <a:ea typeface="Montserrat"/>
                <a:cs typeface="Arial" panose="020B0604020202020204" pitchFamily="34" charset="0"/>
                <a:sym typeface="Montserrat"/>
              </a:rPr>
              <a:t>Agarwal</a:t>
            </a:r>
            <a:r>
              <a:rPr lang="en-US" sz="1600" dirty="0">
                <a:solidFill>
                  <a:srgbClr val="002060"/>
                </a:solidFill>
                <a:latin typeface="+mj-lt"/>
                <a:ea typeface="Montserrat"/>
                <a:cs typeface="Arial" panose="020B0604020202020204" pitchFamily="34" charset="0"/>
                <a:sym typeface="Montserrat"/>
              </a:rPr>
              <a:t>, </a:t>
            </a:r>
            <a:r>
              <a:rPr lang="en-US" sz="1600" dirty="0" err="1">
                <a:solidFill>
                  <a:srgbClr val="002060"/>
                </a:solidFill>
                <a:latin typeface="+mj-lt"/>
                <a:ea typeface="Montserrat"/>
                <a:cs typeface="Arial" panose="020B0604020202020204" pitchFamily="34" charset="0"/>
                <a:sym typeface="Montserrat"/>
              </a:rPr>
              <a:t>Saurabh</a:t>
            </a:r>
            <a:r>
              <a:rPr lang="en-US" sz="1600" dirty="0">
                <a:solidFill>
                  <a:srgbClr val="002060"/>
                </a:solidFill>
                <a:latin typeface="+mj-lt"/>
                <a:ea typeface="Montserrat"/>
                <a:cs typeface="Arial" panose="020B0604020202020204" pitchFamily="34" charset="0"/>
                <a:sym typeface="Montserrat"/>
              </a:rPr>
              <a:t> </a:t>
            </a:r>
            <a:r>
              <a:rPr lang="en-US" sz="1600" dirty="0" err="1">
                <a:solidFill>
                  <a:srgbClr val="002060"/>
                </a:solidFill>
                <a:latin typeface="+mj-lt"/>
                <a:ea typeface="Montserrat"/>
                <a:cs typeface="Arial" panose="020B0604020202020204" pitchFamily="34" charset="0"/>
                <a:sym typeface="Montserrat"/>
              </a:rPr>
              <a:t>Funde</a:t>
            </a:r>
            <a:r>
              <a:rPr lang="en-US" sz="1600" dirty="0">
                <a:solidFill>
                  <a:srgbClr val="002060"/>
                </a:solidFill>
                <a:latin typeface="+mj-lt"/>
                <a:ea typeface="Montserrat"/>
                <a:cs typeface="Arial" panose="020B0604020202020204" pitchFamily="34" charset="0"/>
                <a:sym typeface="Montserrat"/>
              </a:rPr>
              <a:t/>
            </a:r>
            <a:br>
              <a:rPr lang="en-US" sz="1600" dirty="0">
                <a:solidFill>
                  <a:srgbClr val="002060"/>
                </a:solidFill>
                <a:latin typeface="+mj-lt"/>
                <a:ea typeface="Montserrat"/>
                <a:cs typeface="Arial" panose="020B0604020202020204" pitchFamily="34" charset="0"/>
                <a:sym typeface="Montserrat"/>
              </a:rPr>
            </a:br>
            <a:r>
              <a:rPr lang="en-US" sz="1600" dirty="0" err="1">
                <a:solidFill>
                  <a:srgbClr val="002060"/>
                </a:solidFill>
                <a:latin typeface="+mj-lt"/>
                <a:ea typeface="Montserrat"/>
                <a:cs typeface="Arial" panose="020B0604020202020204" pitchFamily="34" charset="0"/>
                <a:sym typeface="Montserrat"/>
              </a:rPr>
              <a:t>Ganeshkumar</a:t>
            </a:r>
            <a:r>
              <a:rPr lang="en-US" sz="1600" dirty="0">
                <a:solidFill>
                  <a:srgbClr val="002060"/>
                </a:solidFill>
                <a:latin typeface="+mj-lt"/>
                <a:ea typeface="Montserrat"/>
                <a:cs typeface="Arial" panose="020B0604020202020204" pitchFamily="34" charset="0"/>
                <a:sym typeface="Montserrat"/>
              </a:rPr>
              <a:t> Patel, </a:t>
            </a:r>
            <a:r>
              <a:rPr lang="en-US" sz="1600" dirty="0" err="1">
                <a:solidFill>
                  <a:srgbClr val="002060"/>
                </a:solidFill>
                <a:latin typeface="+mj-lt"/>
                <a:ea typeface="Montserrat"/>
                <a:cs typeface="Arial" panose="020B0604020202020204" pitchFamily="34" charset="0"/>
                <a:sym typeface="Montserrat"/>
              </a:rPr>
              <a:t>Yaman</a:t>
            </a:r>
            <a:r>
              <a:rPr lang="en-US" sz="1600" dirty="0">
                <a:solidFill>
                  <a:srgbClr val="002060"/>
                </a:solidFill>
                <a:latin typeface="+mj-lt"/>
                <a:ea typeface="Montserrat"/>
                <a:cs typeface="Arial" panose="020B0604020202020204" pitchFamily="34" charset="0"/>
                <a:sym typeface="Montserrat"/>
              </a:rPr>
              <a:t> </a:t>
            </a:r>
            <a:r>
              <a:rPr lang="en-US" sz="1600" dirty="0" err="1">
                <a:solidFill>
                  <a:srgbClr val="002060"/>
                </a:solidFill>
                <a:latin typeface="+mj-lt"/>
                <a:ea typeface="Montserrat"/>
                <a:cs typeface="Arial" panose="020B0604020202020204" pitchFamily="34" charset="0"/>
                <a:sym typeface="Montserrat"/>
              </a:rPr>
              <a:t>Saini</a:t>
            </a:r>
            <a:r>
              <a:rPr lang="en-US" sz="1600" dirty="0">
                <a:solidFill>
                  <a:srgbClr val="002060"/>
                </a:solidFill>
                <a:latin typeface="+mj-lt"/>
                <a:ea typeface="Montserrat"/>
                <a:cs typeface="Arial" panose="020B0604020202020204" pitchFamily="34" charset="0"/>
                <a:sym typeface="Montserrat"/>
              </a:rPr>
              <a:t/>
            </a:r>
            <a:br>
              <a:rPr lang="en-US" sz="1600" dirty="0">
                <a:solidFill>
                  <a:srgbClr val="002060"/>
                </a:solidFill>
                <a:latin typeface="+mj-lt"/>
                <a:ea typeface="Montserrat"/>
                <a:cs typeface="Arial" panose="020B0604020202020204" pitchFamily="34" charset="0"/>
                <a:sym typeface="Montserrat"/>
              </a:rPr>
            </a:br>
            <a:r>
              <a:rPr lang="en-US" sz="1600" dirty="0">
                <a:solidFill>
                  <a:srgbClr val="002060"/>
                </a:solidFill>
                <a:latin typeface="+mj-lt"/>
                <a:ea typeface="Montserrat"/>
                <a:cs typeface="Arial" panose="020B0604020202020204" pitchFamily="34" charset="0"/>
                <a:sym typeface="Montserrat"/>
              </a:rPr>
              <a:t>Sanjay Kumar</a:t>
            </a:r>
            <a:r>
              <a:rPr lang="en-US" sz="1400" dirty="0">
                <a:solidFill>
                  <a:srgbClr val="002060"/>
                </a:solidFill>
                <a:latin typeface="Montserrat" panose="00000500000000000000" pitchFamily="2" charset="0"/>
                <a:ea typeface="Montserrat"/>
                <a:cs typeface="Arial" panose="020B0604020202020204" pitchFamily="34" charset="0"/>
                <a:sym typeface="Montserrat"/>
              </a:rPr>
              <a:t/>
            </a:r>
            <a:br>
              <a:rPr lang="en-US" sz="1400" dirty="0">
                <a:solidFill>
                  <a:srgbClr val="002060"/>
                </a:solidFill>
                <a:latin typeface="Montserrat" panose="00000500000000000000" pitchFamily="2" charset="0"/>
                <a:ea typeface="Montserrat"/>
                <a:cs typeface="Arial" panose="020B0604020202020204" pitchFamily="34" charset="0"/>
                <a:sym typeface="Montserrat"/>
              </a:rPr>
            </a:br>
            <a:r>
              <a:rPr lang="en-US" sz="1400" dirty="0" smtClean="0">
                <a:solidFill>
                  <a:srgbClr val="002060"/>
                </a:solidFill>
                <a:latin typeface="+mj-lt"/>
                <a:ea typeface="Montserrat"/>
                <a:cs typeface="Arial" panose="020B0604020202020204" pitchFamily="34" charset="0"/>
                <a:sym typeface="Montserrat"/>
              </a:rPr>
              <a:t>Data </a:t>
            </a:r>
            <a:r>
              <a:rPr lang="en-US" sz="1400" dirty="0">
                <a:solidFill>
                  <a:srgbClr val="002060"/>
                </a:solidFill>
                <a:latin typeface="+mj-lt"/>
                <a:ea typeface="Montserrat"/>
                <a:cs typeface="Arial" panose="020B0604020202020204" pitchFamily="34" charset="0"/>
                <a:sym typeface="Montserrat"/>
              </a:rPr>
              <a:t>Science Trainee,</a:t>
            </a:r>
            <a:br>
              <a:rPr lang="en-US" sz="1400" dirty="0">
                <a:solidFill>
                  <a:srgbClr val="002060"/>
                </a:solidFill>
                <a:latin typeface="+mj-lt"/>
                <a:ea typeface="Montserrat"/>
                <a:cs typeface="Arial" panose="020B0604020202020204" pitchFamily="34" charset="0"/>
                <a:sym typeface="Montserrat"/>
              </a:rPr>
            </a:br>
            <a:r>
              <a:rPr lang="en-US" sz="1400" smtClean="0">
                <a:solidFill>
                  <a:srgbClr val="002060"/>
                </a:solidFill>
                <a:latin typeface="+mj-lt"/>
                <a:ea typeface="Montserrat"/>
                <a:cs typeface="Arial" panose="020B0604020202020204" pitchFamily="34" charset="0"/>
                <a:sym typeface="Montserrat"/>
              </a:rPr>
              <a:t>AlmaBetter</a:t>
            </a:r>
            <a:r>
              <a:rPr lang="en-US" sz="1400" dirty="0">
                <a:solidFill>
                  <a:srgbClr val="002060"/>
                </a:solidFill>
                <a:latin typeface="+mj-lt"/>
                <a:ea typeface="Montserrat"/>
                <a:cs typeface="Arial" panose="020B0604020202020204" pitchFamily="34" charset="0"/>
                <a:sym typeface="Montserrat"/>
              </a:rPr>
              <a:t>, </a:t>
            </a:r>
            <a:r>
              <a:rPr lang="en-US" sz="1400" dirty="0" smtClean="0">
                <a:solidFill>
                  <a:srgbClr val="002060"/>
                </a:solidFill>
                <a:latin typeface="+mj-lt"/>
                <a:ea typeface="Montserrat"/>
                <a:cs typeface="Arial" panose="020B0604020202020204" pitchFamily="34" charset="0"/>
                <a:sym typeface="Montserrat"/>
              </a:rPr>
              <a:t>Bangalore</a:t>
            </a:r>
            <a:endParaRPr sz="1400" b="1" dirty="0" smtClean="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4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103909"/>
            <a:ext cx="8593309" cy="913816"/>
          </a:xfrm>
        </p:spPr>
        <p:txBody>
          <a:bodyPr/>
          <a:lstStyle/>
          <a:p>
            <a:pPr marL="114300" indent="0"/>
            <a:r>
              <a:rPr lang="en-US" b="1" dirty="0" smtClean="0"/>
              <a:t>Passenger Count Analysis:</a:t>
            </a:r>
            <a:endParaRPr lang="en-US" b="1" dirty="0">
              <a:solidFill>
                <a:schemeClr val="tx1">
                  <a:lumMod val="60000"/>
                  <a:lumOff val="40000"/>
                </a:schemeClr>
              </a:solidFill>
            </a:endParaRPr>
          </a:p>
        </p:txBody>
      </p:sp>
      <p:sp>
        <p:nvSpPr>
          <p:cNvPr id="3" name="Text Placeholder 2"/>
          <p:cNvSpPr>
            <a:spLocks noGrp="1"/>
          </p:cNvSpPr>
          <p:nvPr>
            <p:ph type="body" idx="1"/>
          </p:nvPr>
        </p:nvSpPr>
        <p:spPr>
          <a:xfrm>
            <a:off x="290945" y="644236"/>
            <a:ext cx="8541355" cy="3924639"/>
          </a:xfrm>
        </p:spPr>
        <p:txBody>
          <a:bodyPr/>
          <a:lstStyle/>
          <a:p>
            <a:pPr marL="114300" indent="0">
              <a:buNone/>
            </a:pPr>
            <a:endParaRPr lang="en-US" dirty="0" smtClean="0">
              <a:solidFill>
                <a:srgbClr val="002060"/>
              </a:solidFill>
            </a:endParaRPr>
          </a:p>
          <a:p>
            <a:pPr marL="114300" indent="0">
              <a:buNone/>
            </a:pPr>
            <a:r>
              <a:rPr lang="en-US" dirty="0" smtClean="0">
                <a:solidFill>
                  <a:srgbClr val="002060"/>
                </a:solidFill>
              </a:rPr>
              <a:t>Passenger </a:t>
            </a:r>
            <a:r>
              <a:rPr lang="en-US" dirty="0">
                <a:solidFill>
                  <a:srgbClr val="002060"/>
                </a:solidFill>
              </a:rPr>
              <a:t>: It is evident that most of the trips was taken by single passenger and that is inline with our day to day observations.</a:t>
            </a:r>
          </a:p>
        </p:txBody>
      </p:sp>
      <p:pic>
        <p:nvPicPr>
          <p:cNvPr id="4" name="Picture 3">
            <a:extLst>
              <a:ext uri="{FF2B5EF4-FFF2-40B4-BE49-F238E27FC236}">
                <a16:creationId xmlns:a16="http://schemas.microsoft.com/office/drawing/2014/main" xmlns="" id="{074BF67A-1FEC-40C1-B18D-A34C7FB40645}"/>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8" y="2033852"/>
            <a:ext cx="3808103" cy="2453484"/>
          </a:xfrm>
          <a:prstGeom prst="rect">
            <a:avLst/>
          </a:prstGeom>
          <a:ln>
            <a:solidFill>
              <a:srgbClr val="002060"/>
            </a:solidFill>
          </a:ln>
        </p:spPr>
      </p:pic>
      <p:pic>
        <p:nvPicPr>
          <p:cNvPr id="5" name="Picture 4">
            <a:extLst>
              <a:ext uri="{FF2B5EF4-FFF2-40B4-BE49-F238E27FC236}">
                <a16:creationId xmlns:a16="http://schemas.microsoft.com/office/drawing/2014/main" xmlns="" id="{F5989BB8-B6D7-456D-AAB3-AA55A3EFF741}"/>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572" y="1990326"/>
            <a:ext cx="4123462" cy="2474077"/>
          </a:xfrm>
          <a:prstGeom prst="rect">
            <a:avLst/>
          </a:prstGeom>
          <a:ln>
            <a:solidFill>
              <a:srgbClr val="002060"/>
            </a:solidFill>
          </a:ln>
        </p:spPr>
      </p:pic>
    </p:spTree>
    <p:extLst>
      <p:ext uri="{BB962C8B-B14F-4D97-AF65-F5344CB8AC3E}">
        <p14:creationId xmlns:p14="http://schemas.microsoft.com/office/powerpoint/2010/main" val="287767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 Duration:</a:t>
            </a:r>
            <a:endParaRPr lang="en-US" b="1" dirty="0"/>
          </a:p>
        </p:txBody>
      </p:sp>
      <p:sp>
        <p:nvSpPr>
          <p:cNvPr id="3" name="Text Placeholder 2"/>
          <p:cNvSpPr>
            <a:spLocks noGrp="1"/>
          </p:cNvSpPr>
          <p:nvPr>
            <p:ph type="body" idx="1"/>
          </p:nvPr>
        </p:nvSpPr>
        <p:spPr/>
        <p:txBody>
          <a:bodyPr/>
          <a:lstStyle/>
          <a:p>
            <a:r>
              <a:rPr lang="en-US" sz="1600" dirty="0" smtClean="0">
                <a:solidFill>
                  <a:srgbClr val="002060"/>
                </a:solidFill>
              </a:rPr>
              <a:t>There </a:t>
            </a:r>
            <a:r>
              <a:rPr lang="en-US" sz="1600" dirty="0">
                <a:solidFill>
                  <a:srgbClr val="002060"/>
                </a:solidFill>
              </a:rPr>
              <a:t>are some durations with as low as 1 second which points towards trips with 0 km distance. Major trip durations took between 10-20 minutes to complete</a:t>
            </a:r>
          </a:p>
        </p:txBody>
      </p:sp>
      <p:pic>
        <p:nvPicPr>
          <p:cNvPr id="2050" name="Picture 2" descr="C:\Users\Sanjay\Desktop\Trip_Dur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20" y="1925643"/>
            <a:ext cx="3268807" cy="31504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njay\Desktop\Trip_Durati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791" y="1911096"/>
            <a:ext cx="3501736" cy="315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5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Trips per Hours:</a:t>
            </a:r>
            <a:endParaRPr lang="en-US" b="1" dirty="0"/>
          </a:p>
        </p:txBody>
      </p:sp>
      <p:sp>
        <p:nvSpPr>
          <p:cNvPr id="3" name="Text Placeholder 2"/>
          <p:cNvSpPr>
            <a:spLocks noGrp="1"/>
          </p:cNvSpPr>
          <p:nvPr>
            <p:ph type="body" idx="1"/>
          </p:nvPr>
        </p:nvSpPr>
        <p:spPr/>
        <p:txBody>
          <a:bodyPr/>
          <a:lstStyle/>
          <a:p>
            <a:pPr marL="114300" indent="0">
              <a:buNone/>
            </a:pPr>
            <a:r>
              <a:rPr lang="en-US" sz="1600" dirty="0">
                <a:solidFill>
                  <a:srgbClr val="002060"/>
                </a:solidFill>
              </a:rPr>
              <a:t>The plot consist of the distribution of the pickups across the 24 hour time scale. It's inline with the general trend of taxi pickups which starts increasing from 6AM in the morning and then declines from late evening i.e. around 8 PM.</a:t>
            </a:r>
          </a:p>
        </p:txBody>
      </p:sp>
      <p:pic>
        <p:nvPicPr>
          <p:cNvPr id="4" name="Picture 3">
            <a:extLst>
              <a:ext uri="{FF2B5EF4-FFF2-40B4-BE49-F238E27FC236}">
                <a16:creationId xmlns:a16="http://schemas.microsoft.com/office/drawing/2014/main" xmlns="" id="{4100A7D3-80B4-45E3-9E18-A360A6BEE7F1}"/>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05" y="2296389"/>
            <a:ext cx="3683403" cy="2210042"/>
          </a:xfrm>
          <a:prstGeom prst="rect">
            <a:avLst/>
          </a:prstGeom>
          <a:ln>
            <a:solidFill>
              <a:srgbClr val="002060"/>
            </a:solidFill>
          </a:ln>
        </p:spPr>
      </p:pic>
      <p:pic>
        <p:nvPicPr>
          <p:cNvPr id="5" name="Picture 4">
            <a:extLst>
              <a:ext uri="{FF2B5EF4-FFF2-40B4-BE49-F238E27FC236}">
                <a16:creationId xmlns:a16="http://schemas.microsoft.com/office/drawing/2014/main" xmlns="" id="{5594BCC1-DC23-4981-825D-0E03D6D886B4}"/>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645" y="2282308"/>
            <a:ext cx="3730338" cy="2238203"/>
          </a:xfrm>
          <a:prstGeom prst="rect">
            <a:avLst/>
          </a:prstGeom>
          <a:ln>
            <a:solidFill>
              <a:srgbClr val="002060"/>
            </a:solidFill>
          </a:ln>
        </p:spPr>
      </p:pic>
    </p:spTree>
    <p:extLst>
      <p:ext uri="{BB962C8B-B14F-4D97-AF65-F5344CB8AC3E}">
        <p14:creationId xmlns:p14="http://schemas.microsoft.com/office/powerpoint/2010/main" val="163198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Vendors:</a:t>
            </a:r>
            <a:endParaRPr lang="en-US" b="1" dirty="0"/>
          </a:p>
        </p:txBody>
      </p:sp>
      <p:sp>
        <p:nvSpPr>
          <p:cNvPr id="3" name="Text Placeholder 2"/>
          <p:cNvSpPr>
            <a:spLocks noGrp="1"/>
          </p:cNvSpPr>
          <p:nvPr>
            <p:ph type="body" idx="1"/>
          </p:nvPr>
        </p:nvSpPr>
        <p:spPr/>
        <p:txBody>
          <a:bodyPr/>
          <a:lstStyle/>
          <a:p>
            <a:pPr marL="114300" indent="0">
              <a:buNone/>
            </a:pPr>
            <a:r>
              <a:rPr lang="en-US" sz="1600" dirty="0">
                <a:solidFill>
                  <a:srgbClr val="002060"/>
                </a:solidFill>
              </a:rPr>
              <a:t>T</a:t>
            </a:r>
            <a:r>
              <a:rPr lang="en-US" sz="1600" dirty="0" smtClean="0">
                <a:solidFill>
                  <a:srgbClr val="002060"/>
                </a:solidFill>
              </a:rPr>
              <a:t>here </a:t>
            </a:r>
            <a:r>
              <a:rPr lang="en-US" sz="1600" dirty="0">
                <a:solidFill>
                  <a:srgbClr val="002060"/>
                </a:solidFill>
              </a:rPr>
              <a:t>are 2 vendors serve in this NYC taxi </a:t>
            </a:r>
            <a:r>
              <a:rPr lang="en-US" sz="1600" dirty="0" smtClean="0">
                <a:solidFill>
                  <a:srgbClr val="002060"/>
                </a:solidFill>
              </a:rPr>
              <a:t>record and </a:t>
            </a:r>
            <a:r>
              <a:rPr lang="en-US" sz="1600" dirty="0">
                <a:solidFill>
                  <a:srgbClr val="002060"/>
                </a:solidFill>
              </a:rPr>
              <a:t>not much difference between the trips taken by both vendors</a:t>
            </a:r>
            <a:r>
              <a:rPr lang="en-US" sz="1600" dirty="0" smtClean="0">
                <a:solidFill>
                  <a:srgbClr val="002060"/>
                </a:solidFill>
              </a:rPr>
              <a:t>.</a:t>
            </a:r>
          </a:p>
          <a:p>
            <a:pPr marL="114300" indent="0">
              <a:buNone/>
            </a:pPr>
            <a:r>
              <a:rPr lang="en-US" sz="1600" dirty="0" smtClean="0">
                <a:solidFill>
                  <a:srgbClr val="002060"/>
                </a:solidFill>
              </a:rPr>
              <a:t>Vendors 1 - 678342</a:t>
            </a:r>
          </a:p>
          <a:p>
            <a:pPr marL="114300" indent="0">
              <a:buNone/>
            </a:pPr>
            <a:r>
              <a:rPr lang="en-US" sz="1600" dirty="0" smtClean="0">
                <a:solidFill>
                  <a:srgbClr val="002060"/>
                </a:solidFill>
              </a:rPr>
              <a:t>Vendors 2 - 780302</a:t>
            </a:r>
          </a:p>
          <a:p>
            <a:pPr marL="114300" indent="0">
              <a:buNone/>
            </a:pPr>
            <a:endParaRPr lang="en-US" dirty="0">
              <a:solidFill>
                <a:srgbClr val="002060"/>
              </a:solidFill>
            </a:endParaRPr>
          </a:p>
        </p:txBody>
      </p:sp>
      <p:pic>
        <p:nvPicPr>
          <p:cNvPr id="3074" name="Picture 2" descr="C:\Users\Sanjay\Desktop\vend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883" y="2242773"/>
            <a:ext cx="4985182" cy="250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65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 and </a:t>
            </a:r>
            <a:r>
              <a:rPr lang="en-US" b="1" dirty="0" err="1" smtClean="0"/>
              <a:t>fwd</a:t>
            </a:r>
            <a:r>
              <a:rPr lang="en-US" b="1" dirty="0" smtClean="0"/>
              <a:t> flag</a:t>
            </a:r>
            <a:r>
              <a:rPr lang="en-US" b="1" dirty="0"/>
              <a:t> </a:t>
            </a:r>
            <a:r>
              <a:rPr lang="en-US" b="1" dirty="0" smtClean="0"/>
              <a:t>distribution:</a:t>
            </a:r>
            <a:endParaRPr lang="en-US" b="1" dirty="0"/>
          </a:p>
        </p:txBody>
      </p:sp>
      <p:sp>
        <p:nvSpPr>
          <p:cNvPr id="3" name="Text Placeholder 2"/>
          <p:cNvSpPr>
            <a:spLocks noGrp="1"/>
          </p:cNvSpPr>
          <p:nvPr>
            <p:ph type="body" idx="1"/>
          </p:nvPr>
        </p:nvSpPr>
        <p:spPr/>
        <p:txBody>
          <a:bodyPr/>
          <a:lstStyle/>
          <a:p>
            <a:pPr marL="114300" indent="0">
              <a:buNone/>
            </a:pPr>
            <a:r>
              <a:rPr lang="en-US" sz="1600" dirty="0" smtClean="0">
                <a:solidFill>
                  <a:srgbClr val="002060"/>
                </a:solidFill>
              </a:rPr>
              <a:t>Trip </a:t>
            </a:r>
            <a:r>
              <a:rPr lang="en-US" sz="1600" dirty="0">
                <a:solidFill>
                  <a:srgbClr val="002060"/>
                </a:solidFill>
              </a:rPr>
              <a:t>durations scale is less for the trips where the flag is set i.e. the trip details are stored before sending it to the server. Trip duration is longer for the trips where the flag is not set.</a:t>
            </a:r>
          </a:p>
        </p:txBody>
      </p:sp>
      <p:pic>
        <p:nvPicPr>
          <p:cNvPr id="4098" name="Picture 2" descr="C:\Users\Sanjay\Desktop\Store and fwd fl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568" y="1903572"/>
            <a:ext cx="4437350" cy="31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38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445025"/>
            <a:ext cx="8530965" cy="4210102"/>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Model Building</a:t>
            </a:r>
            <a:br>
              <a:rPr lang="en-US" b="1" dirty="0" smtClean="0"/>
            </a:br>
            <a:endParaRPr lang="en-US" b="1" dirty="0"/>
          </a:p>
        </p:txBody>
      </p:sp>
      <p:sp>
        <p:nvSpPr>
          <p:cNvPr id="3" name="Text Placeholder 2"/>
          <p:cNvSpPr>
            <a:spLocks noGrp="1"/>
          </p:cNvSpPr>
          <p:nvPr>
            <p:ph type="body" idx="1"/>
          </p:nvPr>
        </p:nvSpPr>
        <p:spPr/>
        <p:txBody>
          <a:bodyPr/>
          <a:lstStyle/>
          <a:p>
            <a:pPr marL="114300" indent="0">
              <a:buNone/>
            </a:pPr>
            <a:endParaRPr lang="en-US" dirty="0">
              <a:solidFill>
                <a:srgbClr val="002060"/>
              </a:solidFill>
            </a:endParaRPr>
          </a:p>
        </p:txBody>
      </p:sp>
    </p:spTree>
    <p:extLst>
      <p:ext uri="{BB962C8B-B14F-4D97-AF65-F5344CB8AC3E}">
        <p14:creationId xmlns:p14="http://schemas.microsoft.com/office/powerpoint/2010/main" val="87598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9" y="1478768"/>
            <a:ext cx="8125959" cy="2934109"/>
          </a:xfrm>
          <a:prstGeom prst="rect">
            <a:avLst/>
          </a:prstGeom>
        </p:spPr>
      </p:pic>
    </p:spTree>
    <p:extLst>
      <p:ext uri="{BB962C8B-B14F-4D97-AF65-F5344CB8AC3E}">
        <p14:creationId xmlns:p14="http://schemas.microsoft.com/office/powerpoint/2010/main" val="152150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LGBM Regression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66" y="1261832"/>
            <a:ext cx="8145012" cy="3305636"/>
          </a:xfrm>
          <a:prstGeom prst="rect">
            <a:avLst/>
          </a:prstGeom>
        </p:spPr>
      </p:pic>
    </p:spTree>
    <p:extLst>
      <p:ext uri="{BB962C8B-B14F-4D97-AF65-F5344CB8AC3E}">
        <p14:creationId xmlns:p14="http://schemas.microsoft.com/office/powerpoint/2010/main" val="136633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8" y="1375299"/>
            <a:ext cx="8192643" cy="2829320"/>
          </a:xfrm>
          <a:prstGeom prst="rect">
            <a:avLst/>
          </a:prstGeom>
        </p:spPr>
      </p:pic>
    </p:spTree>
    <p:extLst>
      <p:ext uri="{BB962C8B-B14F-4D97-AF65-F5344CB8AC3E}">
        <p14:creationId xmlns:p14="http://schemas.microsoft.com/office/powerpoint/2010/main" val="381580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a:t>
            </a:r>
            <a:r>
              <a:rPr lang="en-US" dirty="0" err="1" smtClean="0"/>
              <a:t>Regressor</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55" y="1155863"/>
            <a:ext cx="6825264" cy="3363611"/>
          </a:xfrm>
          <a:prstGeom prst="rect">
            <a:avLst/>
          </a:prstGeom>
        </p:spPr>
      </p:pic>
    </p:spTree>
    <p:extLst>
      <p:ext uri="{BB962C8B-B14F-4D97-AF65-F5344CB8AC3E}">
        <p14:creationId xmlns:p14="http://schemas.microsoft.com/office/powerpoint/2010/main" val="235570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 y="145473"/>
            <a:ext cx="8541355" cy="570916"/>
          </a:xfrm>
        </p:spPr>
        <p:txBody>
          <a:bodyPr/>
          <a:lstStyle/>
          <a:p>
            <a:r>
              <a:rPr lang="en-US" b="1" dirty="0"/>
              <a:t>Contents:</a:t>
            </a:r>
          </a:p>
        </p:txBody>
      </p:sp>
      <p:sp>
        <p:nvSpPr>
          <p:cNvPr id="3" name="Text Placeholder 2"/>
          <p:cNvSpPr>
            <a:spLocks noGrp="1"/>
          </p:cNvSpPr>
          <p:nvPr>
            <p:ph type="body" idx="1"/>
          </p:nvPr>
        </p:nvSpPr>
        <p:spPr>
          <a:xfrm>
            <a:off x="249354" y="726448"/>
            <a:ext cx="8520600" cy="3416400"/>
          </a:xfrm>
        </p:spPr>
        <p:txBody>
          <a:bodyPr/>
          <a:lstStyle/>
          <a:p>
            <a:r>
              <a:rPr lang="en-US" sz="1600" b="1" dirty="0">
                <a:solidFill>
                  <a:srgbClr val="002060"/>
                </a:solidFill>
                <a:latin typeface="Montserrat"/>
                <a:ea typeface="Montserrat"/>
                <a:cs typeface="Montserrat"/>
                <a:sym typeface="Montserrat"/>
              </a:rPr>
              <a:t>1. Introduction</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2. Defining Problem Statement</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3. Data Preparation</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3.1 Data Exploration</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3.2 Data Processing</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3.3 Feature Engineering</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3.4 EDA </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4. Preparing Dataset For Modeling</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4.1 Feature Selection</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4.2 Categorical Feature Encoding</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	4.3 Applying Model</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5. Model Metrics Evaluation</a:t>
            </a:r>
            <a:br>
              <a:rPr lang="en-US" sz="1600" b="1" dirty="0">
                <a:solidFill>
                  <a:srgbClr val="002060"/>
                </a:solidFill>
                <a:latin typeface="Montserrat"/>
                <a:ea typeface="Montserrat"/>
                <a:cs typeface="Montserrat"/>
                <a:sym typeface="Montserrat"/>
              </a:rPr>
            </a:br>
            <a:r>
              <a:rPr lang="en-US" sz="1600" b="1" dirty="0">
                <a:solidFill>
                  <a:srgbClr val="002060"/>
                </a:solidFill>
                <a:latin typeface="Montserrat"/>
                <a:ea typeface="Montserrat"/>
                <a:cs typeface="Montserrat"/>
                <a:sym typeface="Montserrat"/>
              </a:rPr>
              <a:t>6. </a:t>
            </a:r>
            <a:r>
              <a:rPr lang="en-US" sz="1600" b="1" dirty="0" smtClean="0">
                <a:solidFill>
                  <a:srgbClr val="002060"/>
                </a:solidFill>
                <a:latin typeface="Montserrat"/>
                <a:ea typeface="Montserrat"/>
                <a:cs typeface="Montserrat"/>
                <a:sym typeface="Montserrat"/>
              </a:rPr>
              <a:t>Conclusion</a:t>
            </a:r>
          </a:p>
          <a:p>
            <a:r>
              <a:rPr lang="en-US" sz="1600" b="1" dirty="0" smtClean="0">
                <a:solidFill>
                  <a:srgbClr val="002060"/>
                </a:solidFill>
                <a:latin typeface="Montserrat"/>
                <a:sym typeface="Montserrat"/>
              </a:rPr>
              <a:t>7. Challenges</a:t>
            </a:r>
            <a:endParaRPr lang="en-US" sz="1600" dirty="0"/>
          </a:p>
        </p:txBody>
      </p:sp>
    </p:spTree>
    <p:extLst>
      <p:ext uri="{BB962C8B-B14F-4D97-AF65-F5344CB8AC3E}">
        <p14:creationId xmlns:p14="http://schemas.microsoft.com/office/powerpoint/2010/main" val="60599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Evaluations: </a:t>
            </a:r>
            <a:endParaRPr lang="en-US" b="1"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4829419"/>
              </p:ext>
            </p:extLst>
          </p:nvPr>
        </p:nvGraphicFramePr>
        <p:xfrm>
          <a:off x="114301" y="1091046"/>
          <a:ext cx="8894619" cy="3453825"/>
        </p:xfrm>
        <a:graphic>
          <a:graphicData uri="http://schemas.openxmlformats.org/drawingml/2006/table">
            <a:tbl>
              <a:tblPr firstRow="1" bandRow="1">
                <a:tableStyleId>{93296810-A885-4BE3-A3E7-6D5BEEA58F35}</a:tableStyleId>
              </a:tblPr>
              <a:tblGrid>
                <a:gridCol w="1292821"/>
                <a:gridCol w="755009"/>
                <a:gridCol w="806721"/>
                <a:gridCol w="920490"/>
                <a:gridCol w="858434"/>
                <a:gridCol w="848092"/>
                <a:gridCol w="817063"/>
                <a:gridCol w="806721"/>
                <a:gridCol w="868777"/>
                <a:gridCol w="920491"/>
              </a:tblGrid>
              <a:tr h="690765">
                <a:tc>
                  <a:txBody>
                    <a:bodyPr/>
                    <a:lstStyle/>
                    <a:p>
                      <a:pPr algn="ctr"/>
                      <a:r>
                        <a:rPr lang="en-US" sz="900" dirty="0" smtClean="0"/>
                        <a:t>Training Model</a:t>
                      </a:r>
                      <a:endParaRPr lang="en-US" sz="900" dirty="0"/>
                    </a:p>
                  </a:txBody>
                  <a:tcPr/>
                </a:tc>
                <a:tc>
                  <a:txBody>
                    <a:bodyPr/>
                    <a:lstStyle/>
                    <a:p>
                      <a:pPr algn="ctr"/>
                      <a:r>
                        <a:rPr lang="en-US" sz="900" dirty="0" smtClean="0"/>
                        <a:t>Train</a:t>
                      </a:r>
                      <a:r>
                        <a:rPr lang="en-US" sz="900" baseline="0" dirty="0" smtClean="0"/>
                        <a:t> MAE</a:t>
                      </a:r>
                      <a:endParaRPr lang="en-US" sz="900" dirty="0"/>
                    </a:p>
                  </a:txBody>
                  <a:tcPr/>
                </a:tc>
                <a:tc>
                  <a:txBody>
                    <a:bodyPr/>
                    <a:lstStyle/>
                    <a:p>
                      <a:pPr algn="ctr"/>
                      <a:r>
                        <a:rPr lang="en-US" sz="900" dirty="0" smtClean="0"/>
                        <a:t>Test MAE</a:t>
                      </a:r>
                      <a:endParaRPr lang="en-US" sz="900" dirty="0"/>
                    </a:p>
                  </a:txBody>
                  <a:tcPr/>
                </a:tc>
                <a:tc>
                  <a:txBody>
                    <a:bodyPr/>
                    <a:lstStyle/>
                    <a:p>
                      <a:pPr algn="ctr"/>
                      <a:r>
                        <a:rPr lang="en-US" sz="900" dirty="0" smtClean="0"/>
                        <a:t>Train MSE</a:t>
                      </a:r>
                      <a:endParaRPr lang="en-US" sz="900" dirty="0"/>
                    </a:p>
                  </a:txBody>
                  <a:tcPr/>
                </a:tc>
                <a:tc>
                  <a:txBody>
                    <a:bodyPr/>
                    <a:lstStyle/>
                    <a:p>
                      <a:pPr algn="ctr"/>
                      <a:r>
                        <a:rPr lang="en-US" sz="900" dirty="0" smtClean="0"/>
                        <a:t>Test MSE</a:t>
                      </a:r>
                      <a:endParaRPr lang="en-US" sz="900" dirty="0"/>
                    </a:p>
                  </a:txBody>
                  <a:tcPr/>
                </a:tc>
                <a:tc>
                  <a:txBody>
                    <a:bodyPr/>
                    <a:lstStyle/>
                    <a:p>
                      <a:pPr algn="ctr"/>
                      <a:r>
                        <a:rPr lang="en-US" sz="900" dirty="0" smtClean="0"/>
                        <a:t>Train RMSE</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Test RMSE</a:t>
                      </a:r>
                    </a:p>
                    <a:p>
                      <a:pPr algn="ctr"/>
                      <a:endParaRPr lang="en-US" sz="900" dirty="0"/>
                    </a:p>
                  </a:txBody>
                  <a:tcPr/>
                </a:tc>
                <a:tc>
                  <a:txBody>
                    <a:bodyPr/>
                    <a:lstStyle/>
                    <a:p>
                      <a:pPr algn="ctr"/>
                      <a:r>
                        <a:rPr lang="en-US" sz="900" dirty="0" smtClean="0"/>
                        <a:t>Train R2</a:t>
                      </a:r>
                      <a:endParaRPr lang="en-US" sz="900" dirty="0"/>
                    </a:p>
                  </a:txBody>
                  <a:tcPr/>
                </a:tc>
                <a:tc>
                  <a:txBody>
                    <a:bodyPr/>
                    <a:lstStyle/>
                    <a:p>
                      <a:pPr algn="ctr"/>
                      <a:r>
                        <a:rPr lang="en-US" sz="900" dirty="0" smtClean="0"/>
                        <a:t>Test R2</a:t>
                      </a:r>
                      <a:endParaRPr lang="en-US" sz="900" dirty="0"/>
                    </a:p>
                  </a:txBody>
                  <a:tcPr/>
                </a:tc>
                <a:tc>
                  <a:txBody>
                    <a:bodyPr/>
                    <a:lstStyle/>
                    <a:p>
                      <a:pPr algn="ctr"/>
                      <a:r>
                        <a:rPr lang="en-US" sz="900" dirty="0" smtClean="0"/>
                        <a:t>Adjusted R2 </a:t>
                      </a:r>
                      <a:endParaRPr lang="en-US" sz="900" dirty="0"/>
                    </a:p>
                  </a:txBody>
                  <a:tcPr/>
                </a:tc>
              </a:tr>
              <a:tr h="690765">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smtClean="0">
                          <a:solidFill>
                            <a:srgbClr val="002060"/>
                          </a:solidFill>
                          <a:effectLst/>
                          <a:latin typeface="+mn-lt"/>
                          <a:ea typeface="+mn-ea"/>
                          <a:cs typeface="+mn-cs"/>
                          <a:sym typeface="Arial"/>
                        </a:rPr>
                        <a:t>Linear Regression</a:t>
                      </a:r>
                    </a:p>
                    <a:p>
                      <a:pPr algn="ctr"/>
                      <a:endParaRPr lang="en-US" sz="900" dirty="0">
                        <a:solidFill>
                          <a:srgbClr val="002060"/>
                        </a:solidFill>
                      </a:endParaRPr>
                    </a:p>
                  </a:txBody>
                  <a:tcPr/>
                </a:tc>
                <a:tc>
                  <a:txBody>
                    <a:bodyPr/>
                    <a:lstStyle/>
                    <a:p>
                      <a:pPr algn="ctr"/>
                      <a:r>
                        <a:rPr lang="en-US" sz="900" dirty="0" smtClean="0">
                          <a:solidFill>
                            <a:srgbClr val="002060"/>
                          </a:solidFill>
                        </a:rPr>
                        <a:t>269.2901</a:t>
                      </a:r>
                      <a:endParaRPr lang="en-US" sz="900" dirty="0">
                        <a:solidFill>
                          <a:srgbClr val="002060"/>
                        </a:solidFill>
                      </a:endParaRPr>
                    </a:p>
                  </a:txBody>
                  <a:tcPr/>
                </a:tc>
                <a:tc>
                  <a:txBody>
                    <a:bodyPr/>
                    <a:lstStyle/>
                    <a:p>
                      <a:pPr algn="ctr"/>
                      <a:r>
                        <a:rPr lang="en-US" sz="900" dirty="0" smtClean="0">
                          <a:solidFill>
                            <a:srgbClr val="002060"/>
                          </a:solidFill>
                        </a:rPr>
                        <a:t>268.9965</a:t>
                      </a:r>
                      <a:endParaRPr lang="en-US" sz="900" dirty="0">
                        <a:solidFill>
                          <a:srgbClr val="002060"/>
                        </a:solidFill>
                      </a:endParaRPr>
                    </a:p>
                  </a:txBody>
                  <a:tcPr/>
                </a:tc>
                <a:tc>
                  <a:txBody>
                    <a:bodyPr/>
                    <a:lstStyle/>
                    <a:p>
                      <a:pPr algn="ctr"/>
                      <a:r>
                        <a:rPr lang="en-US" sz="900" dirty="0" smtClean="0">
                          <a:solidFill>
                            <a:srgbClr val="002060"/>
                          </a:solidFill>
                        </a:rPr>
                        <a:t>159653.8131</a:t>
                      </a:r>
                      <a:endParaRPr lang="en-US" sz="900" dirty="0">
                        <a:solidFill>
                          <a:srgbClr val="002060"/>
                        </a:solidFill>
                      </a:endParaRPr>
                    </a:p>
                  </a:txBody>
                  <a:tcPr/>
                </a:tc>
                <a:tc>
                  <a:txBody>
                    <a:bodyPr/>
                    <a:lstStyle/>
                    <a:p>
                      <a:pPr algn="ctr"/>
                      <a:r>
                        <a:rPr lang="en-US" sz="900" dirty="0" smtClean="0">
                          <a:solidFill>
                            <a:srgbClr val="002060"/>
                          </a:solidFill>
                        </a:rPr>
                        <a:t>159956.1934</a:t>
                      </a:r>
                      <a:endParaRPr lang="en-US" sz="900" dirty="0">
                        <a:solidFill>
                          <a:srgbClr val="002060"/>
                        </a:solidFill>
                      </a:endParaRPr>
                    </a:p>
                  </a:txBody>
                  <a:tcPr/>
                </a:tc>
                <a:tc>
                  <a:txBody>
                    <a:bodyPr/>
                    <a:lstStyle/>
                    <a:p>
                      <a:pPr algn="ctr"/>
                      <a:r>
                        <a:rPr lang="en-US" sz="900" dirty="0" smtClean="0">
                          <a:solidFill>
                            <a:srgbClr val="002060"/>
                          </a:solidFill>
                        </a:rPr>
                        <a:t>399.5670</a:t>
                      </a:r>
                      <a:endParaRPr lang="en-US" sz="900" dirty="0">
                        <a:solidFill>
                          <a:srgbClr val="002060"/>
                        </a:solidFill>
                      </a:endParaRPr>
                    </a:p>
                  </a:txBody>
                  <a:tcPr/>
                </a:tc>
                <a:tc>
                  <a:txBody>
                    <a:bodyPr/>
                    <a:lstStyle/>
                    <a:p>
                      <a:pPr algn="ctr"/>
                      <a:r>
                        <a:rPr lang="en-US" sz="900" dirty="0" smtClean="0">
                          <a:solidFill>
                            <a:srgbClr val="002060"/>
                          </a:solidFill>
                        </a:rPr>
                        <a:t>399.9452</a:t>
                      </a:r>
                      <a:endParaRPr lang="en-US" sz="900" dirty="0">
                        <a:solidFill>
                          <a:srgbClr val="002060"/>
                        </a:solidFill>
                      </a:endParaRPr>
                    </a:p>
                  </a:txBody>
                  <a:tcPr/>
                </a:tc>
                <a:tc>
                  <a:txBody>
                    <a:bodyPr/>
                    <a:lstStyle/>
                    <a:p>
                      <a:pPr algn="ctr"/>
                      <a:r>
                        <a:rPr lang="en-US" sz="900" dirty="0" smtClean="0">
                          <a:solidFill>
                            <a:srgbClr val="002060"/>
                          </a:solidFill>
                        </a:rPr>
                        <a:t>0.6310</a:t>
                      </a:r>
                      <a:endParaRPr lang="en-US" sz="900" dirty="0">
                        <a:solidFill>
                          <a:srgbClr val="002060"/>
                        </a:solidFill>
                      </a:endParaRPr>
                    </a:p>
                  </a:txBody>
                  <a:tcPr/>
                </a:tc>
                <a:tc>
                  <a:txBody>
                    <a:bodyPr/>
                    <a:lstStyle/>
                    <a:p>
                      <a:pPr algn="ctr"/>
                      <a:r>
                        <a:rPr lang="en-US" sz="900" dirty="0" smtClean="0">
                          <a:solidFill>
                            <a:srgbClr val="002060"/>
                          </a:solidFill>
                        </a:rPr>
                        <a:t>0.6314</a:t>
                      </a:r>
                      <a:endParaRPr lang="en-US" sz="900" dirty="0">
                        <a:solidFill>
                          <a:srgbClr val="002060"/>
                        </a:solidFill>
                      </a:endParaRPr>
                    </a:p>
                  </a:txBody>
                  <a:tcPr/>
                </a:tc>
                <a:tc>
                  <a:txBody>
                    <a:bodyPr/>
                    <a:lstStyle/>
                    <a:p>
                      <a:pPr algn="ctr"/>
                      <a:r>
                        <a:rPr lang="en-US" sz="900" dirty="0" smtClean="0">
                          <a:solidFill>
                            <a:srgbClr val="002060"/>
                          </a:solidFill>
                        </a:rPr>
                        <a:t>0.6314</a:t>
                      </a:r>
                      <a:endParaRPr lang="en-US" sz="900" dirty="0">
                        <a:solidFill>
                          <a:srgbClr val="002060"/>
                        </a:solidFill>
                      </a:endParaRPr>
                    </a:p>
                  </a:txBody>
                  <a:tcPr/>
                </a:tc>
              </a:tr>
              <a:tr h="690765">
                <a:tc>
                  <a:txBody>
                    <a:bodyPr/>
                    <a:lstStyle/>
                    <a:p>
                      <a:pPr algn="ctr"/>
                      <a:r>
                        <a:rPr lang="en-US" sz="900" b="1" dirty="0" smtClean="0">
                          <a:solidFill>
                            <a:srgbClr val="002060"/>
                          </a:solidFill>
                        </a:rPr>
                        <a:t>Random Forest </a:t>
                      </a:r>
                      <a:r>
                        <a:rPr lang="en-US" sz="900" b="1" dirty="0" err="1" smtClean="0">
                          <a:solidFill>
                            <a:srgbClr val="002060"/>
                          </a:solidFill>
                        </a:rPr>
                        <a:t>Regressor</a:t>
                      </a:r>
                      <a:endParaRPr lang="en-US" sz="900" b="1" dirty="0">
                        <a:solidFill>
                          <a:srgbClr val="002060"/>
                        </a:solidFill>
                      </a:endParaRPr>
                    </a:p>
                  </a:txBody>
                  <a:tcPr/>
                </a:tc>
                <a:tc>
                  <a:txBody>
                    <a:bodyPr/>
                    <a:lstStyle/>
                    <a:p>
                      <a:pPr algn="ctr"/>
                      <a:r>
                        <a:rPr lang="en-US" sz="900" dirty="0" smtClean="0">
                          <a:solidFill>
                            <a:srgbClr val="002060"/>
                          </a:solidFill>
                        </a:rPr>
                        <a:t>223.6980</a:t>
                      </a:r>
                      <a:endParaRPr lang="en-US" sz="900" dirty="0">
                        <a:solidFill>
                          <a:srgbClr val="002060"/>
                        </a:solidFill>
                      </a:endParaRPr>
                    </a:p>
                  </a:txBody>
                  <a:tcPr/>
                </a:tc>
                <a:tc>
                  <a:txBody>
                    <a:bodyPr/>
                    <a:lstStyle/>
                    <a:p>
                      <a:pPr algn="ctr"/>
                      <a:r>
                        <a:rPr lang="en-US" sz="900" dirty="0" smtClean="0">
                          <a:solidFill>
                            <a:srgbClr val="002060"/>
                          </a:solidFill>
                        </a:rPr>
                        <a:t>223.3548</a:t>
                      </a:r>
                      <a:endParaRPr lang="en-US" sz="900" dirty="0">
                        <a:solidFill>
                          <a:srgbClr val="002060"/>
                        </a:solidFill>
                      </a:endParaRPr>
                    </a:p>
                  </a:txBody>
                  <a:tcPr/>
                </a:tc>
                <a:tc>
                  <a:txBody>
                    <a:bodyPr/>
                    <a:lstStyle/>
                    <a:p>
                      <a:pPr algn="ctr"/>
                      <a:r>
                        <a:rPr lang="en-US" sz="900" dirty="0" smtClean="0">
                          <a:solidFill>
                            <a:srgbClr val="002060"/>
                          </a:solidFill>
                        </a:rPr>
                        <a:t>117301.2883</a:t>
                      </a:r>
                      <a:endParaRPr lang="en-US" sz="900" dirty="0">
                        <a:solidFill>
                          <a:srgbClr val="002060"/>
                        </a:solidFill>
                      </a:endParaRPr>
                    </a:p>
                  </a:txBody>
                  <a:tcPr/>
                </a:tc>
                <a:tc>
                  <a:txBody>
                    <a:bodyPr/>
                    <a:lstStyle/>
                    <a:p>
                      <a:pPr algn="ctr"/>
                      <a:r>
                        <a:rPr lang="en-US" sz="900" dirty="0" smtClean="0">
                          <a:solidFill>
                            <a:srgbClr val="002060"/>
                          </a:solidFill>
                        </a:rPr>
                        <a:t>117756.9907</a:t>
                      </a:r>
                      <a:endParaRPr lang="en-US" sz="900" dirty="0">
                        <a:solidFill>
                          <a:srgbClr val="002060"/>
                        </a:solidFill>
                      </a:endParaRPr>
                    </a:p>
                  </a:txBody>
                  <a:tcPr/>
                </a:tc>
                <a:tc>
                  <a:txBody>
                    <a:bodyPr/>
                    <a:lstStyle/>
                    <a:p>
                      <a:pPr algn="ctr"/>
                      <a:r>
                        <a:rPr lang="en-US" sz="900" dirty="0" smtClean="0">
                          <a:solidFill>
                            <a:srgbClr val="002060"/>
                          </a:solidFill>
                        </a:rPr>
                        <a:t>342.4927</a:t>
                      </a:r>
                      <a:endParaRPr lang="en-US" sz="900" dirty="0">
                        <a:solidFill>
                          <a:srgbClr val="002060"/>
                        </a:solidFill>
                      </a:endParaRPr>
                    </a:p>
                  </a:txBody>
                  <a:tcPr/>
                </a:tc>
                <a:tc>
                  <a:txBody>
                    <a:bodyPr/>
                    <a:lstStyle/>
                    <a:p>
                      <a:pPr algn="ctr"/>
                      <a:r>
                        <a:rPr lang="en-US" sz="900" dirty="0" smtClean="0">
                          <a:solidFill>
                            <a:srgbClr val="002060"/>
                          </a:solidFill>
                        </a:rPr>
                        <a:t>343.1573</a:t>
                      </a:r>
                      <a:endParaRPr lang="en-US" sz="900" dirty="0">
                        <a:solidFill>
                          <a:srgbClr val="002060"/>
                        </a:solidFill>
                      </a:endParaRPr>
                    </a:p>
                  </a:txBody>
                  <a:tcPr/>
                </a:tc>
                <a:tc>
                  <a:txBody>
                    <a:bodyPr/>
                    <a:lstStyle/>
                    <a:p>
                      <a:pPr algn="ctr"/>
                      <a:r>
                        <a:rPr lang="en-US" sz="900" dirty="0" smtClean="0">
                          <a:solidFill>
                            <a:srgbClr val="002060"/>
                          </a:solidFill>
                        </a:rPr>
                        <a:t>0.7289</a:t>
                      </a:r>
                      <a:endParaRPr lang="en-US" sz="900" dirty="0">
                        <a:solidFill>
                          <a:srgbClr val="002060"/>
                        </a:solidFill>
                      </a:endParaRPr>
                    </a:p>
                  </a:txBody>
                  <a:tcPr/>
                </a:tc>
                <a:tc>
                  <a:txBody>
                    <a:bodyPr/>
                    <a:lstStyle/>
                    <a:p>
                      <a:pPr algn="ctr"/>
                      <a:r>
                        <a:rPr lang="en-US" sz="900" dirty="0" smtClean="0">
                          <a:solidFill>
                            <a:srgbClr val="002060"/>
                          </a:solidFill>
                        </a:rPr>
                        <a:t>0.7286</a:t>
                      </a:r>
                      <a:endParaRPr lang="en-US" sz="900" dirty="0">
                        <a:solidFill>
                          <a:srgbClr val="002060"/>
                        </a:solidFill>
                      </a:endParaRPr>
                    </a:p>
                  </a:txBody>
                  <a:tcPr/>
                </a:tc>
                <a:tc>
                  <a:txBody>
                    <a:bodyPr/>
                    <a:lstStyle/>
                    <a:p>
                      <a:pPr algn="ctr"/>
                      <a:r>
                        <a:rPr lang="en-US" sz="900" dirty="0" smtClean="0">
                          <a:solidFill>
                            <a:srgbClr val="002060"/>
                          </a:solidFill>
                        </a:rPr>
                        <a:t>0.7286</a:t>
                      </a:r>
                      <a:endParaRPr lang="en-US" sz="900" dirty="0">
                        <a:solidFill>
                          <a:srgbClr val="002060"/>
                        </a:solidFill>
                      </a:endParaRPr>
                    </a:p>
                  </a:txBody>
                  <a:tcPr/>
                </a:tc>
              </a:tr>
              <a:tr h="690765">
                <a:tc>
                  <a:txBody>
                    <a:bodyPr/>
                    <a:lstStyle/>
                    <a:p>
                      <a:pPr algn="ctr"/>
                      <a:r>
                        <a:rPr lang="en-US" sz="900" b="1" dirty="0" smtClean="0">
                          <a:solidFill>
                            <a:srgbClr val="002060"/>
                          </a:solidFill>
                        </a:rPr>
                        <a:t>LGBM </a:t>
                      </a:r>
                      <a:r>
                        <a:rPr lang="en-US" sz="900" b="1" dirty="0" err="1" smtClean="0">
                          <a:solidFill>
                            <a:srgbClr val="002060"/>
                          </a:solidFill>
                        </a:rPr>
                        <a:t>Regressor</a:t>
                      </a:r>
                      <a:endParaRPr lang="en-US" sz="900" b="1" dirty="0">
                        <a:solidFill>
                          <a:srgbClr val="002060"/>
                        </a:solidFill>
                      </a:endParaRPr>
                    </a:p>
                  </a:txBody>
                  <a:tcPr/>
                </a:tc>
                <a:tc>
                  <a:txBody>
                    <a:bodyPr/>
                    <a:lstStyle/>
                    <a:p>
                      <a:pPr algn="ctr"/>
                      <a:r>
                        <a:rPr lang="en-US" sz="900" dirty="0" smtClean="0">
                          <a:solidFill>
                            <a:srgbClr val="002060"/>
                          </a:solidFill>
                        </a:rPr>
                        <a:t>164.7305</a:t>
                      </a:r>
                      <a:endParaRPr lang="en-US" sz="900" dirty="0">
                        <a:solidFill>
                          <a:srgbClr val="002060"/>
                        </a:solidFill>
                      </a:endParaRPr>
                    </a:p>
                  </a:txBody>
                  <a:tcPr/>
                </a:tc>
                <a:tc>
                  <a:txBody>
                    <a:bodyPr/>
                    <a:lstStyle/>
                    <a:p>
                      <a:pPr algn="ctr"/>
                      <a:r>
                        <a:rPr lang="en-US" sz="900" dirty="0" smtClean="0">
                          <a:solidFill>
                            <a:srgbClr val="002060"/>
                          </a:solidFill>
                        </a:rPr>
                        <a:t>175.7869</a:t>
                      </a:r>
                      <a:endParaRPr lang="en-US" sz="900" dirty="0">
                        <a:solidFill>
                          <a:srgbClr val="002060"/>
                        </a:solidFill>
                      </a:endParaRPr>
                    </a:p>
                  </a:txBody>
                  <a:tcPr/>
                </a:tc>
                <a:tc>
                  <a:txBody>
                    <a:bodyPr/>
                    <a:lstStyle/>
                    <a:p>
                      <a:pPr algn="ctr"/>
                      <a:r>
                        <a:rPr lang="en-US" sz="900" dirty="0" smtClean="0">
                          <a:solidFill>
                            <a:srgbClr val="002060"/>
                          </a:solidFill>
                        </a:rPr>
                        <a:t>66466.9927</a:t>
                      </a:r>
                      <a:endParaRPr lang="en-US" sz="900" dirty="0">
                        <a:solidFill>
                          <a:srgbClr val="002060"/>
                        </a:solidFill>
                      </a:endParaRPr>
                    </a:p>
                  </a:txBody>
                  <a:tcPr/>
                </a:tc>
                <a:tc>
                  <a:txBody>
                    <a:bodyPr/>
                    <a:lstStyle/>
                    <a:p>
                      <a:pPr algn="ctr"/>
                      <a:r>
                        <a:rPr lang="en-US" sz="900" dirty="0" smtClean="0">
                          <a:solidFill>
                            <a:srgbClr val="002060"/>
                          </a:solidFill>
                        </a:rPr>
                        <a:t>81785.4432</a:t>
                      </a:r>
                      <a:endParaRPr lang="en-US" sz="900" dirty="0">
                        <a:solidFill>
                          <a:srgbClr val="002060"/>
                        </a:solidFill>
                      </a:endParaRPr>
                    </a:p>
                  </a:txBody>
                  <a:tcPr/>
                </a:tc>
                <a:tc>
                  <a:txBody>
                    <a:bodyPr/>
                    <a:lstStyle/>
                    <a:p>
                      <a:pPr algn="ctr"/>
                      <a:r>
                        <a:rPr lang="en-US" sz="900" dirty="0" smtClean="0">
                          <a:solidFill>
                            <a:srgbClr val="002060"/>
                          </a:solidFill>
                        </a:rPr>
                        <a:t>257.8119</a:t>
                      </a:r>
                      <a:endParaRPr lang="en-US" sz="900" dirty="0">
                        <a:solidFill>
                          <a:srgbClr val="002060"/>
                        </a:solidFill>
                      </a:endParaRPr>
                    </a:p>
                  </a:txBody>
                  <a:tcPr/>
                </a:tc>
                <a:tc>
                  <a:txBody>
                    <a:bodyPr/>
                    <a:lstStyle/>
                    <a:p>
                      <a:pPr algn="ctr"/>
                      <a:r>
                        <a:rPr lang="en-US" sz="900" dirty="0" smtClean="0">
                          <a:solidFill>
                            <a:srgbClr val="002060"/>
                          </a:solidFill>
                        </a:rPr>
                        <a:t>285.9815</a:t>
                      </a:r>
                      <a:endParaRPr lang="en-US" sz="900" dirty="0">
                        <a:solidFill>
                          <a:srgbClr val="002060"/>
                        </a:solidFill>
                      </a:endParaRPr>
                    </a:p>
                  </a:txBody>
                  <a:tcPr/>
                </a:tc>
                <a:tc>
                  <a:txBody>
                    <a:bodyPr/>
                    <a:lstStyle/>
                    <a:p>
                      <a:pPr algn="ctr"/>
                      <a:r>
                        <a:rPr lang="en-US" sz="900" dirty="0" smtClean="0">
                          <a:solidFill>
                            <a:srgbClr val="002060"/>
                          </a:solidFill>
                        </a:rPr>
                        <a:t>0.8463</a:t>
                      </a:r>
                      <a:endParaRPr lang="en-US" sz="900" dirty="0">
                        <a:solidFill>
                          <a:srgbClr val="002060"/>
                        </a:solidFill>
                      </a:endParaRPr>
                    </a:p>
                  </a:txBody>
                  <a:tcPr/>
                </a:tc>
                <a:tc>
                  <a:txBody>
                    <a:bodyPr/>
                    <a:lstStyle/>
                    <a:p>
                      <a:pPr algn="ctr"/>
                      <a:r>
                        <a:rPr lang="en-US" sz="900" dirty="0" smtClean="0">
                          <a:solidFill>
                            <a:srgbClr val="002060"/>
                          </a:solidFill>
                        </a:rPr>
                        <a:t>0.8115</a:t>
                      </a:r>
                      <a:endParaRPr lang="en-US" sz="900" dirty="0">
                        <a:solidFill>
                          <a:srgbClr val="002060"/>
                        </a:solidFill>
                      </a:endParaRPr>
                    </a:p>
                  </a:txBody>
                  <a:tcPr/>
                </a:tc>
                <a:tc>
                  <a:txBody>
                    <a:bodyPr/>
                    <a:lstStyle/>
                    <a:p>
                      <a:pPr algn="ctr"/>
                      <a:r>
                        <a:rPr lang="en-US" sz="900" dirty="0" smtClean="0">
                          <a:solidFill>
                            <a:srgbClr val="002060"/>
                          </a:solidFill>
                        </a:rPr>
                        <a:t>0.8115</a:t>
                      </a:r>
                      <a:endParaRPr lang="en-US" sz="900" dirty="0">
                        <a:solidFill>
                          <a:srgbClr val="002060"/>
                        </a:solidFill>
                      </a:endParaRPr>
                    </a:p>
                  </a:txBody>
                  <a:tcPr/>
                </a:tc>
              </a:tr>
              <a:tr h="690765">
                <a:tc>
                  <a:txBody>
                    <a:bodyPr/>
                    <a:lstStyle/>
                    <a:p>
                      <a:pPr algn="ctr"/>
                      <a:r>
                        <a:rPr lang="en-US" sz="900" b="1" dirty="0" smtClean="0">
                          <a:solidFill>
                            <a:srgbClr val="002060"/>
                          </a:solidFill>
                        </a:rPr>
                        <a:t>XGB </a:t>
                      </a:r>
                      <a:r>
                        <a:rPr lang="en-US" sz="900" b="1" dirty="0" err="1" smtClean="0">
                          <a:solidFill>
                            <a:srgbClr val="002060"/>
                          </a:solidFill>
                        </a:rPr>
                        <a:t>Regressor</a:t>
                      </a:r>
                      <a:endParaRPr lang="en-US" sz="900" b="1" dirty="0">
                        <a:solidFill>
                          <a:srgbClr val="002060"/>
                        </a:solidFill>
                      </a:endParaRPr>
                    </a:p>
                  </a:txBody>
                  <a:tcPr/>
                </a:tc>
                <a:tc>
                  <a:txBody>
                    <a:bodyPr/>
                    <a:lstStyle/>
                    <a:p>
                      <a:pPr algn="ctr"/>
                      <a:r>
                        <a:rPr lang="en-US" sz="900" dirty="0" smtClean="0">
                          <a:solidFill>
                            <a:srgbClr val="002060"/>
                          </a:solidFill>
                        </a:rPr>
                        <a:t>215.5263</a:t>
                      </a:r>
                      <a:endParaRPr lang="en-US" sz="900" dirty="0">
                        <a:solidFill>
                          <a:srgbClr val="002060"/>
                        </a:solidFill>
                      </a:endParaRPr>
                    </a:p>
                  </a:txBody>
                  <a:tcPr/>
                </a:tc>
                <a:tc>
                  <a:txBody>
                    <a:bodyPr/>
                    <a:lstStyle/>
                    <a:p>
                      <a:pPr algn="ctr"/>
                      <a:r>
                        <a:rPr lang="en-US" sz="900" dirty="0" smtClean="0">
                          <a:solidFill>
                            <a:srgbClr val="002060"/>
                          </a:solidFill>
                        </a:rPr>
                        <a:t>215.2902</a:t>
                      </a:r>
                      <a:endParaRPr lang="en-US" sz="900" dirty="0">
                        <a:solidFill>
                          <a:srgbClr val="002060"/>
                        </a:solidFill>
                      </a:endParaRPr>
                    </a:p>
                  </a:txBody>
                  <a:tcPr/>
                </a:tc>
                <a:tc>
                  <a:txBody>
                    <a:bodyPr/>
                    <a:lstStyle/>
                    <a:p>
                      <a:pPr algn="ctr"/>
                      <a:r>
                        <a:rPr lang="en-US" sz="900" dirty="0" smtClean="0">
                          <a:solidFill>
                            <a:srgbClr val="002060"/>
                          </a:solidFill>
                        </a:rPr>
                        <a:t>112840.3943</a:t>
                      </a:r>
                      <a:endParaRPr lang="en-US" sz="900" dirty="0">
                        <a:solidFill>
                          <a:srgbClr val="002060"/>
                        </a:solidFill>
                      </a:endParaRPr>
                    </a:p>
                  </a:txBody>
                  <a:tcPr/>
                </a:tc>
                <a:tc>
                  <a:txBody>
                    <a:bodyPr/>
                    <a:lstStyle/>
                    <a:p>
                      <a:pPr algn="ctr"/>
                      <a:r>
                        <a:rPr lang="en-US" sz="900" dirty="0" smtClean="0">
                          <a:solidFill>
                            <a:srgbClr val="002060"/>
                          </a:solidFill>
                        </a:rPr>
                        <a:t>113606.1822</a:t>
                      </a:r>
                      <a:endParaRPr lang="en-US" sz="900" dirty="0">
                        <a:solidFill>
                          <a:srgbClr val="002060"/>
                        </a:solidFill>
                      </a:endParaRPr>
                    </a:p>
                  </a:txBody>
                  <a:tcPr/>
                </a:tc>
                <a:tc>
                  <a:txBody>
                    <a:bodyPr/>
                    <a:lstStyle/>
                    <a:p>
                      <a:pPr algn="ctr"/>
                      <a:r>
                        <a:rPr lang="en-US" sz="900" dirty="0" smtClean="0">
                          <a:solidFill>
                            <a:srgbClr val="002060"/>
                          </a:solidFill>
                        </a:rPr>
                        <a:t>335.9172</a:t>
                      </a:r>
                      <a:endParaRPr lang="en-US" sz="900" dirty="0">
                        <a:solidFill>
                          <a:srgbClr val="002060"/>
                        </a:solidFill>
                      </a:endParaRPr>
                    </a:p>
                  </a:txBody>
                  <a:tcPr/>
                </a:tc>
                <a:tc>
                  <a:txBody>
                    <a:bodyPr/>
                    <a:lstStyle/>
                    <a:p>
                      <a:pPr algn="ctr"/>
                      <a:r>
                        <a:rPr lang="en-US" sz="900" dirty="0" smtClean="0">
                          <a:solidFill>
                            <a:srgbClr val="002060"/>
                          </a:solidFill>
                        </a:rPr>
                        <a:t>337.0551</a:t>
                      </a:r>
                      <a:endParaRPr lang="en-US" sz="900" dirty="0">
                        <a:solidFill>
                          <a:srgbClr val="002060"/>
                        </a:solidFill>
                      </a:endParaRPr>
                    </a:p>
                  </a:txBody>
                  <a:tcPr/>
                </a:tc>
                <a:tc>
                  <a:txBody>
                    <a:bodyPr/>
                    <a:lstStyle/>
                    <a:p>
                      <a:pPr algn="ctr"/>
                      <a:r>
                        <a:rPr lang="en-US" sz="900" dirty="0" smtClean="0">
                          <a:solidFill>
                            <a:srgbClr val="002060"/>
                          </a:solidFill>
                        </a:rPr>
                        <a:t>0.7392</a:t>
                      </a:r>
                      <a:endParaRPr lang="en-US" sz="900" dirty="0">
                        <a:solidFill>
                          <a:srgbClr val="002060"/>
                        </a:solidFill>
                      </a:endParaRPr>
                    </a:p>
                  </a:txBody>
                  <a:tcPr/>
                </a:tc>
                <a:tc>
                  <a:txBody>
                    <a:bodyPr/>
                    <a:lstStyle/>
                    <a:p>
                      <a:pPr algn="ctr"/>
                      <a:r>
                        <a:rPr lang="en-US" sz="900" dirty="0" smtClean="0">
                          <a:solidFill>
                            <a:srgbClr val="002060"/>
                          </a:solidFill>
                        </a:rPr>
                        <a:t>0.7382</a:t>
                      </a:r>
                      <a:endParaRPr lang="en-US" sz="900" dirty="0">
                        <a:solidFill>
                          <a:srgbClr val="002060"/>
                        </a:solidFill>
                      </a:endParaRPr>
                    </a:p>
                  </a:txBody>
                  <a:tcPr/>
                </a:tc>
                <a:tc>
                  <a:txBody>
                    <a:bodyPr/>
                    <a:lstStyle/>
                    <a:p>
                      <a:pPr algn="ctr"/>
                      <a:r>
                        <a:rPr lang="en-US" sz="900" dirty="0" smtClean="0">
                          <a:solidFill>
                            <a:srgbClr val="002060"/>
                          </a:solidFill>
                        </a:rPr>
                        <a:t>0.7382</a:t>
                      </a:r>
                      <a:endParaRPr lang="en-US" sz="900" dirty="0">
                        <a:solidFill>
                          <a:srgbClr val="002060"/>
                        </a:solidFill>
                      </a:endParaRPr>
                    </a:p>
                  </a:txBody>
                  <a:tcPr/>
                </a:tc>
              </a:tr>
            </a:tbl>
          </a:graphicData>
        </a:graphic>
      </p:graphicFrame>
    </p:spTree>
    <p:extLst>
      <p:ext uri="{BB962C8B-B14F-4D97-AF65-F5344CB8AC3E}">
        <p14:creationId xmlns:p14="http://schemas.microsoft.com/office/powerpoint/2010/main" val="9181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sp>
        <p:nvSpPr>
          <p:cNvPr id="3" name="Text Placeholder 2"/>
          <p:cNvSpPr>
            <a:spLocks noGrp="1"/>
          </p:cNvSpPr>
          <p:nvPr>
            <p:ph type="body" idx="1"/>
          </p:nvPr>
        </p:nvSpPr>
        <p:spPr/>
        <p:txBody>
          <a:bodyPr/>
          <a:lstStyle/>
          <a:p>
            <a:pPr marL="114300" indent="0">
              <a:buNone/>
            </a:pPr>
            <a:r>
              <a:rPr lang="en-US" dirty="0">
                <a:solidFill>
                  <a:srgbClr val="002060"/>
                </a:solidFill>
              </a:rPr>
              <a:t>● </a:t>
            </a:r>
            <a:r>
              <a:rPr lang="en-US" dirty="0" smtClean="0">
                <a:solidFill>
                  <a:srgbClr val="002060"/>
                </a:solidFill>
              </a:rPr>
              <a:t>For </a:t>
            </a:r>
            <a:r>
              <a:rPr lang="en-US" dirty="0">
                <a:solidFill>
                  <a:srgbClr val="002060"/>
                </a:solidFill>
              </a:rPr>
              <a:t>Linear regression model, MSE and RMSE for training and testing are </a:t>
            </a:r>
            <a:endParaRPr lang="en-US" dirty="0" smtClean="0">
              <a:solidFill>
                <a:srgbClr val="002060"/>
              </a:solidFill>
            </a:endParaRPr>
          </a:p>
          <a:p>
            <a:pPr marL="114300" indent="0">
              <a:buNone/>
            </a:pPr>
            <a:r>
              <a:rPr lang="en-US" dirty="0" smtClean="0">
                <a:solidFill>
                  <a:srgbClr val="002060"/>
                </a:solidFill>
              </a:rPr>
              <a:t>   similar </a:t>
            </a:r>
            <a:r>
              <a:rPr lang="en-US" dirty="0">
                <a:solidFill>
                  <a:srgbClr val="002060"/>
                </a:solidFill>
              </a:rPr>
              <a:t>but has very poor R2 for training and testing data. </a:t>
            </a:r>
            <a:endParaRPr lang="en-US" dirty="0" smtClean="0">
              <a:solidFill>
                <a:srgbClr val="002060"/>
              </a:solidFill>
            </a:endParaRPr>
          </a:p>
          <a:p>
            <a:pPr marL="114300" indent="0">
              <a:buNone/>
            </a:pPr>
            <a:r>
              <a:rPr lang="en-US" dirty="0" smtClean="0">
                <a:solidFill>
                  <a:srgbClr val="002060"/>
                </a:solidFill>
              </a:rPr>
              <a:t>● Random Forest </a:t>
            </a:r>
            <a:r>
              <a:rPr lang="en-US" dirty="0" err="1" smtClean="0">
                <a:solidFill>
                  <a:srgbClr val="002060"/>
                </a:solidFill>
              </a:rPr>
              <a:t>Regressor</a:t>
            </a:r>
            <a:r>
              <a:rPr lang="en-US" dirty="0" smtClean="0">
                <a:solidFill>
                  <a:srgbClr val="002060"/>
                </a:solidFill>
              </a:rPr>
              <a:t> R2 increases, </a:t>
            </a:r>
            <a:r>
              <a:rPr lang="en-US" dirty="0">
                <a:solidFill>
                  <a:srgbClr val="002060"/>
                </a:solidFill>
              </a:rPr>
              <a:t>but not with significant </a:t>
            </a:r>
            <a:r>
              <a:rPr lang="en-US" dirty="0" smtClean="0">
                <a:solidFill>
                  <a:srgbClr val="002060"/>
                </a:solidFill>
              </a:rPr>
              <a:t>amount</a:t>
            </a:r>
            <a:r>
              <a:rPr lang="en-US" dirty="0">
                <a:solidFill>
                  <a:srgbClr val="002060"/>
                </a:solidFill>
              </a:rPr>
              <a:t>. </a:t>
            </a:r>
            <a:endParaRPr lang="en-US" dirty="0" smtClean="0">
              <a:solidFill>
                <a:srgbClr val="002060"/>
              </a:solidFill>
            </a:endParaRPr>
          </a:p>
          <a:p>
            <a:pPr marL="114300" indent="0">
              <a:buNone/>
            </a:pPr>
            <a:r>
              <a:rPr lang="en-US" dirty="0" smtClean="0">
                <a:solidFill>
                  <a:srgbClr val="002060"/>
                </a:solidFill>
              </a:rPr>
              <a:t>● </a:t>
            </a:r>
            <a:r>
              <a:rPr lang="en-US" dirty="0">
                <a:solidFill>
                  <a:srgbClr val="002060"/>
                </a:solidFill>
              </a:rPr>
              <a:t>We can see that MSE and RMSE of </a:t>
            </a:r>
            <a:r>
              <a:rPr lang="en-US" dirty="0" smtClean="0">
                <a:solidFill>
                  <a:srgbClr val="002060"/>
                </a:solidFill>
              </a:rPr>
              <a:t> XGB </a:t>
            </a:r>
            <a:r>
              <a:rPr lang="en-US" dirty="0" err="1" smtClean="0">
                <a:solidFill>
                  <a:srgbClr val="002060"/>
                </a:solidFill>
              </a:rPr>
              <a:t>Regressor</a:t>
            </a:r>
            <a:r>
              <a:rPr lang="en-US" dirty="0" smtClean="0">
                <a:solidFill>
                  <a:srgbClr val="002060"/>
                </a:solidFill>
              </a:rPr>
              <a:t> </a:t>
            </a:r>
            <a:r>
              <a:rPr lang="en-US" dirty="0">
                <a:solidFill>
                  <a:srgbClr val="002060"/>
                </a:solidFill>
              </a:rPr>
              <a:t>model are not </a:t>
            </a:r>
            <a:r>
              <a:rPr lang="en-US" dirty="0" smtClean="0">
                <a:solidFill>
                  <a:srgbClr val="002060"/>
                </a:solidFill>
              </a:rPr>
              <a:t> </a:t>
            </a:r>
          </a:p>
          <a:p>
            <a:pPr marL="114300" indent="0">
              <a:buNone/>
            </a:pPr>
            <a:r>
              <a:rPr lang="en-US" dirty="0">
                <a:solidFill>
                  <a:srgbClr val="002060"/>
                </a:solidFill>
              </a:rPr>
              <a:t> </a:t>
            </a:r>
            <a:r>
              <a:rPr lang="en-US" dirty="0" smtClean="0">
                <a:solidFill>
                  <a:srgbClr val="002060"/>
                </a:solidFill>
              </a:rPr>
              <a:t>  varying </a:t>
            </a:r>
            <a:r>
              <a:rPr lang="en-US" dirty="0">
                <a:solidFill>
                  <a:srgbClr val="002060"/>
                </a:solidFill>
              </a:rPr>
              <a:t>much </a:t>
            </a:r>
            <a:r>
              <a:rPr lang="en-US" dirty="0" smtClean="0">
                <a:solidFill>
                  <a:srgbClr val="002060"/>
                </a:solidFill>
              </a:rPr>
              <a:t>during </a:t>
            </a:r>
            <a:r>
              <a:rPr lang="en-US" dirty="0">
                <a:solidFill>
                  <a:srgbClr val="002060"/>
                </a:solidFill>
              </a:rPr>
              <a:t>training and testing time. Also the R2 is almost same for </a:t>
            </a:r>
            <a:r>
              <a:rPr lang="en-US" dirty="0" smtClean="0">
                <a:solidFill>
                  <a:srgbClr val="002060"/>
                </a:solidFill>
              </a:rPr>
              <a:t> </a:t>
            </a:r>
          </a:p>
          <a:p>
            <a:pPr marL="114300" indent="0">
              <a:buNone/>
            </a:pPr>
            <a:r>
              <a:rPr lang="en-US" dirty="0">
                <a:solidFill>
                  <a:srgbClr val="002060"/>
                </a:solidFill>
              </a:rPr>
              <a:t> </a:t>
            </a:r>
            <a:r>
              <a:rPr lang="en-US" dirty="0" smtClean="0">
                <a:solidFill>
                  <a:srgbClr val="002060"/>
                </a:solidFill>
              </a:rPr>
              <a:t>   training </a:t>
            </a:r>
            <a:r>
              <a:rPr lang="en-US" dirty="0">
                <a:solidFill>
                  <a:srgbClr val="002060"/>
                </a:solidFill>
              </a:rPr>
              <a:t>and </a:t>
            </a:r>
            <a:r>
              <a:rPr lang="en-US" dirty="0" smtClean="0">
                <a:solidFill>
                  <a:srgbClr val="002060"/>
                </a:solidFill>
              </a:rPr>
              <a:t>testing </a:t>
            </a:r>
            <a:r>
              <a:rPr lang="en-US" dirty="0">
                <a:solidFill>
                  <a:srgbClr val="002060"/>
                </a:solidFill>
              </a:rPr>
              <a:t>time. </a:t>
            </a:r>
            <a:endParaRPr lang="en-US" dirty="0" smtClean="0">
              <a:solidFill>
                <a:srgbClr val="002060"/>
              </a:solidFill>
            </a:endParaRPr>
          </a:p>
          <a:p>
            <a:pPr marL="114300" indent="0">
              <a:buNone/>
            </a:pPr>
            <a:r>
              <a:rPr lang="en-US" dirty="0" smtClean="0">
                <a:solidFill>
                  <a:srgbClr val="002060"/>
                </a:solidFill>
              </a:rPr>
              <a:t>● RMSE </a:t>
            </a:r>
            <a:r>
              <a:rPr lang="en-US" dirty="0">
                <a:solidFill>
                  <a:srgbClr val="002060"/>
                </a:solidFill>
              </a:rPr>
              <a:t>of </a:t>
            </a:r>
            <a:r>
              <a:rPr lang="en-US" dirty="0" smtClean="0">
                <a:solidFill>
                  <a:srgbClr val="002060"/>
                </a:solidFill>
              </a:rPr>
              <a:t>LGBM </a:t>
            </a:r>
            <a:r>
              <a:rPr lang="en-US" dirty="0" err="1" smtClean="0">
                <a:solidFill>
                  <a:srgbClr val="002060"/>
                </a:solidFill>
              </a:rPr>
              <a:t>Regressor</a:t>
            </a:r>
            <a:r>
              <a:rPr lang="en-US" dirty="0" smtClean="0">
                <a:solidFill>
                  <a:srgbClr val="002060"/>
                </a:solidFill>
              </a:rPr>
              <a:t> model </a:t>
            </a:r>
            <a:r>
              <a:rPr lang="en-US" dirty="0">
                <a:solidFill>
                  <a:srgbClr val="002060"/>
                </a:solidFill>
              </a:rPr>
              <a:t>are very similar and their R2 is </a:t>
            </a:r>
            <a:r>
              <a:rPr lang="en-US" dirty="0" smtClean="0">
                <a:solidFill>
                  <a:srgbClr val="002060"/>
                </a:solidFill>
              </a:rPr>
              <a:t>above 81%  </a:t>
            </a:r>
          </a:p>
          <a:p>
            <a:pPr marL="114300" indent="0">
              <a:buNone/>
            </a:pPr>
            <a:r>
              <a:rPr lang="en-US" dirty="0">
                <a:solidFill>
                  <a:srgbClr val="002060"/>
                </a:solidFill>
              </a:rPr>
              <a:t> </a:t>
            </a:r>
            <a:r>
              <a:rPr lang="en-US" dirty="0" smtClean="0">
                <a:solidFill>
                  <a:srgbClr val="002060"/>
                </a:solidFill>
              </a:rPr>
              <a:t>  for training and test data. </a:t>
            </a:r>
          </a:p>
          <a:p>
            <a:pPr marL="114300" indent="0">
              <a:buNone/>
            </a:pPr>
            <a:r>
              <a:rPr lang="en-US" dirty="0" smtClean="0">
                <a:solidFill>
                  <a:srgbClr val="002060"/>
                </a:solidFill>
              </a:rPr>
              <a:t>● </a:t>
            </a:r>
            <a:r>
              <a:rPr lang="en-US" dirty="0">
                <a:solidFill>
                  <a:srgbClr val="002060"/>
                </a:solidFill>
              </a:rPr>
              <a:t>From above table, we can conclude LGBM </a:t>
            </a:r>
            <a:r>
              <a:rPr lang="en-US" dirty="0" err="1">
                <a:solidFill>
                  <a:srgbClr val="002060"/>
                </a:solidFill>
              </a:rPr>
              <a:t>Regressor</a:t>
            </a:r>
            <a:r>
              <a:rPr lang="en-US" dirty="0" smtClean="0">
                <a:solidFill>
                  <a:srgbClr val="002060"/>
                </a:solidFill>
              </a:rPr>
              <a:t> </a:t>
            </a:r>
            <a:r>
              <a:rPr lang="en-US" dirty="0">
                <a:solidFill>
                  <a:srgbClr val="002060"/>
                </a:solidFill>
              </a:rPr>
              <a:t>is best model for our </a:t>
            </a:r>
            <a:endParaRPr lang="en-US" dirty="0" smtClean="0">
              <a:solidFill>
                <a:srgbClr val="002060"/>
              </a:solidFill>
            </a:endParaRPr>
          </a:p>
          <a:p>
            <a:pPr marL="114300" indent="0">
              <a:buNone/>
            </a:pPr>
            <a:r>
              <a:rPr lang="en-US" dirty="0">
                <a:solidFill>
                  <a:srgbClr val="002060"/>
                </a:solidFill>
              </a:rPr>
              <a:t> </a:t>
            </a:r>
            <a:r>
              <a:rPr lang="en-US" dirty="0" smtClean="0">
                <a:solidFill>
                  <a:srgbClr val="002060"/>
                </a:solidFill>
              </a:rPr>
              <a:t>  dataset</a:t>
            </a:r>
            <a:r>
              <a:rPr lang="en-US" dirty="0">
                <a:solidFill>
                  <a:srgbClr val="002060"/>
                </a:solidFill>
              </a:rPr>
              <a:t>.</a:t>
            </a:r>
          </a:p>
        </p:txBody>
      </p:sp>
    </p:spTree>
    <p:extLst>
      <p:ext uri="{BB962C8B-B14F-4D97-AF65-F5344CB8AC3E}">
        <p14:creationId xmlns:p14="http://schemas.microsoft.com/office/powerpoint/2010/main" val="3465544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Text Placeholder 2"/>
          <p:cNvSpPr>
            <a:spLocks noGrp="1"/>
          </p:cNvSpPr>
          <p:nvPr>
            <p:ph type="body" idx="1"/>
          </p:nvPr>
        </p:nvSpPr>
        <p:spPr/>
        <p:txBody>
          <a:bodyPr/>
          <a:lstStyle/>
          <a:p>
            <a:pPr marL="114300" indent="0">
              <a:buNone/>
            </a:pPr>
            <a:r>
              <a:rPr lang="en-US" dirty="0">
                <a:solidFill>
                  <a:srgbClr val="002060"/>
                </a:solidFill>
              </a:rPr>
              <a:t>● </a:t>
            </a:r>
            <a:r>
              <a:rPr lang="en-US" dirty="0" smtClean="0">
                <a:solidFill>
                  <a:srgbClr val="002060"/>
                </a:solidFill>
              </a:rPr>
              <a:t>Large </a:t>
            </a:r>
            <a:r>
              <a:rPr lang="en-US" dirty="0">
                <a:solidFill>
                  <a:srgbClr val="002060"/>
                </a:solidFill>
              </a:rPr>
              <a:t>dataset to handle. </a:t>
            </a:r>
            <a:endParaRPr lang="en-US" dirty="0" smtClean="0">
              <a:solidFill>
                <a:srgbClr val="002060"/>
              </a:solidFill>
            </a:endParaRPr>
          </a:p>
          <a:p>
            <a:pPr marL="114300" indent="0">
              <a:buNone/>
            </a:pPr>
            <a:r>
              <a:rPr lang="en-US" dirty="0" smtClean="0">
                <a:solidFill>
                  <a:srgbClr val="002060"/>
                </a:solidFill>
              </a:rPr>
              <a:t>● </a:t>
            </a:r>
            <a:r>
              <a:rPr lang="en-US" dirty="0">
                <a:solidFill>
                  <a:srgbClr val="002060"/>
                </a:solidFill>
              </a:rPr>
              <a:t>Need to Remove outliers </a:t>
            </a:r>
            <a:endParaRPr lang="en-US" dirty="0" smtClean="0">
              <a:solidFill>
                <a:srgbClr val="002060"/>
              </a:solidFill>
            </a:endParaRPr>
          </a:p>
          <a:p>
            <a:pPr marL="114300" indent="0">
              <a:buNone/>
            </a:pPr>
            <a:r>
              <a:rPr lang="en-US" dirty="0" smtClean="0">
                <a:solidFill>
                  <a:srgbClr val="002060"/>
                </a:solidFill>
              </a:rPr>
              <a:t>● </a:t>
            </a:r>
            <a:r>
              <a:rPr lang="en-US" dirty="0">
                <a:solidFill>
                  <a:srgbClr val="002060"/>
                </a:solidFill>
              </a:rPr>
              <a:t>Carefully handled feature selection part as it affects the R2 score. </a:t>
            </a:r>
            <a:endParaRPr lang="en-US" dirty="0" smtClean="0">
              <a:solidFill>
                <a:srgbClr val="002060"/>
              </a:solidFill>
            </a:endParaRPr>
          </a:p>
          <a:p>
            <a:pPr marL="114300" indent="0">
              <a:buNone/>
            </a:pPr>
            <a:r>
              <a:rPr lang="en-US" dirty="0" smtClean="0">
                <a:solidFill>
                  <a:srgbClr val="002060"/>
                </a:solidFill>
              </a:rPr>
              <a:t>● </a:t>
            </a:r>
            <a:r>
              <a:rPr lang="en-US" dirty="0">
                <a:solidFill>
                  <a:srgbClr val="002060"/>
                </a:solidFill>
              </a:rPr>
              <a:t>Carefully tuned </a:t>
            </a:r>
            <a:r>
              <a:rPr lang="en-US" dirty="0" err="1">
                <a:solidFill>
                  <a:srgbClr val="002060"/>
                </a:solidFill>
              </a:rPr>
              <a:t>Hyperparameters</a:t>
            </a:r>
            <a:r>
              <a:rPr lang="en-US" dirty="0">
                <a:solidFill>
                  <a:srgbClr val="002060"/>
                </a:solidFill>
              </a:rPr>
              <a:t> as it affects the R2 score.</a:t>
            </a:r>
          </a:p>
        </p:txBody>
      </p:sp>
    </p:spTree>
    <p:extLst>
      <p:ext uri="{BB962C8B-B14F-4D97-AF65-F5344CB8AC3E}">
        <p14:creationId xmlns:p14="http://schemas.microsoft.com/office/powerpoint/2010/main" val="74499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2" y="445024"/>
            <a:ext cx="8697218" cy="4106193"/>
          </a:xfrm>
        </p:spPr>
        <p:txBody>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Thank you</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539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ontserrat"/>
                <a:ea typeface="Montserrat"/>
                <a:cs typeface="Montserrat"/>
                <a:sym typeface="Montserrat"/>
              </a:rPr>
              <a:t>Introduction:</a:t>
            </a:r>
            <a:endParaRPr lang="en-US" dirty="0"/>
          </a:p>
        </p:txBody>
      </p:sp>
      <p:sp>
        <p:nvSpPr>
          <p:cNvPr id="3" name="Text Placeholder 2"/>
          <p:cNvSpPr>
            <a:spLocks noGrp="1"/>
          </p:cNvSpPr>
          <p:nvPr>
            <p:ph type="body" idx="1"/>
          </p:nvPr>
        </p:nvSpPr>
        <p:spPr/>
        <p:txBody>
          <a:bodyPr/>
          <a:lstStyle/>
          <a:p>
            <a:pPr marL="114300" indent="0">
              <a:buNone/>
            </a:pPr>
            <a:r>
              <a:rPr lang="en-US" sz="1600" dirty="0">
                <a:solidFill>
                  <a:srgbClr val="002060"/>
                </a:solidFill>
              </a:rPr>
              <a:t>New York City is one of the highly advanced cities of the world with extensive use of taxi services. The city taxi rides constitutes the core of the traffic in the city of New York. The rides taken everyday by many New Yorkers in the lively city can give us a good grasp of traffic times, road blockages, and so on. With ridesharing apps becoming more and more prevalent, it is increasingly significant for taxi companies to provide visibility to their estimated ride duration, since the competing apps bestow these metrics upfront</a:t>
            </a:r>
            <a:r>
              <a:rPr lang="en-US" sz="1600" dirty="0" smtClean="0">
                <a:solidFill>
                  <a:srgbClr val="002060"/>
                </a:solidFill>
              </a:rPr>
              <a:t>.</a:t>
            </a:r>
          </a:p>
          <a:p>
            <a:pPr marL="114300" indent="0">
              <a:buNone/>
            </a:pPr>
            <a:r>
              <a:rPr lang="en-US" sz="2400" b="1" dirty="0">
                <a:solidFill>
                  <a:schemeClr val="tx1"/>
                </a:solidFill>
                <a:latin typeface="Montserrat"/>
                <a:sym typeface="Montserrat"/>
              </a:rPr>
              <a:t>Problem Statement</a:t>
            </a:r>
            <a:br>
              <a:rPr lang="en-US" sz="2400" b="1" dirty="0">
                <a:solidFill>
                  <a:schemeClr val="tx1"/>
                </a:solidFill>
                <a:latin typeface="Montserrat"/>
                <a:sym typeface="Montserrat"/>
              </a:rPr>
            </a:br>
            <a:r>
              <a:rPr lang="en-US" sz="1600" dirty="0">
                <a:solidFill>
                  <a:srgbClr val="002060"/>
                </a:solidFill>
              </a:rPr>
              <a:t>The main aim is to build a model that predicts the total ride duration of taxi trips in New York City. The primary dataset is one released by the NYC Taxi and Limousine Commission, which includes pickup time, geo-coordinates, number of passengers, and several other variables</a:t>
            </a:r>
            <a:r>
              <a:rPr lang="en-US" sz="1600" dirty="0"/>
              <a:t>.</a:t>
            </a:r>
          </a:p>
        </p:txBody>
      </p:sp>
    </p:spTree>
    <p:extLst>
      <p:ext uri="{BB962C8B-B14F-4D97-AF65-F5344CB8AC3E}">
        <p14:creationId xmlns:p14="http://schemas.microsoft.com/office/powerpoint/2010/main" val="350456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72736"/>
            <a:ext cx="7273636" cy="602673"/>
          </a:xfrm>
        </p:spPr>
        <p:txBody>
          <a:bodyPr/>
          <a:lstStyle/>
          <a:p>
            <a:r>
              <a:rPr lang="en-US" b="1" dirty="0">
                <a:solidFill>
                  <a:schemeClr val="tx1"/>
                </a:solidFill>
                <a:latin typeface="Montserrat"/>
                <a:ea typeface="Montserrat"/>
                <a:cs typeface="Montserrat"/>
                <a:sym typeface="Montserrat"/>
              </a:rPr>
              <a:t>Dataset Features:</a:t>
            </a:r>
            <a:endParaRPr lang="en-US" dirty="0"/>
          </a:p>
        </p:txBody>
      </p:sp>
      <p:sp>
        <p:nvSpPr>
          <p:cNvPr id="3" name="Text Placeholder 2"/>
          <p:cNvSpPr>
            <a:spLocks noGrp="1"/>
          </p:cNvSpPr>
          <p:nvPr>
            <p:ph type="body" idx="1"/>
          </p:nvPr>
        </p:nvSpPr>
        <p:spPr>
          <a:xfrm>
            <a:off x="187035" y="654627"/>
            <a:ext cx="8832273" cy="4364182"/>
          </a:xfrm>
        </p:spPr>
        <p:txBody>
          <a:bodyPr/>
          <a:lstStyle/>
          <a:p>
            <a:pPr marL="114300" indent="0">
              <a:buNone/>
            </a:pPr>
            <a:r>
              <a:rPr lang="en-US" sz="1600" b="1" dirty="0">
                <a:solidFill>
                  <a:srgbClr val="002060"/>
                </a:solidFill>
                <a:latin typeface="Montserrat"/>
                <a:ea typeface="Montserrat"/>
                <a:cs typeface="Montserrat"/>
                <a:sym typeface="Montserrat"/>
              </a:rPr>
              <a:t>Independent Features :</a:t>
            </a:r>
            <a:r>
              <a:rPr lang="en-US" sz="1400" b="1" dirty="0">
                <a:solidFill>
                  <a:srgbClr val="002060"/>
                </a:solidFill>
                <a:latin typeface="Montserrat"/>
                <a:ea typeface="Montserrat"/>
                <a:cs typeface="Montserrat"/>
                <a:sym typeface="Montserrat"/>
              </a:rPr>
              <a:t/>
            </a:r>
            <a:br>
              <a:rPr lang="en-US" sz="1400" b="1" dirty="0">
                <a:solidFill>
                  <a:srgbClr val="002060"/>
                </a:solidFill>
                <a:latin typeface="Montserrat"/>
                <a:ea typeface="Montserrat"/>
                <a:cs typeface="Montserrat"/>
                <a:sym typeface="Montserrat"/>
              </a:rPr>
            </a:br>
            <a:r>
              <a:rPr lang="en-US" sz="1600" dirty="0" smtClean="0">
                <a:solidFill>
                  <a:srgbClr val="002060"/>
                </a:solidFill>
              </a:rPr>
              <a:t>● </a:t>
            </a:r>
            <a:r>
              <a:rPr lang="en-US" sz="1600" dirty="0">
                <a:solidFill>
                  <a:srgbClr val="002060"/>
                </a:solidFill>
              </a:rPr>
              <a:t>id - A unique identifier for each trip. </a:t>
            </a:r>
            <a:br>
              <a:rPr lang="en-US" sz="1600" dirty="0">
                <a:solidFill>
                  <a:srgbClr val="002060"/>
                </a:solidFill>
              </a:rPr>
            </a:br>
            <a:r>
              <a:rPr lang="en-US" sz="1600" dirty="0">
                <a:solidFill>
                  <a:srgbClr val="002060"/>
                </a:solidFill>
              </a:rPr>
              <a:t>● </a:t>
            </a:r>
            <a:r>
              <a:rPr lang="en-US" sz="1600" dirty="0" err="1">
                <a:solidFill>
                  <a:srgbClr val="002060"/>
                </a:solidFill>
              </a:rPr>
              <a:t>vendor_id</a:t>
            </a:r>
            <a:r>
              <a:rPr lang="en-US" sz="1600" dirty="0">
                <a:solidFill>
                  <a:srgbClr val="002060"/>
                </a:solidFill>
              </a:rPr>
              <a:t> - A code indicating the provider associated with the trip record. </a:t>
            </a:r>
            <a:br>
              <a:rPr lang="en-US" sz="1600" dirty="0">
                <a:solidFill>
                  <a:srgbClr val="002060"/>
                </a:solidFill>
              </a:rPr>
            </a:br>
            <a:r>
              <a:rPr lang="en-US" sz="1600" dirty="0">
                <a:solidFill>
                  <a:srgbClr val="002060"/>
                </a:solidFill>
              </a:rPr>
              <a:t>● </a:t>
            </a:r>
            <a:r>
              <a:rPr lang="en-US" sz="1600" dirty="0" err="1">
                <a:solidFill>
                  <a:srgbClr val="002060"/>
                </a:solidFill>
              </a:rPr>
              <a:t>pickup_datetime</a:t>
            </a:r>
            <a:r>
              <a:rPr lang="en-US" sz="1600" dirty="0">
                <a:solidFill>
                  <a:srgbClr val="002060"/>
                </a:solidFill>
              </a:rPr>
              <a:t> - Date and time when the meter was engaged. </a:t>
            </a:r>
            <a:br>
              <a:rPr lang="en-US" sz="1600" dirty="0">
                <a:solidFill>
                  <a:srgbClr val="002060"/>
                </a:solidFill>
              </a:rPr>
            </a:br>
            <a:r>
              <a:rPr lang="en-US" sz="1600" dirty="0">
                <a:solidFill>
                  <a:srgbClr val="002060"/>
                </a:solidFill>
              </a:rPr>
              <a:t>● </a:t>
            </a:r>
            <a:r>
              <a:rPr lang="en-US" sz="1600" dirty="0" err="1">
                <a:solidFill>
                  <a:srgbClr val="002060"/>
                </a:solidFill>
              </a:rPr>
              <a:t>dropoff_datetime</a:t>
            </a:r>
            <a:r>
              <a:rPr lang="en-US" sz="1600" dirty="0">
                <a:solidFill>
                  <a:srgbClr val="002060"/>
                </a:solidFill>
              </a:rPr>
              <a:t> - Date and time when the meter was disengaged. </a:t>
            </a:r>
            <a:br>
              <a:rPr lang="en-US" sz="1600" dirty="0">
                <a:solidFill>
                  <a:srgbClr val="002060"/>
                </a:solidFill>
              </a:rPr>
            </a:br>
            <a:r>
              <a:rPr lang="en-US" sz="1600" dirty="0">
                <a:solidFill>
                  <a:srgbClr val="002060"/>
                </a:solidFill>
              </a:rPr>
              <a:t>● </a:t>
            </a:r>
            <a:r>
              <a:rPr lang="en-US" sz="1600" dirty="0" err="1">
                <a:solidFill>
                  <a:srgbClr val="002060"/>
                </a:solidFill>
              </a:rPr>
              <a:t>passenger_count</a:t>
            </a:r>
            <a:r>
              <a:rPr lang="en-US" sz="1600" dirty="0">
                <a:solidFill>
                  <a:srgbClr val="002060"/>
                </a:solidFill>
              </a:rPr>
              <a:t> - The number of passengers in the vehicle. (driver entered value) </a:t>
            </a:r>
            <a:br>
              <a:rPr lang="en-US" sz="1600" dirty="0">
                <a:solidFill>
                  <a:srgbClr val="002060"/>
                </a:solidFill>
              </a:rPr>
            </a:br>
            <a:r>
              <a:rPr lang="en-US" sz="1600" dirty="0">
                <a:solidFill>
                  <a:srgbClr val="002060"/>
                </a:solidFill>
              </a:rPr>
              <a:t>● </a:t>
            </a:r>
            <a:r>
              <a:rPr lang="en-US" sz="1600" dirty="0" err="1">
                <a:solidFill>
                  <a:srgbClr val="002060"/>
                </a:solidFill>
              </a:rPr>
              <a:t>pickup_longitude</a:t>
            </a:r>
            <a:r>
              <a:rPr lang="en-US" sz="1600" dirty="0">
                <a:solidFill>
                  <a:srgbClr val="002060"/>
                </a:solidFill>
              </a:rPr>
              <a:t> - The longitude where the meter was engaged. </a:t>
            </a:r>
            <a:br>
              <a:rPr lang="en-US" sz="1600" dirty="0">
                <a:solidFill>
                  <a:srgbClr val="002060"/>
                </a:solidFill>
              </a:rPr>
            </a:br>
            <a:r>
              <a:rPr lang="en-US" sz="1600" dirty="0">
                <a:solidFill>
                  <a:srgbClr val="002060"/>
                </a:solidFill>
              </a:rPr>
              <a:t>● </a:t>
            </a:r>
            <a:r>
              <a:rPr lang="en-US" sz="1600" dirty="0" err="1">
                <a:solidFill>
                  <a:srgbClr val="002060"/>
                </a:solidFill>
              </a:rPr>
              <a:t>pickup_latitude</a:t>
            </a:r>
            <a:r>
              <a:rPr lang="en-US" sz="1600" dirty="0">
                <a:solidFill>
                  <a:srgbClr val="002060"/>
                </a:solidFill>
              </a:rPr>
              <a:t> - The latitude where the meter was engaged. </a:t>
            </a:r>
            <a:br>
              <a:rPr lang="en-US" sz="1600" dirty="0">
                <a:solidFill>
                  <a:srgbClr val="002060"/>
                </a:solidFill>
              </a:rPr>
            </a:br>
            <a:r>
              <a:rPr lang="en-US" sz="1600" dirty="0">
                <a:solidFill>
                  <a:srgbClr val="002060"/>
                </a:solidFill>
              </a:rPr>
              <a:t>● </a:t>
            </a:r>
            <a:r>
              <a:rPr lang="en-US" sz="1600" dirty="0" err="1">
                <a:solidFill>
                  <a:srgbClr val="002060"/>
                </a:solidFill>
              </a:rPr>
              <a:t>dropoff_longitude</a:t>
            </a:r>
            <a:r>
              <a:rPr lang="en-US" sz="1600" dirty="0">
                <a:solidFill>
                  <a:srgbClr val="002060"/>
                </a:solidFill>
              </a:rPr>
              <a:t> - The longitude where the meter was disengaged. </a:t>
            </a:r>
            <a:br>
              <a:rPr lang="en-US" sz="1600" dirty="0">
                <a:solidFill>
                  <a:srgbClr val="002060"/>
                </a:solidFill>
              </a:rPr>
            </a:br>
            <a:r>
              <a:rPr lang="en-US" sz="1600" dirty="0">
                <a:solidFill>
                  <a:srgbClr val="002060"/>
                </a:solidFill>
              </a:rPr>
              <a:t>● </a:t>
            </a:r>
            <a:r>
              <a:rPr lang="en-US" sz="1600" dirty="0" err="1">
                <a:solidFill>
                  <a:srgbClr val="002060"/>
                </a:solidFill>
              </a:rPr>
              <a:t>dropoff_latitude</a:t>
            </a:r>
            <a:r>
              <a:rPr lang="en-US" sz="1600" dirty="0">
                <a:solidFill>
                  <a:srgbClr val="002060"/>
                </a:solidFill>
              </a:rPr>
              <a:t> - The latitude where the meter was disengaged. </a:t>
            </a:r>
            <a:br>
              <a:rPr lang="en-US" sz="1600" dirty="0">
                <a:solidFill>
                  <a:srgbClr val="002060"/>
                </a:solidFill>
              </a:rPr>
            </a:br>
            <a:r>
              <a:rPr lang="en-US" sz="1600" dirty="0">
                <a:solidFill>
                  <a:srgbClr val="002060"/>
                </a:solidFill>
              </a:rPr>
              <a:t>● </a:t>
            </a:r>
            <a:r>
              <a:rPr lang="en-US" sz="1600" dirty="0" err="1">
                <a:solidFill>
                  <a:srgbClr val="002060"/>
                </a:solidFill>
              </a:rPr>
              <a:t>store_and_fwd_flag</a:t>
            </a:r>
            <a:r>
              <a:rPr lang="en-US" sz="1600" dirty="0">
                <a:solidFill>
                  <a:srgbClr val="002060"/>
                </a:solidFill>
              </a:rPr>
              <a:t> - This flag indicates whether the trip record was held in    vehicle memory      before sending to the vendor because the vehicle did not have a connection to the server - Y=store and forward; N=not a store and forward trip</a:t>
            </a:r>
            <a:br>
              <a:rPr lang="en-US" sz="1600" dirty="0">
                <a:solidFill>
                  <a:srgbClr val="002060"/>
                </a:solidFill>
              </a:rPr>
            </a:br>
            <a:r>
              <a:rPr lang="en-US" sz="1600" b="1" dirty="0" smtClean="0">
                <a:solidFill>
                  <a:srgbClr val="002060"/>
                </a:solidFill>
                <a:latin typeface="Montserrat" panose="00000500000000000000" pitchFamily="2" charset="0"/>
              </a:rPr>
              <a:t>Target </a:t>
            </a:r>
            <a:r>
              <a:rPr lang="en-US" sz="1600" b="1" dirty="0">
                <a:solidFill>
                  <a:srgbClr val="002060"/>
                </a:solidFill>
                <a:latin typeface="Montserrat" panose="00000500000000000000" pitchFamily="2" charset="0"/>
              </a:rPr>
              <a:t>Feature :</a:t>
            </a:r>
            <a:r>
              <a:rPr lang="en-US" sz="1600" dirty="0">
                <a:solidFill>
                  <a:srgbClr val="002060"/>
                </a:solidFill>
              </a:rPr>
              <a:t/>
            </a:r>
            <a:br>
              <a:rPr lang="en-US" sz="1600" dirty="0">
                <a:solidFill>
                  <a:srgbClr val="002060"/>
                </a:solidFill>
              </a:rPr>
            </a:br>
            <a:r>
              <a:rPr lang="en-US" sz="1600" dirty="0">
                <a:solidFill>
                  <a:srgbClr val="002060"/>
                </a:solidFill>
              </a:rPr>
              <a:t>● </a:t>
            </a:r>
            <a:r>
              <a:rPr lang="en-US" sz="1600" dirty="0" err="1">
                <a:solidFill>
                  <a:srgbClr val="002060"/>
                </a:solidFill>
              </a:rPr>
              <a:t>trip_duration</a:t>
            </a:r>
            <a:r>
              <a:rPr lang="en-US" sz="1600" dirty="0">
                <a:solidFill>
                  <a:srgbClr val="002060"/>
                </a:solidFill>
              </a:rPr>
              <a:t> - duration of the trip in seconds</a:t>
            </a:r>
            <a:endParaRPr lang="en-US" sz="1600" dirty="0"/>
          </a:p>
        </p:txBody>
      </p:sp>
    </p:spTree>
    <p:extLst>
      <p:ext uri="{BB962C8B-B14F-4D97-AF65-F5344CB8AC3E}">
        <p14:creationId xmlns:p14="http://schemas.microsoft.com/office/powerpoint/2010/main" val="302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124691"/>
            <a:ext cx="8479009" cy="893034"/>
          </a:xfrm>
        </p:spPr>
        <p:txBody>
          <a:bodyPr/>
          <a:lstStyle/>
          <a:p>
            <a:r>
              <a:rPr lang="en-US" dirty="0">
                <a:solidFill>
                  <a:srgbClr val="002060"/>
                </a:solidFill>
              </a:rPr>
              <a:t>Summary of Dataset:</a:t>
            </a:r>
            <a:endParaRPr lang="en-US" dirty="0"/>
          </a:p>
        </p:txBody>
      </p:sp>
      <p:sp>
        <p:nvSpPr>
          <p:cNvPr id="3" name="Text Placeholder 2"/>
          <p:cNvSpPr>
            <a:spLocks noGrp="1"/>
          </p:cNvSpPr>
          <p:nvPr>
            <p:ph type="body" idx="1"/>
          </p:nvPr>
        </p:nvSpPr>
        <p:spPr>
          <a:xfrm>
            <a:off x="290945" y="696191"/>
            <a:ext cx="8541355" cy="3872684"/>
          </a:xfrm>
        </p:spPr>
        <p:txBody>
          <a:bodyPr/>
          <a:lstStyle/>
          <a:p>
            <a:pPr marL="114300" indent="0">
              <a:buNone/>
            </a:pPr>
            <a:endParaRPr lang="en-US" sz="1600" dirty="0" smtClean="0">
              <a:solidFill>
                <a:srgbClr val="002060"/>
              </a:solidFill>
            </a:endParaRPr>
          </a:p>
          <a:p>
            <a:pPr marL="114300" indent="0">
              <a:buNone/>
            </a:pPr>
            <a:r>
              <a:rPr lang="en-US" dirty="0" smtClean="0">
                <a:solidFill>
                  <a:srgbClr val="002060"/>
                </a:solidFill>
              </a:rPr>
              <a:t>Summarize </a:t>
            </a:r>
            <a:r>
              <a:rPr lang="en-US" dirty="0">
                <a:solidFill>
                  <a:srgbClr val="002060"/>
                </a:solidFill>
              </a:rPr>
              <a:t>the data by identifying key characteristics, such as data volume and total number of variables in the  data.</a:t>
            </a:r>
            <a:br>
              <a:rPr lang="en-US" dirty="0">
                <a:solidFill>
                  <a:srgbClr val="002060"/>
                </a:solidFill>
              </a:rPr>
            </a:br>
            <a:endParaRPr lang="en-US" dirty="0" smtClean="0">
              <a:solidFill>
                <a:srgbClr val="002060"/>
              </a:solidFill>
            </a:endParaRPr>
          </a:p>
          <a:p>
            <a:pPr marL="114300" indent="0">
              <a:buNone/>
            </a:pPr>
            <a:r>
              <a:rPr lang="en-US" sz="2000" b="1" dirty="0" smtClean="0">
                <a:solidFill>
                  <a:srgbClr val="002060"/>
                </a:solidFill>
              </a:rPr>
              <a:t>There </a:t>
            </a:r>
            <a:r>
              <a:rPr lang="en-US" sz="2000" b="1" dirty="0">
                <a:solidFill>
                  <a:srgbClr val="002060"/>
                </a:solidFill>
              </a:rPr>
              <a:t>are 1458644 observations </a:t>
            </a:r>
            <a:r>
              <a:rPr lang="en-US" sz="2000" b="1" dirty="0" smtClean="0">
                <a:solidFill>
                  <a:srgbClr val="002060"/>
                </a:solidFill>
              </a:rPr>
              <a:t>and </a:t>
            </a:r>
            <a:r>
              <a:rPr lang="en-US" sz="2000" b="1" dirty="0">
                <a:solidFill>
                  <a:srgbClr val="002060"/>
                </a:solidFill>
              </a:rPr>
              <a:t>11 available </a:t>
            </a:r>
            <a:r>
              <a:rPr lang="en-US" sz="2000" b="1" dirty="0" smtClean="0">
                <a:solidFill>
                  <a:srgbClr val="002060"/>
                </a:solidFill>
              </a:rPr>
              <a:t>features</a:t>
            </a:r>
          </a:p>
          <a:p>
            <a:pPr marL="114300" indent="0">
              <a:buNone/>
            </a:pPr>
            <a:r>
              <a:rPr lang="en-US" dirty="0">
                <a:solidFill>
                  <a:srgbClr val="002060"/>
                </a:solidFill>
              </a:rPr>
              <a:t/>
            </a:r>
            <a:br>
              <a:rPr lang="en-US" dirty="0">
                <a:solidFill>
                  <a:srgbClr val="002060"/>
                </a:solidFill>
              </a:rPr>
            </a:br>
            <a:r>
              <a:rPr lang="en-US" dirty="0">
                <a:solidFill>
                  <a:srgbClr val="002060"/>
                </a:solidFill>
              </a:rPr>
              <a:t>Understand the problems with the data, such as missing values, inaccuracies, and </a:t>
            </a:r>
            <a:r>
              <a:rPr lang="en-US" dirty="0" smtClean="0">
                <a:solidFill>
                  <a:srgbClr val="002060"/>
                </a:solidFill>
              </a:rPr>
              <a:t>outliers</a:t>
            </a:r>
          </a:p>
          <a:p>
            <a:pPr marL="114300" indent="0">
              <a:buNone/>
            </a:pPr>
            <a:r>
              <a:rPr lang="en-US" sz="2000" b="1" dirty="0">
                <a:solidFill>
                  <a:srgbClr val="002060"/>
                </a:solidFill>
              </a:rPr>
              <a:t>There are no null values and duplicate data.</a:t>
            </a:r>
            <a:endParaRPr lang="en-US" sz="2000" b="1" dirty="0" smtClean="0">
              <a:solidFill>
                <a:srgbClr val="002060"/>
              </a:solidFill>
            </a:endParaRPr>
          </a:p>
        </p:txBody>
      </p:sp>
    </p:spTree>
    <p:extLst>
      <p:ext uri="{BB962C8B-B14F-4D97-AF65-F5344CB8AC3E}">
        <p14:creationId xmlns:p14="http://schemas.microsoft.com/office/powerpoint/2010/main" val="246754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92" y="1701059"/>
            <a:ext cx="8273161" cy="1707160"/>
          </a:xfrm>
          <a:prstGeom prst="rect">
            <a:avLst/>
          </a:prstGeom>
        </p:spPr>
      </p:pic>
    </p:spTree>
    <p:extLst>
      <p:ext uri="{BB962C8B-B14F-4D97-AF65-F5344CB8AC3E}">
        <p14:creationId xmlns:p14="http://schemas.microsoft.com/office/powerpoint/2010/main" val="135324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Info</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919" y="1294800"/>
            <a:ext cx="2984600" cy="3082189"/>
          </a:xfrm>
          <a:prstGeom prst="rect">
            <a:avLst/>
          </a:prstGeom>
        </p:spPr>
      </p:pic>
    </p:spTree>
    <p:extLst>
      <p:ext uri="{BB962C8B-B14F-4D97-AF65-F5344CB8AC3E}">
        <p14:creationId xmlns:p14="http://schemas.microsoft.com/office/powerpoint/2010/main" val="60753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a:t>
            </a:r>
            <a:r>
              <a:rPr lang="en-US" b="1" dirty="0" smtClean="0"/>
              <a:t>Creation:</a:t>
            </a:r>
            <a:endParaRPr lang="en-US" b="1" dirty="0"/>
          </a:p>
        </p:txBody>
      </p:sp>
      <p:sp>
        <p:nvSpPr>
          <p:cNvPr id="3" name="Text Placeholder 2"/>
          <p:cNvSpPr>
            <a:spLocks noGrp="1"/>
          </p:cNvSpPr>
          <p:nvPr>
            <p:ph type="body" idx="1"/>
          </p:nvPr>
        </p:nvSpPr>
        <p:spPr/>
        <p:txBody>
          <a:bodyPr/>
          <a:lstStyle/>
          <a:p>
            <a:pPr marL="114300" indent="0">
              <a:buNone/>
            </a:pPr>
            <a:r>
              <a:rPr lang="en-US" b="1" dirty="0">
                <a:solidFill>
                  <a:srgbClr val="002060"/>
                </a:solidFill>
              </a:rPr>
              <a:t>We have created the following features</a:t>
            </a:r>
            <a:r>
              <a:rPr lang="en-US" b="1" dirty="0" smtClean="0">
                <a:solidFill>
                  <a:srgbClr val="002060"/>
                </a:solidFill>
              </a:rPr>
              <a:t>:</a:t>
            </a:r>
          </a:p>
          <a:p>
            <a:pPr marL="114300" indent="0">
              <a:buNone/>
            </a:pPr>
            <a:endParaRPr lang="en-US" dirty="0" smtClean="0">
              <a:solidFill>
                <a:srgbClr val="002060"/>
              </a:solidFill>
            </a:endParaRPr>
          </a:p>
          <a:p>
            <a:pPr marL="114300" indent="0">
              <a:buNone/>
            </a:pPr>
            <a:r>
              <a:rPr lang="en-US" dirty="0">
                <a:solidFill>
                  <a:srgbClr val="002060"/>
                </a:solidFill>
              </a:rPr>
              <a:t>● </a:t>
            </a:r>
            <a:r>
              <a:rPr lang="en-US" dirty="0" err="1" smtClean="0">
                <a:solidFill>
                  <a:srgbClr val="002060"/>
                </a:solidFill>
              </a:rPr>
              <a:t>pickup_day_name</a:t>
            </a:r>
            <a:r>
              <a:rPr lang="en-US" dirty="0" smtClean="0">
                <a:solidFill>
                  <a:srgbClr val="002060"/>
                </a:solidFill>
              </a:rPr>
              <a:t> </a:t>
            </a:r>
            <a:r>
              <a:rPr lang="en-US" dirty="0">
                <a:solidFill>
                  <a:srgbClr val="002060"/>
                </a:solidFill>
              </a:rPr>
              <a:t>which contains the name of the day on which the ride </a:t>
            </a:r>
            <a:r>
              <a:rPr lang="en-US" dirty="0" smtClean="0">
                <a:solidFill>
                  <a:srgbClr val="002060"/>
                </a:solidFill>
              </a:rPr>
              <a:t>was            taken</a:t>
            </a:r>
            <a:r>
              <a:rPr lang="en-US" dirty="0">
                <a:solidFill>
                  <a:srgbClr val="002060"/>
                </a:solidFill>
              </a:rPr>
              <a:t>. </a:t>
            </a:r>
            <a:endParaRPr lang="en-US" dirty="0" smtClean="0">
              <a:solidFill>
                <a:srgbClr val="002060"/>
              </a:solidFill>
            </a:endParaRPr>
          </a:p>
          <a:p>
            <a:pPr marL="114300" indent="0">
              <a:buNone/>
            </a:pPr>
            <a:r>
              <a:rPr lang="en-US" dirty="0" smtClean="0">
                <a:solidFill>
                  <a:srgbClr val="002060"/>
                </a:solidFill>
              </a:rPr>
              <a:t>● </a:t>
            </a:r>
            <a:r>
              <a:rPr lang="en-US" dirty="0" err="1">
                <a:solidFill>
                  <a:srgbClr val="002060"/>
                </a:solidFill>
              </a:rPr>
              <a:t>pickup_hour</a:t>
            </a:r>
            <a:r>
              <a:rPr lang="en-US" dirty="0">
                <a:solidFill>
                  <a:srgbClr val="002060"/>
                </a:solidFill>
              </a:rPr>
              <a:t> with an hour of the day in the 24 - hour format. </a:t>
            </a:r>
            <a:endParaRPr lang="en-US" dirty="0" smtClean="0">
              <a:solidFill>
                <a:srgbClr val="002060"/>
              </a:solidFill>
            </a:endParaRPr>
          </a:p>
          <a:p>
            <a:pPr marL="114300" indent="0">
              <a:buNone/>
            </a:pPr>
            <a:r>
              <a:rPr lang="en-US" dirty="0" smtClean="0">
                <a:solidFill>
                  <a:srgbClr val="002060"/>
                </a:solidFill>
              </a:rPr>
              <a:t>● </a:t>
            </a:r>
            <a:r>
              <a:rPr lang="en-US" dirty="0" err="1">
                <a:solidFill>
                  <a:srgbClr val="002060"/>
                </a:solidFill>
              </a:rPr>
              <a:t>pickup_month</a:t>
            </a:r>
            <a:r>
              <a:rPr lang="en-US" dirty="0">
                <a:solidFill>
                  <a:srgbClr val="002060"/>
                </a:solidFill>
              </a:rPr>
              <a:t> with month number as January = 1 and December = 12. </a:t>
            </a:r>
            <a:endParaRPr lang="en-US" dirty="0" smtClean="0">
              <a:solidFill>
                <a:srgbClr val="002060"/>
              </a:solidFill>
            </a:endParaRPr>
          </a:p>
          <a:p>
            <a:pPr marL="114300" indent="0">
              <a:buNone/>
            </a:pPr>
            <a:r>
              <a:rPr lang="en-US" dirty="0" smtClean="0">
                <a:solidFill>
                  <a:srgbClr val="002060"/>
                </a:solidFill>
              </a:rPr>
              <a:t>● </a:t>
            </a:r>
            <a:r>
              <a:rPr lang="en-US" dirty="0">
                <a:solidFill>
                  <a:srgbClr val="002060"/>
                </a:solidFill>
              </a:rPr>
              <a:t>Distance from geographical coordinates. </a:t>
            </a:r>
          </a:p>
          <a:p>
            <a:pPr marL="114300" indent="0">
              <a:buNone/>
            </a:pPr>
            <a:r>
              <a:rPr lang="en-US" dirty="0" smtClean="0">
                <a:solidFill>
                  <a:srgbClr val="002060"/>
                </a:solidFill>
              </a:rPr>
              <a:t>● distance</a:t>
            </a:r>
            <a:r>
              <a:rPr lang="en-US" dirty="0">
                <a:solidFill>
                  <a:srgbClr val="002060"/>
                </a:solidFill>
              </a:rPr>
              <a:t> in </a:t>
            </a:r>
            <a:r>
              <a:rPr lang="en-US" dirty="0" err="1">
                <a:solidFill>
                  <a:srgbClr val="002060"/>
                </a:solidFill>
              </a:rPr>
              <a:t>kms</a:t>
            </a:r>
            <a:endParaRPr lang="en-US" dirty="0">
              <a:solidFill>
                <a:srgbClr val="002060"/>
              </a:solidFill>
            </a:endParaRPr>
          </a:p>
          <a:p>
            <a:pPr marL="114300" indent="0">
              <a:buNone/>
            </a:pPr>
            <a:endParaRPr lang="en-US" dirty="0">
              <a:solidFill>
                <a:srgbClr val="002060"/>
              </a:solidFill>
            </a:endParaRPr>
          </a:p>
        </p:txBody>
      </p:sp>
    </p:spTree>
    <p:extLst>
      <p:ext uri="{BB962C8B-B14F-4D97-AF65-F5344CB8AC3E}">
        <p14:creationId xmlns:p14="http://schemas.microsoft.com/office/powerpoint/2010/main" val="99587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Engineering:</a:t>
            </a:r>
            <a:endParaRPr lang="en-US" b="1" dirty="0"/>
          </a:p>
        </p:txBody>
      </p:sp>
      <p:sp>
        <p:nvSpPr>
          <p:cNvPr id="3" name="Text Placeholder 2"/>
          <p:cNvSpPr>
            <a:spLocks noGrp="1"/>
          </p:cNvSpPr>
          <p:nvPr>
            <p:ph type="body" idx="1"/>
          </p:nvPr>
        </p:nvSpPr>
        <p:spPr/>
        <p:txBody>
          <a:bodyPr/>
          <a:lstStyle/>
          <a:p>
            <a:pPr marL="114300" indent="0" algn="just">
              <a:buNone/>
            </a:pPr>
            <a:r>
              <a:rPr lang="en-US" sz="1600" dirty="0">
                <a:solidFill>
                  <a:srgbClr val="002060"/>
                </a:solidFill>
                <a:latin typeface="Times New Roman" panose="02020603050405020304" pitchFamily="18" charset="0"/>
                <a:cs typeface="Times New Roman" panose="02020603050405020304" pitchFamily="18" charset="0"/>
              </a:rPr>
              <a:t>We have created the following features :</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Pickup day &amp; </a:t>
            </a:r>
            <a:r>
              <a:rPr lang="en-US" sz="1600" b="1" dirty="0" err="1">
                <a:solidFill>
                  <a:srgbClr val="002060"/>
                </a:solidFill>
                <a:latin typeface="Times New Roman" panose="02020603050405020304" pitchFamily="18" charset="0"/>
                <a:cs typeface="Times New Roman" panose="02020603050405020304" pitchFamily="18" charset="0"/>
              </a:rPr>
              <a:t>Dropoff</a:t>
            </a:r>
            <a:r>
              <a:rPr lang="en-US" sz="1600" b="1" dirty="0">
                <a:solidFill>
                  <a:srgbClr val="002060"/>
                </a:solidFill>
                <a:latin typeface="Times New Roman" panose="02020603050405020304" pitchFamily="18" charset="0"/>
                <a:cs typeface="Times New Roman" panose="02020603050405020304" pitchFamily="18" charset="0"/>
              </a:rPr>
              <a:t> day </a:t>
            </a:r>
            <a:r>
              <a:rPr lang="en-US" sz="1600" dirty="0">
                <a:solidFill>
                  <a:srgbClr val="002060"/>
                </a:solidFill>
                <a:latin typeface="Times New Roman" panose="02020603050405020304" pitchFamily="18" charset="0"/>
                <a:cs typeface="Times New Roman" panose="02020603050405020304" pitchFamily="18" charset="0"/>
              </a:rPr>
              <a:t>: Contains the name of the weekdays.</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Pickup day no &amp; </a:t>
            </a:r>
            <a:r>
              <a:rPr lang="en-US" sz="1600" b="1" dirty="0" err="1">
                <a:solidFill>
                  <a:srgbClr val="002060"/>
                </a:solidFill>
                <a:latin typeface="Times New Roman" panose="02020603050405020304" pitchFamily="18" charset="0"/>
                <a:cs typeface="Times New Roman" panose="02020603050405020304" pitchFamily="18" charset="0"/>
              </a:rPr>
              <a:t>Dropoff</a:t>
            </a:r>
            <a:r>
              <a:rPr lang="en-US" sz="1600" b="1" dirty="0">
                <a:solidFill>
                  <a:srgbClr val="002060"/>
                </a:solidFill>
                <a:latin typeface="Times New Roman" panose="02020603050405020304" pitchFamily="18" charset="0"/>
                <a:cs typeface="Times New Roman" panose="02020603050405020304" pitchFamily="18" charset="0"/>
              </a:rPr>
              <a:t> day no</a:t>
            </a:r>
            <a:r>
              <a:rPr lang="en-US" sz="1600" dirty="0">
                <a:solidFill>
                  <a:srgbClr val="002060"/>
                </a:solidFill>
                <a:latin typeface="Times New Roman" panose="02020603050405020304" pitchFamily="18" charset="0"/>
                <a:cs typeface="Times New Roman" panose="02020603050405020304" pitchFamily="18" charset="0"/>
              </a:rPr>
              <a:t>: Convert weekday into number start at Monday = 0 and end at Sunday = 6.</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Pickup hour &amp; </a:t>
            </a:r>
            <a:r>
              <a:rPr lang="en-US" sz="1600" b="1" dirty="0" err="1">
                <a:solidFill>
                  <a:srgbClr val="002060"/>
                </a:solidFill>
                <a:latin typeface="Times New Roman" panose="02020603050405020304" pitchFamily="18" charset="0"/>
                <a:cs typeface="Times New Roman" panose="02020603050405020304" pitchFamily="18" charset="0"/>
              </a:rPr>
              <a:t>Dropoff</a:t>
            </a:r>
            <a:r>
              <a:rPr lang="en-US" sz="1600" b="1" dirty="0">
                <a:solidFill>
                  <a:srgbClr val="002060"/>
                </a:solidFill>
                <a:latin typeface="Times New Roman" panose="02020603050405020304" pitchFamily="18" charset="0"/>
                <a:cs typeface="Times New Roman" panose="02020603050405020304" pitchFamily="18" charset="0"/>
              </a:rPr>
              <a:t> hour </a:t>
            </a:r>
            <a:r>
              <a:rPr lang="en-US" sz="1600" dirty="0">
                <a:solidFill>
                  <a:srgbClr val="002060"/>
                </a:solidFill>
                <a:latin typeface="Times New Roman" panose="02020603050405020304" pitchFamily="18" charset="0"/>
                <a:cs typeface="Times New Roman" panose="02020603050405020304" pitchFamily="18" charset="0"/>
              </a:rPr>
              <a:t>: Extracting hour.</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Pickup month &amp; </a:t>
            </a:r>
            <a:r>
              <a:rPr lang="en-US" sz="1600" b="1" dirty="0" err="1">
                <a:solidFill>
                  <a:srgbClr val="002060"/>
                </a:solidFill>
                <a:latin typeface="Times New Roman" panose="02020603050405020304" pitchFamily="18" charset="0"/>
                <a:cs typeface="Times New Roman" panose="02020603050405020304" pitchFamily="18" charset="0"/>
              </a:rPr>
              <a:t>Dropoff</a:t>
            </a:r>
            <a:r>
              <a:rPr lang="en-US" sz="1600" b="1" dirty="0">
                <a:solidFill>
                  <a:srgbClr val="002060"/>
                </a:solidFill>
                <a:latin typeface="Times New Roman" panose="02020603050405020304" pitchFamily="18" charset="0"/>
                <a:cs typeface="Times New Roman" panose="02020603050405020304" pitchFamily="18" charset="0"/>
              </a:rPr>
              <a:t> month </a:t>
            </a:r>
            <a:r>
              <a:rPr lang="en-US" sz="1600" dirty="0">
                <a:solidFill>
                  <a:srgbClr val="002060"/>
                </a:solidFill>
                <a:latin typeface="Times New Roman" panose="02020603050405020304" pitchFamily="18" charset="0"/>
                <a:cs typeface="Times New Roman" panose="02020603050405020304" pitchFamily="18" charset="0"/>
              </a:rPr>
              <a:t>: Extract month in number</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Distance</a:t>
            </a:r>
            <a:r>
              <a:rPr lang="en-US" sz="1600" dirty="0">
                <a:solidFill>
                  <a:srgbClr val="002060"/>
                </a:solidFill>
                <a:latin typeface="Times New Roman" panose="02020603050405020304" pitchFamily="18" charset="0"/>
                <a:cs typeface="Times New Roman" panose="02020603050405020304" pitchFamily="18" charset="0"/>
              </a:rPr>
              <a:t> : Calculate the distance with the help of latitude and longitude (km).</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Speed</a:t>
            </a:r>
            <a:r>
              <a:rPr lang="en-US" sz="1600" dirty="0">
                <a:solidFill>
                  <a:srgbClr val="002060"/>
                </a:solidFill>
                <a:latin typeface="Times New Roman" panose="02020603050405020304" pitchFamily="18" charset="0"/>
                <a:cs typeface="Times New Roman" panose="02020603050405020304" pitchFamily="18" charset="0"/>
              </a:rPr>
              <a:t> : Calculated speed distance/trip duration (km/</a:t>
            </a:r>
            <a:r>
              <a:rPr lang="en-US" sz="1600" dirty="0" err="1">
                <a:solidFill>
                  <a:srgbClr val="002060"/>
                </a:solidFill>
                <a:latin typeface="Times New Roman" panose="02020603050405020304" pitchFamily="18" charset="0"/>
                <a:cs typeface="Times New Roman" panose="02020603050405020304" pitchFamily="18" charset="0"/>
              </a:rPr>
              <a:t>hr</a:t>
            </a:r>
            <a:r>
              <a:rPr lang="en-US" sz="1600" dirty="0">
                <a:solidFill>
                  <a:srgbClr val="002060"/>
                </a:solidFill>
                <a:latin typeface="Times New Roman" panose="02020603050405020304" pitchFamily="18" charset="0"/>
                <a:cs typeface="Times New Roman" panose="02020603050405020304" pitchFamily="18" charset="0"/>
              </a:rPr>
              <a:t>).</a:t>
            </a:r>
          </a:p>
          <a:p>
            <a:pPr algn="just">
              <a:lnSpc>
                <a:spcPct val="150000"/>
              </a:lnSpc>
              <a:buClrTx/>
            </a:pPr>
            <a:r>
              <a:rPr lang="en-US" sz="1600" b="1" dirty="0">
                <a:solidFill>
                  <a:srgbClr val="002060"/>
                </a:solidFill>
                <a:latin typeface="Times New Roman" panose="02020603050405020304" pitchFamily="18" charset="0"/>
                <a:cs typeface="Times New Roman" panose="02020603050405020304" pitchFamily="18" charset="0"/>
              </a:rPr>
              <a:t>Day part </a:t>
            </a:r>
            <a:r>
              <a:rPr lang="en-US" sz="1600" dirty="0">
                <a:solidFill>
                  <a:srgbClr val="002060"/>
                </a:solidFill>
                <a:latin typeface="Times New Roman" panose="02020603050405020304" pitchFamily="18" charset="0"/>
                <a:cs typeface="Times New Roman" panose="02020603050405020304" pitchFamily="18" charset="0"/>
              </a:rPr>
              <a:t>: Dividing 24 hours into four parts </a:t>
            </a:r>
          </a:p>
          <a:p>
            <a:endParaRPr lang="en-US" dirty="0"/>
          </a:p>
        </p:txBody>
      </p:sp>
    </p:spTree>
    <p:extLst>
      <p:ext uri="{BB962C8B-B14F-4D97-AF65-F5344CB8AC3E}">
        <p14:creationId xmlns:p14="http://schemas.microsoft.com/office/powerpoint/2010/main" val="220249632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686</Words>
  <Application>Microsoft Office PowerPoint</Application>
  <PresentationFormat>On-screen Show (16:9)</PresentationFormat>
  <Paragraphs>120</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Montserrat</vt:lpstr>
      <vt:lpstr>Times New Roman</vt:lpstr>
      <vt:lpstr>Arial Black</vt:lpstr>
      <vt:lpstr>Simple Light</vt:lpstr>
      <vt:lpstr> Capstone Project - 2 NYC Taxi Trip Duration Prediction Team Members  Akanksha Agarwal, Saurabh Funde Ganeshkumar Patel, Yaman Saini Sanjay Kumar Data Science Trainee, AlmaBetter, Bangalore  </vt:lpstr>
      <vt:lpstr>Contents:</vt:lpstr>
      <vt:lpstr>Introduction:</vt:lpstr>
      <vt:lpstr>Dataset Features:</vt:lpstr>
      <vt:lpstr>Summary of Dataset:</vt:lpstr>
      <vt:lpstr>Data Overview</vt:lpstr>
      <vt:lpstr>Data Info</vt:lpstr>
      <vt:lpstr>Feature Creation:</vt:lpstr>
      <vt:lpstr>Feature Engineering:</vt:lpstr>
      <vt:lpstr>Passenger Count Analysis:</vt:lpstr>
      <vt:lpstr>Trip Duration:</vt:lpstr>
      <vt:lpstr>Trips per Hours:</vt:lpstr>
      <vt:lpstr>Vendors:</vt:lpstr>
      <vt:lpstr>Store and fwd flag distribution:</vt:lpstr>
      <vt:lpstr>                                  Model Building </vt:lpstr>
      <vt:lpstr>Linear Regression</vt:lpstr>
      <vt:lpstr>LGBM Regression</vt:lpstr>
      <vt:lpstr>Random Forest</vt:lpstr>
      <vt:lpstr>XGBoost Regressor</vt:lpstr>
      <vt:lpstr>Model Evaluations: </vt:lpstr>
      <vt:lpstr>Conclusion: </vt:lpstr>
      <vt:lpstr>Challenges: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NYC Taxi Trip Duration Prediction Team Members  Akanksha Agarwal, Saurabh Funde Ganeshkumar Patel, Yaman Saini Sanjay Kumar Data Science Trainee, AlmaBeter, Banglore</dc:title>
  <dc:creator>Sanjay</dc:creator>
  <cp:lastModifiedBy>Sanjay</cp:lastModifiedBy>
  <cp:revision>23</cp:revision>
  <dcterms:modified xsi:type="dcterms:W3CDTF">2022-04-02T11:24:15Z</dcterms:modified>
</cp:coreProperties>
</file>