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Hi, we are John, Sanjay, and myself, Alyssa. In this presentation, we will present StackReQA: Stack Overflow Retrieval Question Answering.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20ef5515b_4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20ef5515b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SANJAY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conclude, we apply different embedding strategies, ordering techniques, and architectures to achieve our task and we don’t exclude code in our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Embedding the data with USE outperforms models with BERT, Word2Vec, or varied combinations of those embeddings.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two towers model with late fusion performs best, yet it’s only a slight improvement over the dual encoder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future work would involve:</a:t>
            </a:r>
            <a:endParaRPr/>
          </a:p>
          <a:p>
            <a:pPr indent="-298450" lvl="0" marL="457200" rtl="0" algn="l">
              <a:spcBef>
                <a:spcPts val="0"/>
              </a:spcBef>
              <a:spcAft>
                <a:spcPts val="0"/>
              </a:spcAft>
              <a:buSzPts val="1100"/>
              <a:buChar char="●"/>
            </a:pPr>
            <a:r>
              <a:rPr lang="en"/>
              <a:t>Better representation of code data</a:t>
            </a:r>
            <a:endParaRPr/>
          </a:p>
          <a:p>
            <a:pPr indent="-298450" lvl="0" marL="457200" rtl="0" algn="l">
              <a:spcBef>
                <a:spcPts val="0"/>
              </a:spcBef>
              <a:spcAft>
                <a:spcPts val="0"/>
              </a:spcAft>
              <a:buSzPts val="1100"/>
              <a:buChar char="●"/>
            </a:pPr>
            <a:r>
              <a:rPr lang="en"/>
              <a:t>More fine-tuning</a:t>
            </a:r>
            <a:endParaRPr/>
          </a:p>
          <a:p>
            <a:pPr indent="-298450" lvl="0" marL="457200" rtl="0" algn="l">
              <a:spcBef>
                <a:spcPts val="0"/>
              </a:spcBef>
              <a:spcAft>
                <a:spcPts val="0"/>
              </a:spcAft>
              <a:buSzPts val="1100"/>
              <a:buChar char="●"/>
            </a:pPr>
            <a:r>
              <a:rPr lang="en"/>
              <a:t>Expanding our dataset</a:t>
            </a:r>
            <a:endParaRPr/>
          </a:p>
          <a:p>
            <a:pPr indent="-298450" lvl="0" marL="457200" rtl="0" algn="l">
              <a:spcBef>
                <a:spcPts val="0"/>
              </a:spcBef>
              <a:spcAft>
                <a:spcPts val="0"/>
              </a:spcAft>
              <a:buSzPts val="1100"/>
              <a:buChar char="●"/>
            </a:pPr>
            <a:r>
              <a:rPr lang="en"/>
              <a:t>An ablation study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8da13afe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8da13a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8da13afe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8da13a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20ef5515b_4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20ef5515b_4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0874461da_1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0874461d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Retrieval question answering tasks provide a path for systems to retrieve relevant answers to a question.</a:t>
            </a:r>
            <a:endParaRPr/>
          </a:p>
          <a:p>
            <a:pPr indent="0" lvl="0" marL="0" rtl="0" algn="l">
              <a:spcBef>
                <a:spcPts val="0"/>
              </a:spcBef>
              <a:spcAft>
                <a:spcPts val="0"/>
              </a:spcAft>
              <a:buNone/>
            </a:pPr>
            <a:r>
              <a:rPr lang="en"/>
              <a:t>We are motivated by helpful solutions for programming questions from Stack Overflow. Our goal is to identify the best Stack Overflow answer to a proposed question.</a:t>
            </a:r>
            <a:endParaRPr/>
          </a:p>
          <a:p>
            <a:pPr indent="0" lvl="0" marL="0" rtl="0" algn="l">
              <a:spcBef>
                <a:spcPts val="0"/>
              </a:spcBef>
              <a:spcAft>
                <a:spcPts val="0"/>
              </a:spcAft>
              <a:buNone/>
            </a:pPr>
            <a:r>
              <a:rPr lang="en"/>
              <a:t>We applied data preprocessing techniques in conjunction with a variety of architectures to learn which combinations produced the best results.</a:t>
            </a:r>
            <a:endParaRPr/>
          </a:p>
          <a:p>
            <a:pPr indent="0" lvl="0" marL="0" rtl="0" algn="l">
              <a:spcBef>
                <a:spcPts val="0"/>
              </a:spcBef>
              <a:spcAft>
                <a:spcPts val="0"/>
              </a:spcAft>
              <a:buNone/>
            </a:pPr>
            <a:r>
              <a:rPr lang="en"/>
              <a:t>We focused on text and code representation, </a:t>
            </a:r>
            <a:r>
              <a:rPr lang="en"/>
              <a:t>ordering techniques, and </a:t>
            </a:r>
            <a:r>
              <a:rPr lang="en"/>
              <a:t>embedding combinations in varied model architectures.</a:t>
            </a:r>
            <a:endParaRPr/>
          </a:p>
          <a:p>
            <a:pPr indent="0" lvl="0" marL="0" rtl="0" algn="l">
              <a:spcBef>
                <a:spcPts val="0"/>
              </a:spcBef>
              <a:spcAft>
                <a:spcPts val="0"/>
              </a:spcAft>
              <a:buNone/>
            </a:pPr>
            <a:r>
              <a:rPr lang="en"/>
              <a:t>The challenge in this task is the handling of both text and code snippets.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08da13afe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08da13a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Retrieving the best answer is a difficult problem and becomes more challenging when there is a large corpus to retrieve relevant answers from.</a:t>
            </a:r>
            <a:endParaRPr/>
          </a:p>
          <a:p>
            <a:pPr indent="0" lvl="0" marL="0" rtl="0" algn="l">
              <a:spcBef>
                <a:spcPts val="0"/>
              </a:spcBef>
              <a:spcAft>
                <a:spcPts val="0"/>
              </a:spcAft>
              <a:buNone/>
            </a:pPr>
            <a:r>
              <a:rPr lang="en"/>
              <a:t>We’re motivated by the </a:t>
            </a:r>
            <a:r>
              <a:rPr lang="en"/>
              <a:t>previous</a:t>
            </a:r>
            <a:r>
              <a:rPr lang="en"/>
              <a:t> work of others on retrieval question answering tasks. </a:t>
            </a:r>
            <a:endParaRPr/>
          </a:p>
          <a:p>
            <a:pPr indent="0" lvl="0" marL="0" rtl="0" algn="l">
              <a:spcBef>
                <a:spcPts val="0"/>
              </a:spcBef>
              <a:spcAft>
                <a:spcPts val="0"/>
              </a:spcAft>
              <a:buNone/>
            </a:pPr>
            <a:r>
              <a:rPr lang="en"/>
              <a:t>One specific motivation is the </a:t>
            </a:r>
            <a:r>
              <a:rPr lang="en">
                <a:solidFill>
                  <a:schemeClr val="dk1"/>
                </a:solidFill>
              </a:rPr>
              <a:t>w</a:t>
            </a:r>
            <a:r>
              <a:rPr lang="en">
                <a:solidFill>
                  <a:schemeClr val="dk1"/>
                </a:solidFill>
              </a:rPr>
              <a:t>ork of Kulkarni and Rosich who solved a similar problem of predicting the best response to questions from Stack Overflow textual data. They don’t include code snippets in order to reduce record size for their models. We solved a similar problem, but strived to improve on their findings by including code fragments in our models, as we believe they can provide additional context.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08da13afe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08da13a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t>
            </a:r>
            <a:r>
              <a:rPr lang="en"/>
              <a:t>experiments were set up so that for every question, our model would return the best response out of 10 answers.</a:t>
            </a:r>
            <a:endParaRPr/>
          </a:p>
          <a:p>
            <a:pPr indent="0" lvl="0" marL="0" rtl="0" algn="l">
              <a:spcBef>
                <a:spcPts val="0"/>
              </a:spcBef>
              <a:spcAft>
                <a:spcPts val="0"/>
              </a:spcAft>
              <a:buNone/>
            </a:pPr>
            <a:r>
              <a:rPr lang="en"/>
              <a:t>These question-answers sets were created by associating each of the 30,000+ questions with 10 answers consisting of 1 accepted answer and 9 negatives. The negative answers included non-accepted answers from other contributors plus randomly selected answers from our dataset as necessary to meet the 10 answer requirement.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Less than 5% of our data did not have either code or text indicating that it is wise for our model to represent both text and code in our embeddings.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8da13afe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8da13a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select the mean reciprocal rank as our primary metric because it captures the rank of the </a:t>
            </a:r>
            <a:r>
              <a:rPr lang="en"/>
              <a:t>predicted</a:t>
            </a:r>
            <a:r>
              <a:rPr lang="en"/>
              <a:t> results. An MRR of 1.0 means that the model labels the correct answer as rank 1 every time. We use precision as a secondary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select BM-25 on text and code data as our baseline. Note that BM-25 with text and code performs 54% better than just text alone, further supporting the inclusion of code in our embeddings.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8da13afe_0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8da13a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embedded the questions and answers with USE, BERT, and Word2vec and experimented with various combinations of these.</a:t>
            </a:r>
            <a:endParaRPr/>
          </a:p>
          <a:p>
            <a:pPr indent="0" lvl="0" marL="0" rtl="0" algn="l">
              <a:spcBef>
                <a:spcPts val="0"/>
              </a:spcBef>
              <a:spcAft>
                <a:spcPts val="0"/>
              </a:spcAft>
              <a:buNone/>
            </a:pPr>
            <a:r>
              <a:rPr lang="en"/>
              <a:t>We also applied different methods of embedding the data, such as averaging </a:t>
            </a:r>
            <a:r>
              <a:rPr lang="en"/>
              <a:t>sentences with USE, and varying the sequence selections and maximum sequence lengths with BERT and Word2Vec.</a:t>
            </a:r>
            <a:endParaRPr/>
          </a:p>
          <a:p>
            <a:pPr indent="0" lvl="0" marL="0" rtl="0" algn="l">
              <a:spcBef>
                <a:spcPts val="0"/>
              </a:spcBef>
              <a:spcAft>
                <a:spcPts val="0"/>
              </a:spcAft>
              <a:buNone/>
            </a:pPr>
            <a:r>
              <a:rPr lang="en"/>
              <a:t>For each embedding variation, we ran a dual encoder model to evaluate the performance of the embedding technique and then used the best performing technique in our subsequent neural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08da13afe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08da13a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 strategy we focus on is ordering.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first vary ordering of our data with Text appearing before Code and vice versa as seen in top table above.</a:t>
            </a:r>
            <a:endParaRPr/>
          </a:p>
          <a:p>
            <a:pPr indent="-298450" lvl="0" marL="457200" rtl="0" algn="l">
              <a:spcBef>
                <a:spcPts val="0"/>
              </a:spcBef>
              <a:spcAft>
                <a:spcPts val="0"/>
              </a:spcAft>
              <a:buSzPts val="1100"/>
              <a:buChar char="-"/>
            </a:pPr>
            <a:r>
              <a:rPr lang="en"/>
              <a:t>For USE, this didn’t help and using data as is performed best</a:t>
            </a:r>
            <a:endParaRPr/>
          </a:p>
          <a:p>
            <a:pPr indent="-298450" lvl="0" marL="457200" rtl="0" algn="l">
              <a:spcBef>
                <a:spcPts val="0"/>
              </a:spcBef>
              <a:spcAft>
                <a:spcPts val="0"/>
              </a:spcAft>
              <a:buSzPts val="1100"/>
              <a:buChar char="-"/>
            </a:pPr>
            <a:r>
              <a:rPr lang="en"/>
              <a:t>For BERT, Code Then Text ordering performed best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vary ordering of input embeddings for our models with Question + Answer or Answer + Question as seen in bottom table.</a:t>
            </a:r>
            <a:endParaRPr/>
          </a:p>
          <a:p>
            <a:pPr indent="-298450" lvl="0" marL="457200" rtl="0" algn="l">
              <a:spcBef>
                <a:spcPts val="0"/>
              </a:spcBef>
              <a:spcAft>
                <a:spcPts val="0"/>
              </a:spcAft>
              <a:buSzPts val="1100"/>
              <a:buChar char="-"/>
            </a:pPr>
            <a:r>
              <a:rPr lang="en"/>
              <a:t>For USE, Question + Answer approach performed best</a:t>
            </a:r>
            <a:endParaRPr/>
          </a:p>
          <a:p>
            <a:pPr indent="-298450" lvl="0" marL="457200" rtl="0" algn="l">
              <a:spcBef>
                <a:spcPts val="0"/>
              </a:spcBef>
              <a:spcAft>
                <a:spcPts val="0"/>
              </a:spcAft>
              <a:buSzPts val="1100"/>
              <a:buChar char="-"/>
            </a:pPr>
            <a:r>
              <a:rPr lang="en"/>
              <a:t>For BERT, Answer + Question approach performed best and it is difficult to state if there is any other reason other than luck based on randomized model weights initialization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8da13af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8da13a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third strategy, we built various architectures. The Dual Encoder architecture dot products or computes cosine </a:t>
            </a:r>
            <a:r>
              <a:rPr lang="en"/>
              <a:t>similarity</a:t>
            </a:r>
            <a:r>
              <a:rPr lang="en"/>
              <a:t> to quickly filter out underperforming pre-processing strategies prior to running fine-tuned models like early and late fusion architectures.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early fusion concatenates the embeddings prior to the fully connected layers while the late fusion dot products the embeddings after they’re fed through fully connected layers.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We find that that the late fusion performed better in most variations of representation and ordering.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8da13afe_0_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8da13a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seen in above table, USE embeddings perform best across all three architectures.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best model is two towers with USE embeddings using data as is, which produced an MRR of 0.78, a 22% improvement over our baseline.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find that including code improves our model’s performance and that USE does a better job of capturing semantic context of code than Word2Vec and BERT.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much fine-tuning is required for USE to produce accurate predictions regarding similarity between questions and answers, as USE two towers performed only 3% better than the dual encoder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a:t>
            </a:r>
            <a:r>
              <a:rPr lang="en"/>
              <a:t>histogram</a:t>
            </a:r>
            <a:r>
              <a:rPr lang="en"/>
              <a:t>, we note that out of all of the incorrect predictions, the accepted answer to questions was most frequently predicted as the second-ranking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Majority of those predicted answers turned out to be related answers to the question instead of randomly selected answers.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In the cases where the accepted answer was ranked second, the predicted answer tended to have more matching tokens to the question than the actual accepted answer, causing greater confusion for the model to learn and infer.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also note that since it is up to human interpretation on what is considered an accepted answer, it is challenging for our model to distinguish between two or more similar and helpful answers.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998400"/>
            <a:ext cx="3645900" cy="48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1323600"/>
            <a:ext cx="3158100" cy="42108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2169600"/>
            <a:ext cx="2951400" cy="2112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4355907"/>
            <a:ext cx="2951400" cy="9351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644133"/>
            <a:ext cx="8520600" cy="21468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38926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898500"/>
            <a:ext cx="8124900" cy="2397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517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477267"/>
            <a:ext cx="4045200" cy="2244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936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56407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21800"/>
            <a:ext cx="8520600" cy="834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hea45Yta-OV6DMEVH7KQXar4aSGA8Fxs/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howtopronounce.com/rosi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2169600"/>
            <a:ext cx="2951400" cy="2112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750"/>
              <a:t>StackReQA: </a:t>
            </a:r>
            <a:endParaRPr sz="2750"/>
          </a:p>
          <a:p>
            <a:pPr indent="0" lvl="0" marL="0" rtl="0" algn="ctr">
              <a:spcBef>
                <a:spcPts val="0"/>
              </a:spcBef>
              <a:spcAft>
                <a:spcPts val="0"/>
              </a:spcAft>
              <a:buNone/>
            </a:pPr>
            <a:r>
              <a:rPr lang="en" sz="2750"/>
              <a:t>Stack Overflow Retrieval Question Answering</a:t>
            </a:r>
            <a:endParaRPr sz="6100"/>
          </a:p>
        </p:txBody>
      </p:sp>
      <p:sp>
        <p:nvSpPr>
          <p:cNvPr id="60" name="Google Shape;60;p13"/>
          <p:cNvSpPr txBox="1"/>
          <p:nvPr>
            <p:ph idx="1" type="subTitle"/>
          </p:nvPr>
        </p:nvSpPr>
        <p:spPr>
          <a:xfrm>
            <a:off x="3096375" y="4355899"/>
            <a:ext cx="2951400" cy="10875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a:t>Alyssa Augsburger</a:t>
            </a:r>
            <a:endParaRPr/>
          </a:p>
          <a:p>
            <a:pPr indent="0" lvl="0" marL="0" rtl="0" algn="ctr">
              <a:spcBef>
                <a:spcPts val="0"/>
              </a:spcBef>
              <a:spcAft>
                <a:spcPts val="0"/>
              </a:spcAft>
              <a:buNone/>
            </a:pPr>
            <a:r>
              <a:rPr lang="en"/>
              <a:t>John Lee</a:t>
            </a:r>
            <a:endParaRPr/>
          </a:p>
          <a:p>
            <a:pPr indent="0" lvl="0" marL="0" rtl="0" algn="ctr">
              <a:spcBef>
                <a:spcPts val="0"/>
              </a:spcBef>
              <a:spcAft>
                <a:spcPts val="0"/>
              </a:spcAft>
              <a:buNone/>
            </a:pPr>
            <a:r>
              <a:rPr lang="en"/>
              <a:t>Sanjay Saravanan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April 15, 2021</a:t>
            </a:r>
            <a:endParaRPr/>
          </a:p>
        </p:txBody>
      </p:sp>
      <p:sp>
        <p:nvSpPr>
          <p:cNvPr id="61" name="Google Shape;61;p1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0" name="Google Shape;140;p22"/>
          <p:cNvSpPr txBox="1"/>
          <p:nvPr>
            <p:ph idx="1" type="body"/>
          </p:nvPr>
        </p:nvSpPr>
        <p:spPr>
          <a:xfrm>
            <a:off x="311700" y="3617304"/>
            <a:ext cx="8520600" cy="22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Future Work</a:t>
            </a:r>
            <a:endParaRPr sz="2400"/>
          </a:p>
          <a:p>
            <a:pPr indent="-342900" lvl="0" marL="457200" rtl="0" algn="l">
              <a:spcBef>
                <a:spcPts val="1200"/>
              </a:spcBef>
              <a:spcAft>
                <a:spcPts val="0"/>
              </a:spcAft>
              <a:buSzPts val="1800"/>
              <a:buChar char="●"/>
            </a:pPr>
            <a:r>
              <a:rPr lang="en"/>
              <a:t>Better representation of code data</a:t>
            </a:r>
            <a:endParaRPr/>
          </a:p>
          <a:p>
            <a:pPr indent="-342900" lvl="0" marL="457200" rtl="0" algn="l">
              <a:spcBef>
                <a:spcPts val="0"/>
              </a:spcBef>
              <a:spcAft>
                <a:spcPts val="0"/>
              </a:spcAft>
              <a:buSzPts val="1800"/>
              <a:buChar char="●"/>
            </a:pPr>
            <a:r>
              <a:rPr lang="en"/>
              <a:t>More fine-tuning</a:t>
            </a:r>
            <a:endParaRPr/>
          </a:p>
          <a:p>
            <a:pPr indent="-342900" lvl="0" marL="457200" rtl="0" algn="l">
              <a:spcBef>
                <a:spcPts val="0"/>
              </a:spcBef>
              <a:spcAft>
                <a:spcPts val="0"/>
              </a:spcAft>
              <a:buSzPts val="1800"/>
              <a:buChar char="●"/>
            </a:pPr>
            <a:r>
              <a:rPr lang="en"/>
              <a:t>Expanded dataset</a:t>
            </a:r>
            <a:endParaRPr/>
          </a:p>
          <a:p>
            <a:pPr indent="-342900" lvl="0" marL="457200" rtl="0" algn="l">
              <a:spcBef>
                <a:spcPts val="0"/>
              </a:spcBef>
              <a:spcAft>
                <a:spcPts val="0"/>
              </a:spcAft>
              <a:buSzPts val="1800"/>
              <a:buChar char="●"/>
            </a:pPr>
            <a:r>
              <a:rPr lang="en"/>
              <a:t>Ablation Study</a:t>
            </a:r>
            <a:endParaRPr/>
          </a:p>
        </p:txBody>
      </p:sp>
      <p:sp>
        <p:nvSpPr>
          <p:cNvPr id="141" name="Google Shape;141;p22"/>
          <p:cNvSpPr txBox="1"/>
          <p:nvPr/>
        </p:nvSpPr>
        <p:spPr>
          <a:xfrm>
            <a:off x="311700" y="1584100"/>
            <a:ext cx="9271500" cy="167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2"/>
                </a:solidFill>
                <a:latin typeface="Lato"/>
                <a:ea typeface="Lato"/>
                <a:cs typeface="Lato"/>
                <a:sym typeface="Lato"/>
              </a:rPr>
              <a:t>Experiments</a:t>
            </a:r>
            <a:endParaRPr sz="2400">
              <a:solidFill>
                <a:schemeClr val="dk2"/>
              </a:solidFill>
              <a:latin typeface="Lato"/>
              <a:ea typeface="Lato"/>
              <a:cs typeface="Lato"/>
              <a:sym typeface="Lato"/>
            </a:endParaRPr>
          </a:p>
          <a:p>
            <a:pPr indent="-342900" lvl="0" marL="457200" rtl="0" algn="l">
              <a:lnSpc>
                <a:spcPct val="115000"/>
              </a:lnSpc>
              <a:spcBef>
                <a:spcPts val="1200"/>
              </a:spcBef>
              <a:spcAft>
                <a:spcPts val="0"/>
              </a:spcAft>
              <a:buClr>
                <a:schemeClr val="dk2"/>
              </a:buClr>
              <a:buSzPts val="1800"/>
              <a:buFont typeface="Lato"/>
              <a:buChar char="●"/>
            </a:pPr>
            <a:r>
              <a:rPr lang="en" sz="1800">
                <a:solidFill>
                  <a:schemeClr val="dk2"/>
                </a:solidFill>
                <a:latin typeface="Lato"/>
                <a:ea typeface="Lato"/>
                <a:cs typeface="Lato"/>
                <a:sym typeface="Lato"/>
              </a:rPr>
              <a:t>Representation 	(USE, BERT, Word2Vec)</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Ordering 		(Code and Text, Question + Answer, etc...)</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Architectures 	(BM-25, Dual Encoder, Early/Late Fusion)</a:t>
            </a:r>
            <a:endParaRPr sz="1800">
              <a:solidFill>
                <a:schemeClr val="dk2"/>
              </a:solidFill>
              <a:latin typeface="Lato"/>
              <a:ea typeface="Lato"/>
              <a:cs typeface="Lato"/>
              <a:sym typeface="Lato"/>
            </a:endParaRPr>
          </a:p>
        </p:txBody>
      </p:sp>
      <p:sp>
        <p:nvSpPr>
          <p:cNvPr id="142" name="Google Shape;142;p2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solidFill>
                <a:schemeClr val="dk1"/>
              </a:solidFill>
              <a:latin typeface="Oswald"/>
              <a:ea typeface="Oswald"/>
              <a:cs typeface="Oswald"/>
              <a:sym typeface="Oswald"/>
            </a:endParaRPr>
          </a:p>
          <a:p>
            <a:pPr indent="0" lvl="0" marL="0" rtl="0" algn="ctr">
              <a:spcBef>
                <a:spcPts val="1200"/>
              </a:spcBef>
              <a:spcAft>
                <a:spcPts val="0"/>
              </a:spcAft>
              <a:buNone/>
            </a:pPr>
            <a:r>
              <a:t/>
            </a:r>
            <a:endParaRPr sz="3000">
              <a:solidFill>
                <a:schemeClr val="dk1"/>
              </a:solidFill>
              <a:latin typeface="Oswald"/>
              <a:ea typeface="Oswald"/>
              <a:cs typeface="Oswald"/>
              <a:sym typeface="Oswald"/>
            </a:endParaRPr>
          </a:p>
          <a:p>
            <a:pPr indent="0" lvl="0" marL="0" rtl="0" algn="ctr">
              <a:spcBef>
                <a:spcPts val="1200"/>
              </a:spcBef>
              <a:spcAft>
                <a:spcPts val="1200"/>
              </a:spcAft>
              <a:buNone/>
            </a:pPr>
            <a:r>
              <a:rPr b="1" lang="en" sz="3000">
                <a:solidFill>
                  <a:schemeClr val="dk1"/>
                </a:solidFill>
                <a:latin typeface="Playfair Display"/>
                <a:ea typeface="Playfair Display"/>
                <a:cs typeface="Playfair Display"/>
                <a:sym typeface="Playfair Display"/>
              </a:rPr>
              <a:t>Thank You.</a:t>
            </a:r>
            <a:endParaRPr b="1">
              <a:latin typeface="Playfair Display"/>
              <a:ea typeface="Playfair Display"/>
              <a:cs typeface="Playfair Display"/>
              <a:sym typeface="Playfair Display"/>
            </a:endParaRPr>
          </a:p>
        </p:txBody>
      </p:sp>
      <p:sp>
        <p:nvSpPr>
          <p:cNvPr id="148" name="Google Shape;148;p2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54" name="Google Shape;154;p2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Amin Ahmad, Noah Constant, Yinfei Yang, and DanielCer. 2019.  Reqa:  An evaluation for end-to-end an-swer retrieval models.Proceedings of the 2nd Workshop on Machine Reading for Question Answering.</a:t>
            </a:r>
            <a:endParaRPr/>
          </a:p>
          <a:p>
            <a:pPr indent="-308610" lvl="0" marL="457200" rtl="0" algn="l">
              <a:spcBef>
                <a:spcPts val="1000"/>
              </a:spcBef>
              <a:spcAft>
                <a:spcPts val="0"/>
              </a:spcAft>
              <a:buSzPct val="100000"/>
              <a:buChar char="●"/>
            </a:pPr>
            <a:r>
              <a:rPr lang="en"/>
              <a:t>Jacob  Devlin,   Ming-Wei  Chang,   Kenton  Lee,   and Kristina  Toutanova.  2018.    BERT:  pre-training  of deep bidirectional transformers for language understanding. CoRR, abs/1810.04805.</a:t>
            </a:r>
            <a:endParaRPr/>
          </a:p>
          <a:p>
            <a:pPr indent="-308610" lvl="0" marL="457200" rtl="0" algn="l">
              <a:spcBef>
                <a:spcPts val="1000"/>
              </a:spcBef>
              <a:spcAft>
                <a:spcPts val="0"/>
              </a:spcAft>
              <a:buSzPct val="100000"/>
              <a:buChar char="●"/>
            </a:pPr>
            <a:r>
              <a:rPr lang="en"/>
              <a:t>Mandy  Guo,  Yinfei  Yang,  Daniel  Cer,  Qinlan  Shen,and  Noah  Constant.  2020. Multireqa:   A  cross-domain evaluation for retrieval question answering models.</a:t>
            </a:r>
            <a:endParaRPr/>
          </a:p>
          <a:p>
            <a:pPr indent="-308610" lvl="0" marL="457200" rtl="0" algn="l">
              <a:spcBef>
                <a:spcPts val="1000"/>
              </a:spcBef>
              <a:spcAft>
                <a:spcPts val="0"/>
              </a:spcAft>
              <a:buSzPct val="100000"/>
              <a:buChar char="●"/>
            </a:pPr>
            <a:r>
              <a:rPr lang="en"/>
              <a:t>Rahul Kulkarni and Ryan Rosich. 2020. Semantic similarity and response prediction for programming qa.</a:t>
            </a:r>
            <a:endParaRPr/>
          </a:p>
          <a:p>
            <a:pPr indent="-308610" lvl="0" marL="457200" rtl="0" algn="l">
              <a:spcBef>
                <a:spcPts val="1000"/>
              </a:spcBef>
              <a:spcAft>
                <a:spcPts val="0"/>
              </a:spcAft>
              <a:buSzPct val="100000"/>
              <a:buChar char="●"/>
            </a:pPr>
            <a:r>
              <a:rPr lang="en"/>
              <a:t>Tomas Mikolov, Greg Corrado, Kai Chen, and Jeffrey Dean. 2013.  Efficient estimation of word representations in vector space.</a:t>
            </a:r>
            <a:endParaRPr/>
          </a:p>
          <a:p>
            <a:pPr indent="-308610" lvl="0" marL="457200" rtl="0" algn="l">
              <a:spcBef>
                <a:spcPts val="1000"/>
              </a:spcBef>
              <a:spcAft>
                <a:spcPts val="0"/>
              </a:spcAft>
              <a:buSzPct val="100000"/>
              <a:buChar char="●"/>
            </a:pPr>
            <a:r>
              <a:rPr lang="en"/>
              <a:t>Rudi Seitz. 2020. Understanding tf-idf and bm25.</a:t>
            </a:r>
            <a:endParaRPr/>
          </a:p>
          <a:p>
            <a:pPr indent="-308610" lvl="0" marL="457200" rtl="0" algn="l">
              <a:spcBef>
                <a:spcPts val="1000"/>
              </a:spcBef>
              <a:spcAft>
                <a:spcPts val="0"/>
              </a:spcAft>
              <a:buSzPct val="100000"/>
              <a:buChar char="●"/>
            </a:pPr>
            <a:r>
              <a:rPr lang="en"/>
              <a:t>Kaggle Stack Overflow. 2019. Stack overflow data.</a:t>
            </a:r>
            <a:endParaRPr/>
          </a:p>
          <a:p>
            <a:pPr indent="-308610" lvl="0" marL="457200" rtl="0" algn="l">
              <a:spcBef>
                <a:spcPts val="1000"/>
              </a:spcBef>
              <a:spcAft>
                <a:spcPts val="0"/>
              </a:spcAft>
              <a:buSzPct val="100000"/>
              <a:buChar char="●"/>
            </a:pPr>
            <a:r>
              <a:rPr lang="en"/>
              <a:t>Chi Sun, Xipeng Qiu, Yige Xu, and Xuanjing Huang.2019. How to fine-tune BERT for text classification?CoRR, abs/1905.05583.</a:t>
            </a:r>
            <a:endParaRPr/>
          </a:p>
          <a:p>
            <a:pPr indent="-308610" lvl="0" marL="457200" rtl="0" algn="l">
              <a:spcBef>
                <a:spcPts val="1000"/>
              </a:spcBef>
              <a:spcAft>
                <a:spcPts val="1000"/>
              </a:spcAft>
              <a:buSzPct val="100000"/>
              <a:buChar char="●"/>
            </a:pPr>
            <a:r>
              <a:rPr lang="en"/>
              <a:t>Yinfei   Yang,   Daniel   Cer,   Amin   Ahmad,   Mandy Guo, Jax Law, Noah Constant, Gustavo Hernandez Abrego,  Steve  Yuan,  Chris  Tar,  Yun-Hsuan  Sung,Brian Strope, and Ray Kurzweil. 2019. Multilingual universal sentence encoder for semantic retrieval</a:t>
            </a:r>
            <a:endParaRPr/>
          </a:p>
        </p:txBody>
      </p:sp>
      <p:sp>
        <p:nvSpPr>
          <p:cNvPr id="155" name="Google Shape;155;p2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1" name="Google Shape;161;p25"/>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a:t>
            </a:r>
            <a:endParaRPr/>
          </a:p>
          <a:p>
            <a:pPr indent="0" lvl="0" marL="0" rtl="0" algn="l">
              <a:spcBef>
                <a:spcPts val="1200"/>
              </a:spcBef>
              <a:spcAft>
                <a:spcPts val="0"/>
              </a:spcAft>
              <a:buNone/>
            </a:pPr>
            <a:r>
              <a:rPr lang="en" u="sng">
                <a:solidFill>
                  <a:schemeClr val="hlink"/>
                </a:solidFill>
                <a:hlinkClick r:id="rId3"/>
              </a:rPr>
              <a:t>https://drive.google.com/file/d/1hea45Yta-OV6DMEVH7KQXar4aSGA8Fxs/view?usp=sharing</a:t>
            </a:r>
            <a:endParaRPr/>
          </a:p>
          <a:p>
            <a:pPr indent="0" lvl="0" marL="0" rtl="0" algn="l">
              <a:spcBef>
                <a:spcPts val="1200"/>
              </a:spcBef>
              <a:spcAft>
                <a:spcPts val="1200"/>
              </a:spcAft>
              <a:buNone/>
            </a:pPr>
            <a:r>
              <a:t/>
            </a:r>
            <a:endParaRPr/>
          </a:p>
        </p:txBody>
      </p:sp>
      <p:sp>
        <p:nvSpPr>
          <p:cNvPr id="162" name="Google Shape;162;p2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311700" y="1536625"/>
            <a:ext cx="42603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Goal</a:t>
            </a:r>
            <a:endParaRPr sz="2400"/>
          </a:p>
          <a:p>
            <a:pPr indent="-342900" lvl="0" marL="457200" rtl="0" algn="l">
              <a:spcBef>
                <a:spcPts val="1200"/>
              </a:spcBef>
              <a:spcAft>
                <a:spcPts val="0"/>
              </a:spcAft>
              <a:buSzPts val="1800"/>
              <a:buChar char="●"/>
            </a:pPr>
            <a:r>
              <a:rPr lang="en"/>
              <a:t>I</a:t>
            </a:r>
            <a:r>
              <a:rPr lang="en"/>
              <a:t>dentify the best Stack Overflow answer to a </a:t>
            </a:r>
            <a:r>
              <a:rPr lang="en"/>
              <a:t>proposed</a:t>
            </a:r>
            <a:r>
              <a:rPr lang="en"/>
              <a:t> question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400"/>
              <a:t>Approach</a:t>
            </a:r>
            <a:endParaRPr sz="2400"/>
          </a:p>
          <a:p>
            <a:pPr indent="-342900" lvl="0" marL="457200" rtl="0" algn="l">
              <a:spcBef>
                <a:spcPts val="1200"/>
              </a:spcBef>
              <a:spcAft>
                <a:spcPts val="0"/>
              </a:spcAft>
              <a:buSzPts val="1800"/>
              <a:buChar char="●"/>
            </a:pPr>
            <a:r>
              <a:rPr lang="en"/>
              <a:t>Represent text and code with different embeddings</a:t>
            </a:r>
            <a:endParaRPr/>
          </a:p>
          <a:p>
            <a:pPr indent="-342900" lvl="0" marL="457200" rtl="0" algn="l">
              <a:spcBef>
                <a:spcPts val="0"/>
              </a:spcBef>
              <a:spcAft>
                <a:spcPts val="0"/>
              </a:spcAft>
              <a:buSzPts val="1800"/>
              <a:buChar char="●"/>
            </a:pPr>
            <a:r>
              <a:rPr lang="en"/>
              <a:t>Apply different ordering techniques </a:t>
            </a:r>
            <a:endParaRPr/>
          </a:p>
          <a:p>
            <a:pPr indent="-342900" lvl="0" marL="457200" rtl="0" algn="l">
              <a:spcBef>
                <a:spcPts val="0"/>
              </a:spcBef>
              <a:spcAft>
                <a:spcPts val="0"/>
              </a:spcAft>
              <a:buSzPts val="1800"/>
              <a:buChar char="●"/>
            </a:pPr>
            <a:r>
              <a:rPr lang="en"/>
              <a:t>Utilize different architectures</a:t>
            </a:r>
            <a:endParaRPr/>
          </a:p>
        </p:txBody>
      </p:sp>
      <p:pic>
        <p:nvPicPr>
          <p:cNvPr id="68" name="Google Shape;68;p14"/>
          <p:cNvPicPr preferRelativeResize="0"/>
          <p:nvPr/>
        </p:nvPicPr>
        <p:blipFill>
          <a:blip r:embed="rId3">
            <a:alphaModFix/>
          </a:blip>
          <a:stretch>
            <a:fillRect/>
          </a:stretch>
        </p:blipFill>
        <p:spPr>
          <a:xfrm>
            <a:off x="4801425" y="1863937"/>
            <a:ext cx="4114799" cy="3130156"/>
          </a:xfrm>
          <a:prstGeom prst="rect">
            <a:avLst/>
          </a:prstGeom>
          <a:noFill/>
          <a:ln>
            <a:noFill/>
          </a:ln>
        </p:spPr>
      </p:pic>
      <p:sp>
        <p:nvSpPr>
          <p:cNvPr id="69" name="Google Shape;69;p1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5" name="Google Shape;75;p15"/>
          <p:cNvSpPr txBox="1"/>
          <p:nvPr>
            <p:ph idx="1" type="body"/>
          </p:nvPr>
        </p:nvSpPr>
        <p:spPr>
          <a:xfrm>
            <a:off x="311700" y="1536625"/>
            <a:ext cx="8728500" cy="4555200"/>
          </a:xfrm>
          <a:prstGeom prst="rect">
            <a:avLst/>
          </a:prstGeom>
        </p:spPr>
        <p:txBody>
          <a:bodyPr anchorCtr="0" anchor="t" bIns="91425" lIns="91425" spcFirstLastPara="1" rIns="91425" wrap="square" tIns="91425">
            <a:normAutofit lnSpcReduction="10000"/>
          </a:bodyPr>
          <a:lstStyle/>
          <a:p>
            <a:pPr indent="-336550" lvl="0" marL="457200" rtl="0" algn="l">
              <a:lnSpc>
                <a:spcPct val="105000"/>
              </a:lnSpc>
              <a:spcBef>
                <a:spcPts val="0"/>
              </a:spcBef>
              <a:spcAft>
                <a:spcPts val="0"/>
              </a:spcAft>
              <a:buSzPts val="1700"/>
              <a:buChar char="●"/>
            </a:pPr>
            <a:r>
              <a:rPr lang="en" sz="1700" u="sng"/>
              <a:t>ReQA: An Evaluation for End-to-End Answer Retrieval Models                                         </a:t>
            </a:r>
            <a:r>
              <a:rPr lang="en" sz="1700"/>
              <a:t>Ahmad et. al., 2019 </a:t>
            </a:r>
            <a:endParaRPr sz="1700" u="sng"/>
          </a:p>
          <a:p>
            <a:pPr indent="-336550" lvl="1" marL="914400" rtl="0" algn="l">
              <a:lnSpc>
                <a:spcPct val="105000"/>
              </a:lnSpc>
              <a:spcBef>
                <a:spcPts val="1000"/>
              </a:spcBef>
              <a:spcAft>
                <a:spcPts val="0"/>
              </a:spcAft>
              <a:buSzPts val="1700"/>
              <a:buChar char="○"/>
            </a:pPr>
            <a:r>
              <a:rPr lang="en" sz="1700"/>
              <a:t>End-to-end solution</a:t>
            </a:r>
            <a:endParaRPr sz="1700"/>
          </a:p>
          <a:p>
            <a:pPr indent="-336550" lvl="1" marL="914400" rtl="0" algn="l">
              <a:lnSpc>
                <a:spcPct val="105000"/>
              </a:lnSpc>
              <a:spcBef>
                <a:spcPts val="0"/>
              </a:spcBef>
              <a:spcAft>
                <a:spcPts val="0"/>
              </a:spcAft>
              <a:buSzPts val="1700"/>
              <a:buChar char="○"/>
            </a:pPr>
            <a:r>
              <a:rPr lang="en" sz="1700"/>
              <a:t>Model should be contextually aware</a:t>
            </a:r>
            <a:endParaRPr sz="1700"/>
          </a:p>
          <a:p>
            <a:pPr indent="0" lvl="0" marL="0" rtl="0" algn="l">
              <a:lnSpc>
                <a:spcPct val="105000"/>
              </a:lnSpc>
              <a:spcBef>
                <a:spcPts val="1200"/>
              </a:spcBef>
              <a:spcAft>
                <a:spcPts val="0"/>
              </a:spcAft>
              <a:buNone/>
            </a:pPr>
            <a:r>
              <a:t/>
            </a:r>
            <a:endParaRPr sz="1700"/>
          </a:p>
          <a:p>
            <a:pPr indent="-336550" lvl="0" marL="457200" rtl="0" algn="l">
              <a:lnSpc>
                <a:spcPct val="105000"/>
              </a:lnSpc>
              <a:spcBef>
                <a:spcPts val="1200"/>
              </a:spcBef>
              <a:spcAft>
                <a:spcPts val="0"/>
              </a:spcAft>
              <a:buSzPts val="1700"/>
              <a:buChar char="●"/>
            </a:pPr>
            <a:r>
              <a:rPr lang="en" sz="1700" u="sng"/>
              <a:t>Semantic Similarity and Response Prediction for Programming QA                               </a:t>
            </a:r>
            <a:r>
              <a:rPr lang="en" sz="1700"/>
              <a:t>Kulkarni and </a:t>
            </a:r>
            <a:r>
              <a:rPr lang="en" sz="1700">
                <a:uFill>
                  <a:noFill/>
                </a:uFill>
                <a:hlinkClick r:id="rId3"/>
              </a:rPr>
              <a:t>Rosich</a:t>
            </a:r>
            <a:r>
              <a:rPr lang="en" sz="1700"/>
              <a:t>, 2020</a:t>
            </a:r>
            <a:endParaRPr sz="1700" u="sng"/>
          </a:p>
          <a:p>
            <a:pPr indent="-336550" lvl="1" marL="914400" rtl="0" algn="l">
              <a:lnSpc>
                <a:spcPct val="105000"/>
              </a:lnSpc>
              <a:spcBef>
                <a:spcPts val="1000"/>
              </a:spcBef>
              <a:spcAft>
                <a:spcPts val="0"/>
              </a:spcAft>
              <a:buSzPts val="1700"/>
              <a:buChar char="○"/>
            </a:pPr>
            <a:r>
              <a:rPr lang="en" sz="1700"/>
              <a:t>Solved a similar problem, but excluded code snippets</a:t>
            </a:r>
            <a:endParaRPr sz="1700"/>
          </a:p>
          <a:p>
            <a:pPr indent="0" lvl="0" marL="0" rtl="0" algn="l">
              <a:lnSpc>
                <a:spcPct val="105000"/>
              </a:lnSpc>
              <a:spcBef>
                <a:spcPts val="1200"/>
              </a:spcBef>
              <a:spcAft>
                <a:spcPts val="0"/>
              </a:spcAft>
              <a:buNone/>
            </a:pPr>
            <a:r>
              <a:t/>
            </a:r>
            <a:endParaRPr sz="1700"/>
          </a:p>
          <a:p>
            <a:pPr indent="-336550" lvl="0" marL="457200" rtl="0" algn="l">
              <a:lnSpc>
                <a:spcPct val="105000"/>
              </a:lnSpc>
              <a:spcBef>
                <a:spcPts val="1200"/>
              </a:spcBef>
              <a:spcAft>
                <a:spcPts val="0"/>
              </a:spcAft>
              <a:buSzPts val="1700"/>
              <a:buChar char="●"/>
            </a:pPr>
            <a:r>
              <a:rPr lang="en" sz="1700" u="sng"/>
              <a:t>MultiReQA: A Cross-Domain Evaluation for Retrieval Question Answering Models                                            </a:t>
            </a:r>
            <a:r>
              <a:rPr lang="en" sz="1700"/>
              <a:t>Guo et. al., 2020</a:t>
            </a:r>
            <a:endParaRPr sz="1700" u="sng"/>
          </a:p>
          <a:p>
            <a:pPr indent="-336550" lvl="1" marL="914400" rtl="0" algn="l">
              <a:lnSpc>
                <a:spcPct val="105000"/>
              </a:lnSpc>
              <a:spcBef>
                <a:spcPts val="1000"/>
              </a:spcBef>
              <a:spcAft>
                <a:spcPts val="0"/>
              </a:spcAft>
              <a:buSzPts val="1700"/>
              <a:buChar char="○"/>
            </a:pPr>
            <a:r>
              <a:rPr lang="en" sz="1700"/>
              <a:t>Evaluated </a:t>
            </a:r>
            <a:r>
              <a:rPr lang="en" sz="1700"/>
              <a:t>retrieval</a:t>
            </a:r>
            <a:r>
              <a:rPr lang="en" sz="1700"/>
              <a:t> tasks using supervised neural models based on BERT and USE-QA</a:t>
            </a:r>
            <a:endParaRPr sz="1700"/>
          </a:p>
        </p:txBody>
      </p:sp>
      <p:sp>
        <p:nvSpPr>
          <p:cNvPr id="76" name="Google Shape;76;p1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&amp; Data</a:t>
            </a:r>
            <a:endParaRPr/>
          </a:p>
        </p:txBody>
      </p:sp>
      <p:sp>
        <p:nvSpPr>
          <p:cNvPr id="82" name="Google Shape;82;p1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Task</a:t>
            </a:r>
            <a:endParaRPr sz="2400"/>
          </a:p>
          <a:p>
            <a:pPr indent="0" lvl="0" marL="0" rtl="0" algn="l">
              <a:spcBef>
                <a:spcPts val="1200"/>
              </a:spcBef>
              <a:spcAft>
                <a:spcPts val="0"/>
              </a:spcAft>
              <a:buNone/>
            </a:pPr>
            <a:r>
              <a:rPr lang="en"/>
              <a:t>Given 1 questio</a:t>
            </a:r>
            <a:r>
              <a:rPr lang="en"/>
              <a:t>n</a:t>
            </a:r>
            <a:r>
              <a:rPr lang="en"/>
              <a:t>, pick best of 10 answers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400"/>
              <a:t>Data</a:t>
            </a:r>
            <a:endParaRPr sz="2400"/>
          </a:p>
          <a:p>
            <a:pPr indent="-342900" lvl="0" marL="457200" rtl="0" algn="l">
              <a:spcBef>
                <a:spcPts val="1200"/>
              </a:spcBef>
              <a:spcAft>
                <a:spcPts val="0"/>
              </a:spcAft>
              <a:buSzPts val="1800"/>
              <a:buChar char="●"/>
            </a:pPr>
            <a:r>
              <a:rPr lang="en"/>
              <a:t>30,623 Unique Questions</a:t>
            </a:r>
            <a:endParaRPr/>
          </a:p>
          <a:p>
            <a:pPr indent="-342900" lvl="0" marL="457200" rtl="0" algn="l">
              <a:spcBef>
                <a:spcPts val="0"/>
              </a:spcBef>
              <a:spcAft>
                <a:spcPts val="0"/>
              </a:spcAft>
              <a:buSzPts val="1800"/>
              <a:buChar char="●"/>
            </a:pPr>
            <a:r>
              <a:rPr lang="en"/>
              <a:t>60,335 Answers</a:t>
            </a:r>
            <a:endParaRPr/>
          </a:p>
          <a:p>
            <a:pPr indent="-342900" lvl="0" marL="457200" rtl="0" algn="l">
              <a:spcBef>
                <a:spcPts val="0"/>
              </a:spcBef>
              <a:spcAft>
                <a:spcPts val="0"/>
              </a:spcAft>
              <a:buSzPts val="1800"/>
              <a:buChar char="●"/>
            </a:pPr>
            <a:r>
              <a:rPr lang="en"/>
              <a:t>&lt;5% without code</a:t>
            </a:r>
            <a:endParaRPr/>
          </a:p>
          <a:p>
            <a:pPr indent="-342900" lvl="0" marL="457200" rtl="0" algn="l">
              <a:spcBef>
                <a:spcPts val="0"/>
              </a:spcBef>
              <a:spcAft>
                <a:spcPts val="0"/>
              </a:spcAft>
              <a:buSzPts val="1800"/>
              <a:buChar char="●"/>
            </a:pPr>
            <a:r>
              <a:rPr lang="en"/>
              <a:t>&lt;5% without text</a:t>
            </a:r>
            <a:endParaRPr/>
          </a:p>
        </p:txBody>
      </p:sp>
      <p:pic>
        <p:nvPicPr>
          <p:cNvPr id="83" name="Google Shape;83;p16"/>
          <p:cNvPicPr preferRelativeResize="0"/>
          <p:nvPr/>
        </p:nvPicPr>
        <p:blipFill>
          <a:blip r:embed="rId3">
            <a:alphaModFix/>
          </a:blip>
          <a:stretch>
            <a:fillRect/>
          </a:stretch>
        </p:blipFill>
        <p:spPr>
          <a:xfrm>
            <a:off x="4804450" y="2517374"/>
            <a:ext cx="3901000" cy="2593700"/>
          </a:xfrm>
          <a:prstGeom prst="rect">
            <a:avLst/>
          </a:prstGeom>
          <a:noFill/>
          <a:ln>
            <a:noFill/>
          </a:ln>
        </p:spPr>
      </p:pic>
      <p:sp>
        <p:nvSpPr>
          <p:cNvPr id="84" name="Google Shape;84;p1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5193597" y="2099225"/>
            <a:ext cx="2915770" cy="950325"/>
          </a:xfrm>
          <a:prstGeom prst="rect">
            <a:avLst/>
          </a:prstGeom>
          <a:noFill/>
          <a:ln>
            <a:noFill/>
          </a:ln>
        </p:spPr>
      </p:pic>
      <p:sp>
        <p:nvSpPr>
          <p:cNvPr id="90" name="Google Shape;90;p17"/>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&amp; Baseline</a:t>
            </a:r>
            <a:endParaRPr/>
          </a:p>
        </p:txBody>
      </p:sp>
      <p:sp>
        <p:nvSpPr>
          <p:cNvPr id="91" name="Google Shape;91;p17"/>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Evaluation</a:t>
            </a:r>
            <a:endParaRPr sz="2400"/>
          </a:p>
          <a:p>
            <a:pPr indent="-342900" lvl="0" marL="457200" rtl="0" algn="l">
              <a:spcBef>
                <a:spcPts val="1200"/>
              </a:spcBef>
              <a:spcAft>
                <a:spcPts val="0"/>
              </a:spcAft>
              <a:buSzPts val="1800"/>
              <a:buChar char="●"/>
            </a:pPr>
            <a:r>
              <a:rPr lang="en"/>
              <a:t>Mean Reciprocal Rank (MRR)</a:t>
            </a:r>
            <a:endParaRPr/>
          </a:p>
          <a:p>
            <a:pPr indent="-342900" lvl="0" marL="457200" rtl="0" algn="l">
              <a:spcBef>
                <a:spcPts val="0"/>
              </a:spcBef>
              <a:spcAft>
                <a:spcPts val="0"/>
              </a:spcAft>
              <a:buSzPts val="1800"/>
              <a:buChar char="●"/>
            </a:pPr>
            <a:r>
              <a:rPr lang="en"/>
              <a:t>Precision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400"/>
              <a:t>Baseline</a:t>
            </a:r>
            <a:endParaRPr sz="2400"/>
          </a:p>
          <a:p>
            <a:pPr indent="-342900" lvl="0" marL="457200" rtl="0" algn="l">
              <a:spcBef>
                <a:spcPts val="1200"/>
              </a:spcBef>
              <a:spcAft>
                <a:spcPts val="0"/>
              </a:spcAft>
              <a:buSzPts val="1800"/>
              <a:buChar char="●"/>
            </a:pPr>
            <a:r>
              <a:rPr lang="en"/>
              <a:t>BM-25</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4">
            <a:alphaModFix/>
          </a:blip>
          <a:stretch>
            <a:fillRect/>
          </a:stretch>
        </p:blipFill>
        <p:spPr>
          <a:xfrm>
            <a:off x="1621720" y="4732100"/>
            <a:ext cx="5900555" cy="1009650"/>
          </a:xfrm>
          <a:prstGeom prst="rect">
            <a:avLst/>
          </a:prstGeom>
          <a:noFill/>
          <a:ln>
            <a:noFill/>
          </a:ln>
        </p:spPr>
      </p:pic>
      <p:sp>
        <p:nvSpPr>
          <p:cNvPr id="93" name="Google Shape;93;p17"/>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 Representation</a:t>
            </a:r>
            <a:endParaRPr/>
          </a:p>
        </p:txBody>
      </p:sp>
      <p:sp>
        <p:nvSpPr>
          <p:cNvPr id="99" name="Google Shape;99;p1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Universal Sentence Encoder (USE)</a:t>
            </a:r>
            <a:endParaRPr/>
          </a:p>
          <a:p>
            <a:pPr indent="-342900" lvl="0" marL="457200" rtl="0" algn="l">
              <a:spcBef>
                <a:spcPts val="0"/>
              </a:spcBef>
              <a:spcAft>
                <a:spcPts val="0"/>
              </a:spcAft>
              <a:buSzPts val="1800"/>
              <a:buChar char="●"/>
            </a:pPr>
            <a:r>
              <a:rPr lang="en"/>
              <a:t>Bidirectional Encoder Representation for Transformers (BERT)</a:t>
            </a:r>
            <a:endParaRPr/>
          </a:p>
          <a:p>
            <a:pPr indent="-342900" lvl="0" marL="457200" rtl="0" algn="l">
              <a:spcBef>
                <a:spcPts val="0"/>
              </a:spcBef>
              <a:spcAft>
                <a:spcPts val="0"/>
              </a:spcAft>
              <a:buSzPts val="1800"/>
              <a:buChar char="●"/>
            </a:pPr>
            <a:r>
              <a:rPr lang="en"/>
              <a:t>Word2Vec</a:t>
            </a:r>
            <a:endParaRPr/>
          </a:p>
        </p:txBody>
      </p:sp>
      <p:pic>
        <p:nvPicPr>
          <p:cNvPr id="100" name="Google Shape;100;p18"/>
          <p:cNvPicPr preferRelativeResize="0"/>
          <p:nvPr/>
        </p:nvPicPr>
        <p:blipFill>
          <a:blip r:embed="rId3">
            <a:alphaModFix/>
          </a:blip>
          <a:stretch>
            <a:fillRect/>
          </a:stretch>
        </p:blipFill>
        <p:spPr>
          <a:xfrm>
            <a:off x="1997000" y="3095372"/>
            <a:ext cx="5153250" cy="2703242"/>
          </a:xfrm>
          <a:prstGeom prst="rect">
            <a:avLst/>
          </a:prstGeom>
          <a:noFill/>
          <a:ln>
            <a:noFill/>
          </a:ln>
        </p:spPr>
      </p:pic>
      <p:sp>
        <p:nvSpPr>
          <p:cNvPr id="101" name="Google Shape;101;p1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 Ordering</a:t>
            </a:r>
            <a:endParaRPr/>
          </a:p>
        </p:txBody>
      </p:sp>
      <p:pic>
        <p:nvPicPr>
          <p:cNvPr id="107" name="Google Shape;107;p19"/>
          <p:cNvPicPr preferRelativeResize="0"/>
          <p:nvPr/>
        </p:nvPicPr>
        <p:blipFill>
          <a:blip r:embed="rId3">
            <a:alphaModFix/>
          </a:blip>
          <a:stretch>
            <a:fillRect/>
          </a:stretch>
        </p:blipFill>
        <p:spPr>
          <a:xfrm>
            <a:off x="1854413" y="1356875"/>
            <a:ext cx="5435176" cy="2722200"/>
          </a:xfrm>
          <a:prstGeom prst="rect">
            <a:avLst/>
          </a:prstGeom>
          <a:noFill/>
          <a:ln>
            <a:noFill/>
          </a:ln>
        </p:spPr>
      </p:pic>
      <p:pic>
        <p:nvPicPr>
          <p:cNvPr id="108" name="Google Shape;108;p19"/>
          <p:cNvPicPr preferRelativeResize="0"/>
          <p:nvPr/>
        </p:nvPicPr>
        <p:blipFill>
          <a:blip r:embed="rId4">
            <a:alphaModFix/>
          </a:blip>
          <a:stretch>
            <a:fillRect/>
          </a:stretch>
        </p:blipFill>
        <p:spPr>
          <a:xfrm>
            <a:off x="2219338" y="4412413"/>
            <a:ext cx="4705350" cy="1819275"/>
          </a:xfrm>
          <a:prstGeom prst="rect">
            <a:avLst/>
          </a:prstGeom>
          <a:noFill/>
          <a:ln>
            <a:noFill/>
          </a:ln>
        </p:spPr>
      </p:pic>
      <p:sp>
        <p:nvSpPr>
          <p:cNvPr id="109" name="Google Shape;109;p19"/>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110" name="Google Shape;110;p19"/>
          <p:cNvSpPr/>
          <p:nvPr/>
        </p:nvSpPr>
        <p:spPr>
          <a:xfrm>
            <a:off x="1966675" y="1646975"/>
            <a:ext cx="5156700" cy="181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2281325" y="5722425"/>
            <a:ext cx="4503000" cy="181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 </a:t>
            </a:r>
            <a:r>
              <a:rPr lang="en"/>
              <a:t>Architectures</a:t>
            </a:r>
            <a:endParaRPr/>
          </a:p>
        </p:txBody>
      </p:sp>
      <p:pic>
        <p:nvPicPr>
          <p:cNvPr id="117" name="Google Shape;117;p20"/>
          <p:cNvPicPr preferRelativeResize="0"/>
          <p:nvPr/>
        </p:nvPicPr>
        <p:blipFill>
          <a:blip r:embed="rId3">
            <a:alphaModFix/>
          </a:blip>
          <a:stretch>
            <a:fillRect/>
          </a:stretch>
        </p:blipFill>
        <p:spPr>
          <a:xfrm>
            <a:off x="416800" y="2763607"/>
            <a:ext cx="2685600" cy="1993517"/>
          </a:xfrm>
          <a:prstGeom prst="rect">
            <a:avLst/>
          </a:prstGeom>
          <a:noFill/>
          <a:ln>
            <a:noFill/>
          </a:ln>
        </p:spPr>
      </p:pic>
      <p:pic>
        <p:nvPicPr>
          <p:cNvPr id="118" name="Google Shape;118;p20"/>
          <p:cNvPicPr preferRelativeResize="0"/>
          <p:nvPr/>
        </p:nvPicPr>
        <p:blipFill>
          <a:blip r:embed="rId4">
            <a:alphaModFix/>
          </a:blip>
          <a:stretch>
            <a:fillRect/>
          </a:stretch>
        </p:blipFill>
        <p:spPr>
          <a:xfrm>
            <a:off x="3345476" y="2093719"/>
            <a:ext cx="2453101" cy="3030067"/>
          </a:xfrm>
          <a:prstGeom prst="rect">
            <a:avLst/>
          </a:prstGeom>
          <a:noFill/>
          <a:ln>
            <a:noFill/>
          </a:ln>
        </p:spPr>
      </p:pic>
      <p:pic>
        <p:nvPicPr>
          <p:cNvPr id="119" name="Google Shape;119;p20"/>
          <p:cNvPicPr preferRelativeResize="0"/>
          <p:nvPr/>
        </p:nvPicPr>
        <p:blipFill>
          <a:blip r:embed="rId5">
            <a:alphaModFix/>
          </a:blip>
          <a:stretch>
            <a:fillRect/>
          </a:stretch>
        </p:blipFill>
        <p:spPr>
          <a:xfrm>
            <a:off x="6041650" y="2267615"/>
            <a:ext cx="2685599" cy="2682251"/>
          </a:xfrm>
          <a:prstGeom prst="rect">
            <a:avLst/>
          </a:prstGeom>
          <a:noFill/>
          <a:ln>
            <a:noFill/>
          </a:ln>
        </p:spPr>
      </p:pic>
      <p:sp>
        <p:nvSpPr>
          <p:cNvPr id="120" name="Google Shape;120;p20"/>
          <p:cNvSpPr txBox="1"/>
          <p:nvPr>
            <p:ph idx="1" type="body"/>
          </p:nvPr>
        </p:nvSpPr>
        <p:spPr>
          <a:xfrm>
            <a:off x="745450" y="5296757"/>
            <a:ext cx="2028300" cy="63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Dual Encoder</a:t>
            </a:r>
            <a:endParaRPr/>
          </a:p>
        </p:txBody>
      </p:sp>
      <p:sp>
        <p:nvSpPr>
          <p:cNvPr id="121" name="Google Shape;121;p20"/>
          <p:cNvSpPr txBox="1"/>
          <p:nvPr>
            <p:ph idx="1" type="body"/>
          </p:nvPr>
        </p:nvSpPr>
        <p:spPr>
          <a:xfrm>
            <a:off x="2821363" y="5296746"/>
            <a:ext cx="3501300" cy="95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Concatenated Neural Network</a:t>
            </a:r>
            <a:endParaRPr/>
          </a:p>
          <a:p>
            <a:pPr indent="0" lvl="0" marL="0" rtl="0" algn="ctr">
              <a:spcBef>
                <a:spcPts val="0"/>
              </a:spcBef>
              <a:spcAft>
                <a:spcPts val="0"/>
              </a:spcAft>
              <a:buNone/>
            </a:pPr>
            <a:r>
              <a:rPr lang="en"/>
              <a:t>(Early Fusion)</a:t>
            </a:r>
            <a:endParaRPr/>
          </a:p>
        </p:txBody>
      </p:sp>
      <p:sp>
        <p:nvSpPr>
          <p:cNvPr id="122" name="Google Shape;122;p20"/>
          <p:cNvSpPr txBox="1"/>
          <p:nvPr>
            <p:ph idx="1" type="body"/>
          </p:nvPr>
        </p:nvSpPr>
        <p:spPr>
          <a:xfrm>
            <a:off x="6370300" y="5296757"/>
            <a:ext cx="2028300" cy="636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Two Towers</a:t>
            </a:r>
            <a:endParaRPr/>
          </a:p>
          <a:p>
            <a:pPr indent="0" lvl="0" marL="0" rtl="0" algn="ctr">
              <a:lnSpc>
                <a:spcPct val="115000"/>
              </a:lnSpc>
              <a:spcBef>
                <a:spcPts val="0"/>
              </a:spcBef>
              <a:spcAft>
                <a:spcPts val="0"/>
              </a:spcAft>
              <a:buNone/>
            </a:pPr>
            <a:r>
              <a:rPr lang="en"/>
              <a:t>(Late Fusion)</a:t>
            </a:r>
            <a:endParaRPr/>
          </a:p>
        </p:txBody>
      </p:sp>
      <p:sp>
        <p:nvSpPr>
          <p:cNvPr id="123" name="Google Shape;123;p2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t>
            </a:r>
            <a:r>
              <a:rPr lang="en"/>
              <a:t>&amp; </a:t>
            </a:r>
            <a:r>
              <a:rPr lang="en"/>
              <a:t>Error Analysis</a:t>
            </a:r>
            <a:endParaRPr/>
          </a:p>
        </p:txBody>
      </p:sp>
      <p:sp>
        <p:nvSpPr>
          <p:cNvPr id="129" name="Google Shape;129;p21"/>
          <p:cNvSpPr txBox="1"/>
          <p:nvPr/>
        </p:nvSpPr>
        <p:spPr>
          <a:xfrm>
            <a:off x="5626525" y="3076075"/>
            <a:ext cx="30999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2"/>
                </a:solidFill>
                <a:latin typeface="Lato"/>
                <a:ea typeface="Lato"/>
                <a:cs typeface="Lato"/>
                <a:sym typeface="Lato"/>
              </a:rPr>
              <a:t>Hyperparameters</a:t>
            </a:r>
            <a:endParaRPr sz="20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Single dense layer</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512 nodes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Adam Optimizer</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Learning Rate - 0.001</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Sparse categorical cross-entropy loss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Average"/>
              <a:buChar char="●"/>
            </a:pPr>
            <a:r>
              <a:rPr lang="en" sz="1800">
                <a:solidFill>
                  <a:schemeClr val="dk2"/>
                </a:solidFill>
                <a:latin typeface="Lato"/>
                <a:ea typeface="Lato"/>
                <a:cs typeface="Lato"/>
                <a:sym typeface="Lato"/>
              </a:rPr>
              <a:t>Batch size - 64</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Average"/>
              <a:buChar char="●"/>
            </a:pPr>
            <a:r>
              <a:rPr lang="en" sz="1800">
                <a:solidFill>
                  <a:schemeClr val="dk2"/>
                </a:solidFill>
                <a:latin typeface="Lato"/>
                <a:ea typeface="Lato"/>
                <a:cs typeface="Lato"/>
                <a:sym typeface="Lato"/>
              </a:rPr>
              <a:t>2 epochs</a:t>
            </a:r>
            <a:endParaRPr sz="1800">
              <a:solidFill>
                <a:schemeClr val="dk2"/>
              </a:solidFill>
              <a:latin typeface="Lato"/>
              <a:ea typeface="Lato"/>
              <a:cs typeface="Lato"/>
              <a:sym typeface="Lato"/>
            </a:endParaRPr>
          </a:p>
        </p:txBody>
      </p:sp>
      <p:pic>
        <p:nvPicPr>
          <p:cNvPr id="130" name="Google Shape;130;p21"/>
          <p:cNvPicPr preferRelativeResize="0"/>
          <p:nvPr/>
        </p:nvPicPr>
        <p:blipFill>
          <a:blip r:embed="rId3">
            <a:alphaModFix/>
          </a:blip>
          <a:stretch>
            <a:fillRect/>
          </a:stretch>
        </p:blipFill>
        <p:spPr>
          <a:xfrm>
            <a:off x="311700" y="1356875"/>
            <a:ext cx="6353374" cy="1653025"/>
          </a:xfrm>
          <a:prstGeom prst="rect">
            <a:avLst/>
          </a:prstGeom>
          <a:noFill/>
          <a:ln>
            <a:noFill/>
          </a:ln>
        </p:spPr>
      </p:pic>
      <p:grpSp>
        <p:nvGrpSpPr>
          <p:cNvPr id="131" name="Google Shape;131;p21"/>
          <p:cNvGrpSpPr/>
          <p:nvPr/>
        </p:nvGrpSpPr>
        <p:grpSpPr>
          <a:xfrm>
            <a:off x="311717" y="3260083"/>
            <a:ext cx="5314882" cy="3267766"/>
            <a:chOff x="1081300" y="370175"/>
            <a:chExt cx="3705300" cy="2706000"/>
          </a:xfrm>
        </p:grpSpPr>
        <p:sp>
          <p:nvSpPr>
            <p:cNvPr id="132" name="Google Shape;132;p21"/>
            <p:cNvSpPr txBox="1"/>
            <p:nvPr/>
          </p:nvSpPr>
          <p:spPr>
            <a:xfrm>
              <a:off x="1081300" y="370175"/>
              <a:ext cx="3705300" cy="2706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33" name="Google Shape;133;p21"/>
            <p:cNvPicPr preferRelativeResize="0"/>
            <p:nvPr/>
          </p:nvPicPr>
          <p:blipFill>
            <a:blip r:embed="rId4">
              <a:alphaModFix/>
            </a:blip>
            <a:stretch>
              <a:fillRect/>
            </a:stretch>
          </p:blipFill>
          <p:spPr>
            <a:xfrm>
              <a:off x="1081325" y="370175"/>
              <a:ext cx="3705225" cy="2647950"/>
            </a:xfrm>
            <a:prstGeom prst="rect">
              <a:avLst/>
            </a:prstGeom>
            <a:noFill/>
            <a:ln>
              <a:noFill/>
            </a:ln>
          </p:spPr>
        </p:pic>
      </p:grpSp>
      <p:sp>
        <p:nvSpPr>
          <p:cNvPr id="134" name="Google Shape;134;p21"/>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