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64" r:id="rId3"/>
    <p:sldId id="268" r:id="rId4"/>
    <p:sldId id="269" r:id="rId5"/>
    <p:sldId id="274" r:id="rId6"/>
    <p:sldId id="270" r:id="rId7"/>
    <p:sldId id="275" r:id="rId8"/>
    <p:sldId id="277" r:id="rId9"/>
    <p:sldId id="271" r:id="rId10"/>
    <p:sldId id="278" r:id="rId11"/>
    <p:sldId id="272" r:id="rId12"/>
    <p:sldId id="273" r:id="rId13"/>
    <p:sldId id="280" r:id="rId14"/>
    <p:sldId id="276"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69"/>
    <a:srgbClr val="52C9BD"/>
    <a:srgbClr val="52CBBE"/>
    <a:srgbClr val="111111"/>
    <a:srgbClr val="FEC630"/>
    <a:srgbClr val="5D7373"/>
    <a:srgbClr val="00A0A8"/>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8" autoAdjust="0"/>
    <p:restoredTop sz="94660"/>
  </p:normalViewPr>
  <p:slideViewPr>
    <p:cSldViewPr snapToGrid="0">
      <p:cViewPr varScale="1">
        <p:scale>
          <a:sx n="80" d="100"/>
          <a:sy n="80" d="100"/>
        </p:scale>
        <p:origin x="16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01.05.2024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01.05.2024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01.05.2024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01.05.2024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01.05.2024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01.05.2024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01.05.2024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01.05.2024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01.05.2024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01.05.2024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01.05.2024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01.05.2024</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2CB825-EAFB-4901-8C7E-D5477E0D31C8}"/>
              </a:ext>
            </a:extLst>
          </p:cNvPr>
          <p:cNvGrpSpPr/>
          <p:nvPr/>
        </p:nvGrpSpPr>
        <p:grpSpPr>
          <a:xfrm>
            <a:off x="5426305" y="6002811"/>
            <a:ext cx="4234867" cy="482047"/>
            <a:chOff x="4610161" y="1453704"/>
            <a:chExt cx="1785522" cy="203243"/>
          </a:xfrm>
        </p:grpSpPr>
        <p:sp>
          <p:nvSpPr>
            <p:cNvPr id="52" name="Oval 51">
              <a:extLst>
                <a:ext uri="{FF2B5EF4-FFF2-40B4-BE49-F238E27FC236}">
                  <a16:creationId xmlns:a16="http://schemas.microsoft.com/office/drawing/2014/main" id="{A88C5CD2-8D88-4E1A-968C-C3E256B4316C}"/>
                </a:ext>
              </a:extLst>
            </p:cNvPr>
            <p:cNvSpPr/>
            <p:nvPr/>
          </p:nvSpPr>
          <p:spPr>
            <a:xfrm>
              <a:off x="4610161" y="14572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51881" y="14572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298805" y="14572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596963" y="1453704"/>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895121" y="1466447"/>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05183" y="1453704"/>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871984" y="1647825"/>
            <a:ext cx="7535947" cy="5016758"/>
          </a:xfrm>
          <a:prstGeom prst="rect">
            <a:avLst/>
          </a:prstGeom>
          <a:noFill/>
        </p:spPr>
        <p:txBody>
          <a:bodyPr wrap="square" rtlCol="0">
            <a:spAutoFit/>
          </a:bodyPr>
          <a:lstStyle/>
          <a:p>
            <a:pPr algn="ctr"/>
            <a:r>
              <a:rPr lang="en-US" sz="4100" b="1" dirty="0">
                <a:solidFill>
                  <a:srgbClr val="52CBBE"/>
                </a:solidFill>
                <a:latin typeface="Tw Cen MT" panose="020B0602020104020603" pitchFamily="34" charset="0"/>
              </a:rPr>
              <a:t>AI &amp; ML PROJECT ON</a:t>
            </a:r>
          </a:p>
          <a:p>
            <a:pPr algn="ctr"/>
            <a:r>
              <a:rPr lang="en-US" sz="4100" b="1" dirty="0">
                <a:solidFill>
                  <a:srgbClr val="52CBBE"/>
                </a:solidFill>
                <a:latin typeface="Tw Cen MT" panose="020B0602020104020603" pitchFamily="34" charset="0"/>
              </a:rPr>
              <a:t>SIGN LANGUAGE RECOGNITION</a:t>
            </a:r>
          </a:p>
          <a:p>
            <a:pPr algn="ctr"/>
            <a:r>
              <a:rPr lang="en-US" sz="2800" b="1" dirty="0">
                <a:solidFill>
                  <a:srgbClr val="92D050"/>
                </a:solidFill>
                <a:latin typeface="Tw Cen MT" panose="020B0602020104020603" pitchFamily="34" charset="0"/>
              </a:rPr>
              <a:t>UNDER </a:t>
            </a:r>
            <a:r>
              <a:rPr lang="en-IN" sz="2800" b="1" dirty="0">
                <a:solidFill>
                  <a:srgbClr val="92D050"/>
                </a:solidFill>
                <a:latin typeface="Tw Cen MT" panose="020B0602020104020603" pitchFamily="34" charset="0"/>
                <a:cs typeface="Times New Roman" panose="02020603050405020304" pitchFamily="18" charset="0"/>
              </a:rPr>
              <a:t>THE GUIDANCE OF</a:t>
            </a:r>
          </a:p>
          <a:p>
            <a:pPr algn="ctr"/>
            <a:r>
              <a:rPr lang="en-IN" sz="3200" b="1" dirty="0">
                <a:solidFill>
                  <a:schemeClr val="tx1">
                    <a:lumMod val="50000"/>
                    <a:lumOff val="50000"/>
                  </a:schemeClr>
                </a:solidFill>
                <a:latin typeface="Tw Cen MT" panose="020B0602020104020603" pitchFamily="34" charset="0"/>
                <a:cs typeface="Times New Roman" panose="02020603050405020304" pitchFamily="18" charset="0"/>
              </a:rPr>
              <a:t>Dr .Arpita </a:t>
            </a:r>
            <a:r>
              <a:rPr lang="en-IN" sz="3200" b="1" dirty="0" err="1">
                <a:solidFill>
                  <a:schemeClr val="tx1">
                    <a:lumMod val="50000"/>
                    <a:lumOff val="50000"/>
                  </a:schemeClr>
                </a:solidFill>
                <a:latin typeface="Tw Cen MT" panose="020B0602020104020603" pitchFamily="34" charset="0"/>
                <a:cs typeface="Times New Roman" panose="02020603050405020304" pitchFamily="18" charset="0"/>
              </a:rPr>
              <a:t>Baronia</a:t>
            </a:r>
            <a:endParaRPr lang="en-IN" sz="3200" b="1" dirty="0">
              <a:solidFill>
                <a:schemeClr val="tx1">
                  <a:lumMod val="50000"/>
                  <a:lumOff val="50000"/>
                </a:schemeClr>
              </a:solidFill>
              <a:latin typeface="Tw Cen MT" panose="020B0602020104020603" pitchFamily="34"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                    </a:t>
            </a:r>
          </a:p>
          <a:p>
            <a:pPr algn="ctr"/>
            <a:r>
              <a:rPr lang="en-IN" sz="2400" dirty="0">
                <a:latin typeface="Times New Roman" panose="02020603050405020304" pitchFamily="18" charset="0"/>
                <a:cs typeface="Times New Roman" panose="02020603050405020304" pitchFamily="18" charset="0"/>
              </a:rPr>
              <a:t>       </a:t>
            </a:r>
            <a:r>
              <a:rPr lang="en-IN" sz="2400" b="1" dirty="0">
                <a:solidFill>
                  <a:srgbClr val="FF0000"/>
                </a:solidFill>
                <a:latin typeface="Tw Cen MT" panose="020B0602020104020603" pitchFamily="34" charset="0"/>
                <a:cs typeface="Times New Roman" panose="02020603050405020304" pitchFamily="18" charset="0"/>
              </a:rPr>
              <a:t>School of Computer Science &amp; Artificial Intelligence </a:t>
            </a:r>
          </a:p>
          <a:p>
            <a:pPr algn="ctr"/>
            <a:r>
              <a:rPr lang="en-IN" sz="2400" b="1" dirty="0">
                <a:solidFill>
                  <a:srgbClr val="FF0000"/>
                </a:solidFill>
                <a:latin typeface="Tw Cen MT" panose="020B0602020104020603" pitchFamily="34" charset="0"/>
                <a:cs typeface="Times New Roman" panose="02020603050405020304" pitchFamily="18" charset="0"/>
              </a:rPr>
              <a:t>  SR University </a:t>
            </a:r>
          </a:p>
          <a:p>
            <a:pPr algn="ctr"/>
            <a:r>
              <a:rPr lang="en-IN" sz="2400" dirty="0">
                <a:latin typeface="Times New Roman" panose="02020603050405020304" pitchFamily="18" charset="0"/>
                <a:cs typeface="Times New Roman" panose="02020603050405020304" pitchFamily="18" charset="0"/>
              </a:rPr>
              <a:t>       </a:t>
            </a:r>
            <a:endParaRPr lang="en-IN" sz="2400" dirty="0"/>
          </a:p>
          <a:p>
            <a:pPr algn="ctr"/>
            <a:endParaRPr lang="en-US" sz="4100" b="1" dirty="0">
              <a:solidFill>
                <a:srgbClr val="92D050"/>
              </a:solidFill>
              <a:latin typeface="Tw Cen MT" panose="020B0602020104020603" pitchFamily="34" charset="0"/>
            </a:endParaRPr>
          </a:p>
          <a:p>
            <a:pPr algn="ctr"/>
            <a:endParaRPr lang="en-US" sz="4100" b="1" dirty="0">
              <a:solidFill>
                <a:srgbClr val="92D050"/>
              </a:solidFill>
              <a:latin typeface="Tw Cen MT" panose="020B0602020104020603" pitchFamily="34" charset="0"/>
            </a:endParaRP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508958" cy="6858000"/>
            <a:chOff x="-290920" y="0"/>
            <a:chExt cx="12508958"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470898" y="3284751"/>
              <a:ext cx="303261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181413" y="3281938"/>
              <a:ext cx="242576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WORKING</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150773" y="3281938"/>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2" name="Picture 1">
            <a:extLst>
              <a:ext uri="{FF2B5EF4-FFF2-40B4-BE49-F238E27FC236}">
                <a16:creationId xmlns:a16="http://schemas.microsoft.com/office/drawing/2014/main" id="{A06FC1FE-6F5F-2123-163B-92EB01CC8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3025" y="102635"/>
            <a:ext cx="5585944" cy="1379340"/>
          </a:xfrm>
          <a:prstGeom prst="rect">
            <a:avLst/>
          </a:prstGeom>
        </p:spPr>
      </p:pic>
    </p:spTree>
    <p:extLst>
      <p:ext uri="{BB962C8B-B14F-4D97-AF65-F5344CB8AC3E}">
        <p14:creationId xmlns:p14="http://schemas.microsoft.com/office/powerpoint/2010/main" val="14734011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541538" cy="6858000"/>
            <a:chOff x="-290920" y="0"/>
            <a:chExt cx="12541538"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84158" y="3276090"/>
              <a:ext cx="227125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WORKING</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157199" y="327609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8" name="Group 117">
            <a:extLst>
              <a:ext uri="{FF2B5EF4-FFF2-40B4-BE49-F238E27FC236}">
                <a16:creationId xmlns:a16="http://schemas.microsoft.com/office/drawing/2014/main" id="{642619BF-D98C-42FE-8077-B8745D93F239}"/>
              </a:ext>
            </a:extLst>
          </p:cNvPr>
          <p:cNvGrpSpPr/>
          <p:nvPr/>
        </p:nvGrpSpPr>
        <p:grpSpPr>
          <a:xfrm>
            <a:off x="1089803" y="4112242"/>
            <a:ext cx="3048141" cy="1175555"/>
            <a:chOff x="264581" y="4416136"/>
            <a:chExt cx="3048141" cy="1175555"/>
          </a:xfrm>
        </p:grpSpPr>
        <p:sp>
          <p:nvSpPr>
            <p:cNvPr id="119" name="TextBox 118">
              <a:extLst>
                <a:ext uri="{FF2B5EF4-FFF2-40B4-BE49-F238E27FC236}">
                  <a16:creationId xmlns:a16="http://schemas.microsoft.com/office/drawing/2014/main" id="{47D438D1-4A2C-457A-A675-A2FFD11F8FC1}"/>
                </a:ext>
              </a:extLst>
            </p:cNvPr>
            <p:cNvSpPr txBox="1"/>
            <p:nvPr/>
          </p:nvSpPr>
          <p:spPr>
            <a:xfrm>
              <a:off x="466266" y="4416136"/>
              <a:ext cx="2644771" cy="461665"/>
            </a:xfrm>
            <a:prstGeom prst="rect">
              <a:avLst/>
            </a:prstGeom>
            <a:noFill/>
          </p:spPr>
          <p:txBody>
            <a:bodyPr wrap="square" rtlCol="0">
              <a:spAutoFit/>
            </a:bodyPr>
            <a:lstStyle/>
            <a:p>
              <a:pPr algn="ctr"/>
              <a:endParaRPr lang="en-US" sz="2400" dirty="0">
                <a:solidFill>
                  <a:srgbClr val="FF5969"/>
                </a:solidFill>
                <a:latin typeface="Tw Cen MT" panose="020B0602020104020603" pitchFamily="34" charset="0"/>
              </a:endParaRPr>
            </a:p>
          </p:txBody>
        </p:sp>
        <p:sp>
          <p:nvSpPr>
            <p:cNvPr id="120" name="TextBox 119">
              <a:extLst>
                <a:ext uri="{FF2B5EF4-FFF2-40B4-BE49-F238E27FC236}">
                  <a16:creationId xmlns:a16="http://schemas.microsoft.com/office/drawing/2014/main" id="{EFA98CF0-C7D5-4BB1-AE6B-892973EDC2B3}"/>
                </a:ext>
              </a:extLst>
            </p:cNvPr>
            <p:cNvSpPr txBox="1"/>
            <p:nvPr/>
          </p:nvSpPr>
          <p:spPr>
            <a:xfrm>
              <a:off x="46626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1" name="TextBox 120">
              <a:extLst>
                <a:ext uri="{FF2B5EF4-FFF2-40B4-BE49-F238E27FC236}">
                  <a16:creationId xmlns:a16="http://schemas.microsoft.com/office/drawing/2014/main" id="{ADB9B462-21BE-4A91-8264-768F8688631E}"/>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122" name="Group 121">
            <a:extLst>
              <a:ext uri="{FF2B5EF4-FFF2-40B4-BE49-F238E27FC236}">
                <a16:creationId xmlns:a16="http://schemas.microsoft.com/office/drawing/2014/main" id="{EC238A46-6DC2-415E-858B-EDB9C705F5D2}"/>
              </a:ext>
            </a:extLst>
          </p:cNvPr>
          <p:cNvGrpSpPr/>
          <p:nvPr/>
        </p:nvGrpSpPr>
        <p:grpSpPr>
          <a:xfrm>
            <a:off x="3806113" y="4112242"/>
            <a:ext cx="3048141" cy="1175555"/>
            <a:chOff x="3143051" y="4416136"/>
            <a:chExt cx="3048141" cy="1175555"/>
          </a:xfrm>
        </p:grpSpPr>
        <p:sp>
          <p:nvSpPr>
            <p:cNvPr id="123" name="TextBox 122">
              <a:extLst>
                <a:ext uri="{FF2B5EF4-FFF2-40B4-BE49-F238E27FC236}">
                  <a16:creationId xmlns:a16="http://schemas.microsoft.com/office/drawing/2014/main" id="{CCBD766E-1FDC-47EC-AFE3-250300F9E1D4}"/>
                </a:ext>
              </a:extLst>
            </p:cNvPr>
            <p:cNvSpPr txBox="1"/>
            <p:nvPr/>
          </p:nvSpPr>
          <p:spPr>
            <a:xfrm>
              <a:off x="3344736" y="4416136"/>
              <a:ext cx="2644771" cy="461665"/>
            </a:xfrm>
            <a:prstGeom prst="rect">
              <a:avLst/>
            </a:prstGeom>
            <a:noFill/>
          </p:spPr>
          <p:txBody>
            <a:bodyPr wrap="square" rtlCol="0">
              <a:spAutoFit/>
            </a:bodyPr>
            <a:lstStyle/>
            <a:p>
              <a:pPr algn="ctr"/>
              <a:endParaRPr lang="en-US" sz="2400" dirty="0">
                <a:solidFill>
                  <a:srgbClr val="03A1A4"/>
                </a:solidFill>
                <a:latin typeface="Tw Cen MT" panose="020B0602020104020603" pitchFamily="34" charset="0"/>
              </a:endParaRPr>
            </a:p>
          </p:txBody>
        </p:sp>
        <p:sp>
          <p:nvSpPr>
            <p:cNvPr id="124" name="TextBox 123">
              <a:extLst>
                <a:ext uri="{FF2B5EF4-FFF2-40B4-BE49-F238E27FC236}">
                  <a16:creationId xmlns:a16="http://schemas.microsoft.com/office/drawing/2014/main" id="{9DD83A3E-FC84-4E9E-A039-E9CA92AC9309}"/>
                </a:ext>
              </a:extLst>
            </p:cNvPr>
            <p:cNvSpPr txBox="1"/>
            <p:nvPr/>
          </p:nvSpPr>
          <p:spPr>
            <a:xfrm>
              <a:off x="334473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5" name="TextBox 124">
              <a:extLst>
                <a:ext uri="{FF2B5EF4-FFF2-40B4-BE49-F238E27FC236}">
                  <a16:creationId xmlns:a16="http://schemas.microsoft.com/office/drawing/2014/main" id="{D4656B8D-277C-459C-8AC5-1E3C9FBF12C4}"/>
                </a:ext>
              </a:extLst>
            </p:cNvPr>
            <p:cNvSpPr txBox="1"/>
            <p:nvPr/>
          </p:nvSpPr>
          <p:spPr>
            <a:xfrm>
              <a:off x="314305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pic>
        <p:nvPicPr>
          <p:cNvPr id="3" name="Picture 2">
            <a:extLst>
              <a:ext uri="{FF2B5EF4-FFF2-40B4-BE49-F238E27FC236}">
                <a16:creationId xmlns:a16="http://schemas.microsoft.com/office/drawing/2014/main" id="{93FDB9A2-3C6D-B140-7FC4-BEEFB7403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114" y="3605401"/>
            <a:ext cx="2269150" cy="3086862"/>
          </a:xfrm>
          <a:prstGeom prst="rect">
            <a:avLst/>
          </a:prstGeom>
        </p:spPr>
      </p:pic>
      <p:pic>
        <p:nvPicPr>
          <p:cNvPr id="10" name="Picture 9">
            <a:extLst>
              <a:ext uri="{FF2B5EF4-FFF2-40B4-BE49-F238E27FC236}">
                <a16:creationId xmlns:a16="http://schemas.microsoft.com/office/drawing/2014/main" id="{33A45210-3EAC-E8A1-B161-6478560786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6134" y="259072"/>
            <a:ext cx="2146451" cy="3219677"/>
          </a:xfrm>
          <a:prstGeom prst="rect">
            <a:avLst/>
          </a:prstGeom>
        </p:spPr>
      </p:pic>
      <p:pic>
        <p:nvPicPr>
          <p:cNvPr id="12" name="Picture 11">
            <a:extLst>
              <a:ext uri="{FF2B5EF4-FFF2-40B4-BE49-F238E27FC236}">
                <a16:creationId xmlns:a16="http://schemas.microsoft.com/office/drawing/2014/main" id="{2E652216-4564-23DF-4432-BB4A7619C2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5950" y="320482"/>
            <a:ext cx="2685387" cy="3219677"/>
          </a:xfrm>
          <a:prstGeom prst="rect">
            <a:avLst/>
          </a:prstGeom>
        </p:spPr>
      </p:pic>
      <p:pic>
        <p:nvPicPr>
          <p:cNvPr id="14" name="Picture 13">
            <a:extLst>
              <a:ext uri="{FF2B5EF4-FFF2-40B4-BE49-F238E27FC236}">
                <a16:creationId xmlns:a16="http://schemas.microsoft.com/office/drawing/2014/main" id="{0BF84940-0C3E-CC88-5256-71866369CC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3154" y="263332"/>
            <a:ext cx="2607518" cy="3276827"/>
          </a:xfrm>
          <a:prstGeom prst="rect">
            <a:avLst/>
          </a:prstGeom>
        </p:spPr>
      </p:pic>
      <p:pic>
        <p:nvPicPr>
          <p:cNvPr id="16" name="Picture 15">
            <a:extLst>
              <a:ext uri="{FF2B5EF4-FFF2-40B4-BE49-F238E27FC236}">
                <a16:creationId xmlns:a16="http://schemas.microsoft.com/office/drawing/2014/main" id="{E877B879-A975-ED87-BB87-BF86C4865F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2646" y="3566319"/>
            <a:ext cx="1926454" cy="3125944"/>
          </a:xfrm>
          <a:prstGeom prst="rect">
            <a:avLst/>
          </a:prstGeom>
        </p:spPr>
      </p:pic>
      <p:pic>
        <p:nvPicPr>
          <p:cNvPr id="18" name="Picture 17">
            <a:extLst>
              <a:ext uri="{FF2B5EF4-FFF2-40B4-BE49-F238E27FC236}">
                <a16:creationId xmlns:a16="http://schemas.microsoft.com/office/drawing/2014/main" id="{E5F1205F-1AFB-B39F-29CF-6454AEE223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11476" y="3669593"/>
            <a:ext cx="2465878" cy="3025510"/>
          </a:xfrm>
          <a:prstGeom prst="rect">
            <a:avLst/>
          </a:prstGeom>
        </p:spPr>
      </p:pic>
    </p:spTree>
    <p:extLst>
      <p:ext uri="{BB962C8B-B14F-4D97-AF65-F5344CB8AC3E}">
        <p14:creationId xmlns:p14="http://schemas.microsoft.com/office/powerpoint/2010/main" val="21735129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anim calcmode="lin" valueType="num">
                                      <p:cBhvr>
                                        <p:cTn id="14" dur="500" fill="hold"/>
                                        <p:tgtEl>
                                          <p:spTgt spid="122"/>
                                        </p:tgtEl>
                                        <p:attrNameLst>
                                          <p:attrName>ppt_x</p:attrName>
                                        </p:attrNameLst>
                                      </p:cBhvr>
                                      <p:tavLst>
                                        <p:tav tm="0">
                                          <p:val>
                                            <p:strVal val="#ppt_x"/>
                                          </p:val>
                                        </p:tav>
                                        <p:tav tm="100000">
                                          <p:val>
                                            <p:strVal val="#ppt_x"/>
                                          </p:val>
                                        </p:tav>
                                      </p:tavLst>
                                    </p:anim>
                                    <p:anim calcmode="lin" valueType="num">
                                      <p:cBhvr>
                                        <p:cTn id="15" dur="5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34094" y="3294871"/>
              <a:ext cx="2252005"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WORKING</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3" name="Group 112">
            <a:extLst>
              <a:ext uri="{FF2B5EF4-FFF2-40B4-BE49-F238E27FC236}">
                <a16:creationId xmlns:a16="http://schemas.microsoft.com/office/drawing/2014/main" id="{11FBA8A3-D6EF-42EC-AEC1-86283EED452E}"/>
              </a:ext>
            </a:extLst>
          </p:cNvPr>
          <p:cNvGrpSpPr/>
          <p:nvPr/>
        </p:nvGrpSpPr>
        <p:grpSpPr>
          <a:xfrm>
            <a:off x="1350696" y="1496171"/>
            <a:ext cx="8062501" cy="662056"/>
            <a:chOff x="764723" y="2277144"/>
            <a:chExt cx="8062501" cy="662056"/>
          </a:xfrm>
        </p:grpSpPr>
        <p:sp>
          <p:nvSpPr>
            <p:cNvPr id="114" name="Oval 113">
              <a:extLst>
                <a:ext uri="{FF2B5EF4-FFF2-40B4-BE49-F238E27FC236}">
                  <a16:creationId xmlns:a16="http://schemas.microsoft.com/office/drawing/2014/main" id="{40F3CBE7-0B7F-4BBC-932B-F8A1336F5066}"/>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a:extLst>
                <a:ext uri="{FF2B5EF4-FFF2-40B4-BE49-F238E27FC236}">
                  <a16:creationId xmlns:a16="http://schemas.microsoft.com/office/drawing/2014/main" id="{1F468DAE-4AE6-45BB-86E9-605BB3D41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554" y="2408975"/>
              <a:ext cx="398394" cy="398394"/>
            </a:xfrm>
            <a:prstGeom prst="rect">
              <a:avLst/>
            </a:prstGeom>
          </p:spPr>
        </p:pic>
        <p:sp>
          <p:nvSpPr>
            <p:cNvPr id="116" name="TextBox 115">
              <a:extLst>
                <a:ext uri="{FF2B5EF4-FFF2-40B4-BE49-F238E27FC236}">
                  <a16:creationId xmlns:a16="http://schemas.microsoft.com/office/drawing/2014/main" id="{A5766AE2-8191-4DD7-9F8B-FB3901844BFC}"/>
                </a:ext>
              </a:extLst>
            </p:cNvPr>
            <p:cNvSpPr txBox="1"/>
            <p:nvPr/>
          </p:nvSpPr>
          <p:spPr>
            <a:xfrm>
              <a:off x="1525671" y="2332814"/>
              <a:ext cx="7301553" cy="461665"/>
            </a:xfrm>
            <a:prstGeom prst="rect">
              <a:avLst/>
            </a:prstGeom>
            <a:noFill/>
          </p:spPr>
          <p:txBody>
            <a:bodyPr wrap="square" rtlCol="0">
              <a:spAutoFit/>
            </a:bodyPr>
            <a:lstStyle/>
            <a:p>
              <a:r>
                <a:rPr lang="en-US" sz="2400" dirty="0">
                  <a:solidFill>
                    <a:schemeClr val="tx1">
                      <a:lumMod val="75000"/>
                      <a:lumOff val="25000"/>
                    </a:schemeClr>
                  </a:solidFill>
                  <a:latin typeface="Tw Cen MT" panose="020B0602020104020603" pitchFamily="34" charset="0"/>
                </a:rPr>
                <a:t>The model works well only in good lighting conditions.</a:t>
              </a:r>
            </a:p>
          </p:txBody>
        </p:sp>
        <p:sp>
          <p:nvSpPr>
            <p:cNvPr id="117" name="TextBox 116">
              <a:extLst>
                <a:ext uri="{FF2B5EF4-FFF2-40B4-BE49-F238E27FC236}">
                  <a16:creationId xmlns:a16="http://schemas.microsoft.com/office/drawing/2014/main" id="{ED76257E-DD5D-4C31-B2AC-F76DC9199544}"/>
                </a:ext>
              </a:extLst>
            </p:cNvPr>
            <p:cNvSpPr txBox="1"/>
            <p:nvPr/>
          </p:nvSpPr>
          <p:spPr>
            <a:xfrm>
              <a:off x="1435200" y="2425148"/>
              <a:ext cx="2526748" cy="276999"/>
            </a:xfrm>
            <a:prstGeom prst="rect">
              <a:avLst/>
            </a:prstGeom>
            <a:noFill/>
          </p:spPr>
          <p:txBody>
            <a:bodyPr wrap="square" rtlCol="0">
              <a:spAutoFit/>
            </a:bodyPr>
            <a:lstStyle/>
            <a:p>
              <a:endParaRPr lang="en-US" sz="1200" dirty="0">
                <a:solidFill>
                  <a:schemeClr val="tx1">
                    <a:lumMod val="75000"/>
                    <a:lumOff val="25000"/>
                  </a:schemeClr>
                </a:solidFill>
                <a:latin typeface="Tw Cen MT" panose="020B0602020104020603" pitchFamily="34" charset="0"/>
              </a:endParaRPr>
            </a:p>
          </p:txBody>
        </p:sp>
      </p:grpSp>
      <p:grpSp>
        <p:nvGrpSpPr>
          <p:cNvPr id="128" name="Group 127">
            <a:extLst>
              <a:ext uri="{FF2B5EF4-FFF2-40B4-BE49-F238E27FC236}">
                <a16:creationId xmlns:a16="http://schemas.microsoft.com/office/drawing/2014/main" id="{743BC266-D040-419D-B713-FBC99952FADF}"/>
              </a:ext>
            </a:extLst>
          </p:cNvPr>
          <p:cNvGrpSpPr/>
          <p:nvPr/>
        </p:nvGrpSpPr>
        <p:grpSpPr>
          <a:xfrm>
            <a:off x="1437181" y="2654635"/>
            <a:ext cx="7978077" cy="832089"/>
            <a:chOff x="4504627" y="3555165"/>
            <a:chExt cx="7978077" cy="832089"/>
          </a:xfrm>
        </p:grpSpPr>
        <p:sp>
          <p:nvSpPr>
            <p:cNvPr id="129" name="Oval 128">
              <a:extLst>
                <a:ext uri="{FF2B5EF4-FFF2-40B4-BE49-F238E27FC236}">
                  <a16:creationId xmlns:a16="http://schemas.microsoft.com/office/drawing/2014/main" id="{1F70E9A6-B0EA-49B3-9490-7C7B09ACEE67}"/>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C1C9AE74-6ECE-4642-85A1-879B902A0C00}"/>
                </a:ext>
              </a:extLst>
            </p:cNvPr>
            <p:cNvSpPr txBox="1"/>
            <p:nvPr/>
          </p:nvSpPr>
          <p:spPr>
            <a:xfrm>
              <a:off x="5164186" y="3556257"/>
              <a:ext cx="7318518" cy="830997"/>
            </a:xfrm>
            <a:prstGeom prst="rect">
              <a:avLst/>
            </a:prstGeom>
            <a:noFill/>
          </p:spPr>
          <p:txBody>
            <a:bodyPr wrap="square" rtlCol="0">
              <a:spAutoFit/>
            </a:bodyPr>
            <a:lstStyle/>
            <a:p>
              <a:r>
                <a:rPr lang="en-US" sz="2400" dirty="0">
                  <a:solidFill>
                    <a:schemeClr val="tx1">
                      <a:lumMod val="75000"/>
                      <a:lumOff val="25000"/>
                    </a:schemeClr>
                  </a:solidFill>
                  <a:latin typeface="Tw Cen MT" panose="020B0602020104020603" pitchFamily="34" charset="0"/>
                </a:rPr>
                <a:t>Plain background is needed for the input to detect the </a:t>
              </a:r>
            </a:p>
            <a:p>
              <a:r>
                <a:rPr lang="en-US" sz="2400" dirty="0">
                  <a:solidFill>
                    <a:schemeClr val="tx1">
                      <a:lumMod val="75000"/>
                      <a:lumOff val="25000"/>
                    </a:schemeClr>
                  </a:solidFill>
                  <a:latin typeface="Tw Cen MT" panose="020B0602020104020603" pitchFamily="34" charset="0"/>
                </a:rPr>
                <a:t>Model with good accuracy.</a:t>
              </a:r>
            </a:p>
          </p:txBody>
        </p:sp>
        <p:sp>
          <p:nvSpPr>
            <p:cNvPr id="131" name="TextBox 130">
              <a:extLst>
                <a:ext uri="{FF2B5EF4-FFF2-40B4-BE49-F238E27FC236}">
                  <a16:creationId xmlns:a16="http://schemas.microsoft.com/office/drawing/2014/main" id="{F00EE840-57C5-45A8-AB89-BA57CE453AA8}"/>
                </a:ext>
              </a:extLst>
            </p:cNvPr>
            <p:cNvSpPr txBox="1"/>
            <p:nvPr/>
          </p:nvSpPr>
          <p:spPr>
            <a:xfrm>
              <a:off x="5175104" y="3703169"/>
              <a:ext cx="2526748" cy="276999"/>
            </a:xfrm>
            <a:prstGeom prst="rect">
              <a:avLst/>
            </a:prstGeom>
            <a:noFill/>
          </p:spPr>
          <p:txBody>
            <a:bodyPr wrap="square" rtlCol="0">
              <a:spAutoFit/>
            </a:bodyPr>
            <a:lstStyle/>
            <a:p>
              <a:endParaRPr lang="en-US" sz="1200" dirty="0">
                <a:solidFill>
                  <a:schemeClr val="tx1">
                    <a:lumMod val="75000"/>
                    <a:lumOff val="25000"/>
                  </a:schemeClr>
                </a:solidFill>
                <a:latin typeface="Tw Cen MT" panose="020B0602020104020603" pitchFamily="34" charset="0"/>
              </a:endParaRPr>
            </a:p>
          </p:txBody>
        </p:sp>
        <p:pic>
          <p:nvPicPr>
            <p:cNvPr id="132" name="Picture 131">
              <a:extLst>
                <a:ext uri="{FF2B5EF4-FFF2-40B4-BE49-F238E27FC236}">
                  <a16:creationId xmlns:a16="http://schemas.microsoft.com/office/drawing/2014/main" id="{28C55931-7730-4132-AB43-DEC4010846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8037" y="3678575"/>
              <a:ext cx="415236" cy="415236"/>
            </a:xfrm>
            <a:prstGeom prst="rect">
              <a:avLst/>
            </a:prstGeom>
          </p:spPr>
        </p:pic>
      </p:grpSp>
      <p:grpSp>
        <p:nvGrpSpPr>
          <p:cNvPr id="2" name="Group 1">
            <a:extLst>
              <a:ext uri="{FF2B5EF4-FFF2-40B4-BE49-F238E27FC236}">
                <a16:creationId xmlns:a16="http://schemas.microsoft.com/office/drawing/2014/main" id="{1D92037A-1925-C3D0-7300-196B192B8EF9}"/>
              </a:ext>
            </a:extLst>
          </p:cNvPr>
          <p:cNvGrpSpPr/>
          <p:nvPr/>
        </p:nvGrpSpPr>
        <p:grpSpPr>
          <a:xfrm>
            <a:off x="1435155" y="3829833"/>
            <a:ext cx="7490528" cy="830997"/>
            <a:chOff x="764723" y="4760782"/>
            <a:chExt cx="7490528" cy="830997"/>
          </a:xfrm>
        </p:grpSpPr>
        <p:sp>
          <p:nvSpPr>
            <p:cNvPr id="3" name="Oval 2">
              <a:extLst>
                <a:ext uri="{FF2B5EF4-FFF2-40B4-BE49-F238E27FC236}">
                  <a16:creationId xmlns:a16="http://schemas.microsoft.com/office/drawing/2014/main" id="{80F68086-A028-A00E-3A8B-63C0FA6FFBDE}"/>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FD62D3F-4AEC-95F1-0E05-B549122A6ADC}"/>
                </a:ext>
              </a:extLst>
            </p:cNvPr>
            <p:cNvSpPr txBox="1"/>
            <p:nvPr/>
          </p:nvSpPr>
          <p:spPr>
            <a:xfrm>
              <a:off x="1435200" y="4760782"/>
              <a:ext cx="6820051" cy="830997"/>
            </a:xfrm>
            <a:prstGeom prst="rect">
              <a:avLst/>
            </a:prstGeom>
            <a:noFill/>
          </p:spPr>
          <p:txBody>
            <a:bodyPr wrap="square" rtlCol="0">
              <a:spAutoFit/>
            </a:bodyPr>
            <a:lstStyle/>
            <a:p>
              <a:r>
                <a:rPr lang="en-US" sz="2400" dirty="0">
                  <a:solidFill>
                    <a:schemeClr val="tx1">
                      <a:lumMod val="75000"/>
                      <a:lumOff val="25000"/>
                    </a:schemeClr>
                  </a:solidFill>
                  <a:latin typeface="Tw Cen MT" panose="020B0602020104020603" pitchFamily="34" charset="0"/>
                </a:rPr>
                <a:t>Our Project Trained only 9 Gestures. So You cant expect your own Output.</a:t>
              </a:r>
            </a:p>
          </p:txBody>
        </p:sp>
        <p:sp>
          <p:nvSpPr>
            <p:cNvPr id="5" name="TextBox 4">
              <a:extLst>
                <a:ext uri="{FF2B5EF4-FFF2-40B4-BE49-F238E27FC236}">
                  <a16:creationId xmlns:a16="http://schemas.microsoft.com/office/drawing/2014/main" id="{8CCCA9A2-1B2B-745F-16BA-041BC0609410}"/>
                </a:ext>
              </a:extLst>
            </p:cNvPr>
            <p:cNvSpPr txBox="1"/>
            <p:nvPr/>
          </p:nvSpPr>
          <p:spPr>
            <a:xfrm>
              <a:off x="1435200" y="4981190"/>
              <a:ext cx="2526748" cy="276999"/>
            </a:xfrm>
            <a:prstGeom prst="rect">
              <a:avLst/>
            </a:prstGeom>
            <a:noFill/>
          </p:spPr>
          <p:txBody>
            <a:bodyPr wrap="square" rtlCol="0">
              <a:spAutoFit/>
            </a:bodyPr>
            <a:lstStyle/>
            <a:p>
              <a:endParaRPr lang="en-US" sz="1200" dirty="0">
                <a:solidFill>
                  <a:schemeClr val="tx1">
                    <a:lumMod val="75000"/>
                    <a:lumOff val="25000"/>
                  </a:schemeClr>
                </a:solidFill>
                <a:latin typeface="Tw Cen MT" panose="020B0602020104020603" pitchFamily="34" charset="0"/>
              </a:endParaRPr>
            </a:p>
          </p:txBody>
        </p:sp>
        <p:pic>
          <p:nvPicPr>
            <p:cNvPr id="6" name="Picture 5">
              <a:extLst>
                <a:ext uri="{FF2B5EF4-FFF2-40B4-BE49-F238E27FC236}">
                  <a16:creationId xmlns:a16="http://schemas.microsoft.com/office/drawing/2014/main" id="{0118E2A9-35F0-6A58-C609-698B57A5A8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553" y="4977083"/>
              <a:ext cx="398396" cy="398396"/>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 calcmode="lin" valueType="num">
                                      <p:cBhvr>
                                        <p:cTn id="9" dur="500" fill="hold"/>
                                        <p:tgtEl>
                                          <p:spTgt spid="113"/>
                                        </p:tgtEl>
                                        <p:attrNameLst>
                                          <p:attrName>style.rotation</p:attrName>
                                        </p:attrNameLst>
                                      </p:cBhvr>
                                      <p:tavLst>
                                        <p:tav tm="0">
                                          <p:val>
                                            <p:fltVal val="90"/>
                                          </p:val>
                                        </p:tav>
                                        <p:tav tm="100000">
                                          <p:val>
                                            <p:fltVal val="0"/>
                                          </p:val>
                                        </p:tav>
                                      </p:tavLst>
                                    </p:anim>
                                    <p:animEffect transition="in" filter="fade">
                                      <p:cBhvr>
                                        <p:cTn id="10" dur="500"/>
                                        <p:tgtEl>
                                          <p:spTgt spid="113"/>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28"/>
                                        </p:tgtEl>
                                        <p:attrNameLst>
                                          <p:attrName>style.visibility</p:attrName>
                                        </p:attrNameLst>
                                      </p:cBhvr>
                                      <p:to>
                                        <p:strVal val="visible"/>
                                      </p:to>
                                    </p:set>
                                    <p:anim calcmode="lin" valueType="num">
                                      <p:cBhvr>
                                        <p:cTn id="14" dur="500" fill="hold"/>
                                        <p:tgtEl>
                                          <p:spTgt spid="128"/>
                                        </p:tgtEl>
                                        <p:attrNameLst>
                                          <p:attrName>ppt_w</p:attrName>
                                        </p:attrNameLst>
                                      </p:cBhvr>
                                      <p:tavLst>
                                        <p:tav tm="0">
                                          <p:val>
                                            <p:fltVal val="0"/>
                                          </p:val>
                                        </p:tav>
                                        <p:tav tm="100000">
                                          <p:val>
                                            <p:strVal val="#ppt_w"/>
                                          </p:val>
                                        </p:tav>
                                      </p:tavLst>
                                    </p:anim>
                                    <p:anim calcmode="lin" valueType="num">
                                      <p:cBhvr>
                                        <p:cTn id="15" dur="500" fill="hold"/>
                                        <p:tgtEl>
                                          <p:spTgt spid="128"/>
                                        </p:tgtEl>
                                        <p:attrNameLst>
                                          <p:attrName>ppt_h</p:attrName>
                                        </p:attrNameLst>
                                      </p:cBhvr>
                                      <p:tavLst>
                                        <p:tav tm="0">
                                          <p:val>
                                            <p:fltVal val="0"/>
                                          </p:val>
                                        </p:tav>
                                        <p:tav tm="100000">
                                          <p:val>
                                            <p:strVal val="#ppt_h"/>
                                          </p:val>
                                        </p:tav>
                                      </p:tavLst>
                                    </p:anim>
                                    <p:anim calcmode="lin" valueType="num">
                                      <p:cBhvr>
                                        <p:cTn id="16" dur="500" fill="hold"/>
                                        <p:tgtEl>
                                          <p:spTgt spid="128"/>
                                        </p:tgtEl>
                                        <p:attrNameLst>
                                          <p:attrName>style.rotation</p:attrName>
                                        </p:attrNameLst>
                                      </p:cBhvr>
                                      <p:tavLst>
                                        <p:tav tm="0">
                                          <p:val>
                                            <p:fltVal val="90"/>
                                          </p:val>
                                        </p:tav>
                                        <p:tav tm="100000">
                                          <p:val>
                                            <p:fltVal val="0"/>
                                          </p:val>
                                        </p:tav>
                                      </p:tavLst>
                                    </p:anim>
                                    <p:animEffect transition="in" filter="fade">
                                      <p:cBhvr>
                                        <p:cTn id="17" dur="500"/>
                                        <p:tgtEl>
                                          <p:spTgt spid="128"/>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 calcmode="lin" valueType="num">
                                      <p:cBhvr>
                                        <p:cTn id="23" dur="500" fill="hold"/>
                                        <p:tgtEl>
                                          <p:spTgt spid="2"/>
                                        </p:tgtEl>
                                        <p:attrNameLst>
                                          <p:attrName>style.rotation</p:attrName>
                                        </p:attrNameLst>
                                      </p:cBhvr>
                                      <p:tavLst>
                                        <p:tav tm="0">
                                          <p:val>
                                            <p:fltVal val="90"/>
                                          </p:val>
                                        </p:tav>
                                        <p:tav tm="100000">
                                          <p:val>
                                            <p:fltVal val="0"/>
                                          </p:val>
                                        </p:tav>
                                      </p:tavLst>
                                    </p:anim>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757561" y="3287065"/>
              <a:ext cx="2360918"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139689" y="3281938"/>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a:extLst>
              <a:ext uri="{FF2B5EF4-FFF2-40B4-BE49-F238E27FC236}">
                <a16:creationId xmlns:a16="http://schemas.microsoft.com/office/drawing/2014/main" id="{BE8FADE7-5D32-410A-A514-EBA4D18E520D}"/>
              </a:ext>
            </a:extLst>
          </p:cNvPr>
          <p:cNvGrpSpPr/>
          <p:nvPr/>
        </p:nvGrpSpPr>
        <p:grpSpPr>
          <a:xfrm>
            <a:off x="522514" y="3966907"/>
            <a:ext cx="2336800" cy="1082467"/>
            <a:chOff x="979714" y="4445001"/>
            <a:chExt cx="2336800" cy="1082467"/>
          </a:xfrm>
        </p:grpSpPr>
        <p:sp>
          <p:nvSpPr>
            <p:cNvPr id="34" name="TextBox 33">
              <a:extLst>
                <a:ext uri="{FF2B5EF4-FFF2-40B4-BE49-F238E27FC236}">
                  <a16:creationId xmlns:a16="http://schemas.microsoft.com/office/drawing/2014/main" id="{78855102-5892-4791-81C6-1D3099286A62}"/>
                </a:ext>
              </a:extLst>
            </p:cNvPr>
            <p:cNvSpPr txBox="1"/>
            <p:nvPr/>
          </p:nvSpPr>
          <p:spPr>
            <a:xfrm>
              <a:off x="979714" y="4445001"/>
              <a:ext cx="2336800" cy="769441"/>
            </a:xfrm>
            <a:prstGeom prst="rect">
              <a:avLst/>
            </a:prstGeom>
            <a:noFill/>
          </p:spPr>
          <p:txBody>
            <a:bodyPr wrap="square" rtlCol="0">
              <a:spAutoFit/>
            </a:bodyPr>
            <a:lstStyle/>
            <a:p>
              <a:pPr algn="ctr"/>
              <a:endParaRPr lang="en-US" sz="4400" b="1" dirty="0">
                <a:solidFill>
                  <a:srgbClr val="03A1A4"/>
                </a:solidFill>
                <a:latin typeface="Tw Cen MT" panose="020B0602020104020603" pitchFamily="34" charset="0"/>
              </a:endParaRPr>
            </a:p>
          </p:txBody>
        </p:sp>
        <p:sp>
          <p:nvSpPr>
            <p:cNvPr id="35" name="TextBox 34">
              <a:extLst>
                <a:ext uri="{FF2B5EF4-FFF2-40B4-BE49-F238E27FC236}">
                  <a16:creationId xmlns:a16="http://schemas.microsoft.com/office/drawing/2014/main" id="{22001AFB-5833-4302-85EB-700F4F764C00}"/>
                </a:ext>
              </a:extLst>
            </p:cNvPr>
            <p:cNvSpPr txBox="1"/>
            <p:nvPr/>
          </p:nvSpPr>
          <p:spPr>
            <a:xfrm>
              <a:off x="97971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grpSp>
        <p:nvGrpSpPr>
          <p:cNvPr id="36" name="Group 35">
            <a:extLst>
              <a:ext uri="{FF2B5EF4-FFF2-40B4-BE49-F238E27FC236}">
                <a16:creationId xmlns:a16="http://schemas.microsoft.com/office/drawing/2014/main" id="{FD82C6EF-E9DE-4923-8019-398DA581487A}"/>
              </a:ext>
            </a:extLst>
          </p:cNvPr>
          <p:cNvGrpSpPr/>
          <p:nvPr/>
        </p:nvGrpSpPr>
        <p:grpSpPr>
          <a:xfrm>
            <a:off x="-802433" y="1408921"/>
            <a:ext cx="9156921" cy="4914875"/>
            <a:chOff x="-345233" y="3212607"/>
            <a:chExt cx="9156921" cy="2001835"/>
          </a:xfrm>
        </p:grpSpPr>
        <p:sp>
          <p:nvSpPr>
            <p:cNvPr id="37" name="TextBox 36">
              <a:extLst>
                <a:ext uri="{FF2B5EF4-FFF2-40B4-BE49-F238E27FC236}">
                  <a16:creationId xmlns:a16="http://schemas.microsoft.com/office/drawing/2014/main" id="{DAC3DF4E-CC11-4211-B94C-CFD06DD21505}"/>
                </a:ext>
              </a:extLst>
            </p:cNvPr>
            <p:cNvSpPr txBox="1"/>
            <p:nvPr/>
          </p:nvSpPr>
          <p:spPr>
            <a:xfrm>
              <a:off x="3629784" y="4445001"/>
              <a:ext cx="2336800" cy="769441"/>
            </a:xfrm>
            <a:prstGeom prst="rect">
              <a:avLst/>
            </a:prstGeom>
            <a:noFill/>
          </p:spPr>
          <p:txBody>
            <a:bodyPr wrap="square" rtlCol="0">
              <a:spAutoFit/>
            </a:bodyPr>
            <a:lstStyle/>
            <a:p>
              <a:pPr algn="ctr"/>
              <a:endParaRPr lang="en-US" sz="4400" b="1" dirty="0">
                <a:solidFill>
                  <a:srgbClr val="EF3078"/>
                </a:solidFill>
                <a:latin typeface="Tw Cen MT" panose="020B0602020104020603" pitchFamily="34" charset="0"/>
              </a:endParaRPr>
            </a:p>
          </p:txBody>
        </p:sp>
        <p:sp>
          <p:nvSpPr>
            <p:cNvPr id="38" name="TextBox 37">
              <a:extLst>
                <a:ext uri="{FF2B5EF4-FFF2-40B4-BE49-F238E27FC236}">
                  <a16:creationId xmlns:a16="http://schemas.microsoft.com/office/drawing/2014/main" id="{547D5A51-0B28-44B2-9458-2EC47846B480}"/>
                </a:ext>
              </a:extLst>
            </p:cNvPr>
            <p:cNvSpPr txBox="1"/>
            <p:nvPr/>
          </p:nvSpPr>
          <p:spPr>
            <a:xfrm>
              <a:off x="-345233" y="3212607"/>
              <a:ext cx="9156921" cy="1441614"/>
            </a:xfrm>
            <a:prstGeom prst="rect">
              <a:avLst/>
            </a:prstGeom>
            <a:noFill/>
          </p:spPr>
          <p:txBody>
            <a:bodyPr wrap="square" rtlCol="0">
              <a:spAutoFit/>
            </a:bodyPr>
            <a:lstStyle/>
            <a:p>
              <a:pPr algn="just"/>
              <a:r>
                <a:rPr lang="en-US" sz="2800" dirty="0">
                  <a:solidFill>
                    <a:srgbClr val="111111"/>
                  </a:solidFill>
                  <a:latin typeface="Tw Cen MT" panose="020B0602020104020603" pitchFamily="34" charset="0"/>
                </a:rPr>
                <a:t>Sign language recognition system is a powerful tool to prepare an expert  knowledge and edge detect the combination of inaccurate information from different sources. The intend of convolution neural network is to get the appropriate classification. The proposed sign language recognition system used to recognize sign language gestures can be further extended to recognize facial expressions and can further be extended to convert the signs to speech.</a:t>
              </a:r>
            </a:p>
          </p:txBody>
        </p:sp>
      </p:grpSp>
      <p:grpSp>
        <p:nvGrpSpPr>
          <p:cNvPr id="39" name="Group 38">
            <a:extLst>
              <a:ext uri="{FF2B5EF4-FFF2-40B4-BE49-F238E27FC236}">
                <a16:creationId xmlns:a16="http://schemas.microsoft.com/office/drawing/2014/main" id="{5EEA83BA-280C-4216-B80C-C3082D2456C8}"/>
              </a:ext>
            </a:extLst>
          </p:cNvPr>
          <p:cNvGrpSpPr/>
          <p:nvPr/>
        </p:nvGrpSpPr>
        <p:grpSpPr>
          <a:xfrm>
            <a:off x="5822654" y="3966907"/>
            <a:ext cx="2336800" cy="1082467"/>
            <a:chOff x="6279854" y="4445001"/>
            <a:chExt cx="2336800" cy="1082467"/>
          </a:xfrm>
        </p:grpSpPr>
        <p:sp>
          <p:nvSpPr>
            <p:cNvPr id="40" name="TextBox 39">
              <a:extLst>
                <a:ext uri="{FF2B5EF4-FFF2-40B4-BE49-F238E27FC236}">
                  <a16:creationId xmlns:a16="http://schemas.microsoft.com/office/drawing/2014/main" id="{76D3A4AD-1059-4193-95F4-99D7FB3C3390}"/>
                </a:ext>
              </a:extLst>
            </p:cNvPr>
            <p:cNvSpPr txBox="1"/>
            <p:nvPr/>
          </p:nvSpPr>
          <p:spPr>
            <a:xfrm>
              <a:off x="6279854" y="4445001"/>
              <a:ext cx="2336800" cy="769441"/>
            </a:xfrm>
            <a:prstGeom prst="rect">
              <a:avLst/>
            </a:prstGeom>
            <a:noFill/>
          </p:spPr>
          <p:txBody>
            <a:bodyPr wrap="square" rtlCol="0">
              <a:spAutoFit/>
            </a:bodyPr>
            <a:lstStyle/>
            <a:p>
              <a:pPr algn="ctr"/>
              <a:endParaRPr lang="en-US" sz="4400" b="1" dirty="0">
                <a:solidFill>
                  <a:srgbClr val="92D050"/>
                </a:solidFill>
                <a:latin typeface="Tw Cen MT" panose="020B0602020104020603" pitchFamily="34" charset="0"/>
              </a:endParaRPr>
            </a:p>
          </p:txBody>
        </p:sp>
        <p:sp>
          <p:nvSpPr>
            <p:cNvPr id="41" name="TextBox 40">
              <a:extLst>
                <a:ext uri="{FF2B5EF4-FFF2-40B4-BE49-F238E27FC236}">
                  <a16:creationId xmlns:a16="http://schemas.microsoft.com/office/drawing/2014/main" id="{1D2CAFD3-83DC-4745-BD2C-AA8DD0D735B7}"/>
                </a:ext>
              </a:extLst>
            </p:cNvPr>
            <p:cNvSpPr txBox="1"/>
            <p:nvPr/>
          </p:nvSpPr>
          <p:spPr>
            <a:xfrm>
              <a:off x="627985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34094" y="3294871"/>
              <a:ext cx="2252005"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1905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WORKING</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116" name="TextBox 115">
            <a:extLst>
              <a:ext uri="{FF2B5EF4-FFF2-40B4-BE49-F238E27FC236}">
                <a16:creationId xmlns:a16="http://schemas.microsoft.com/office/drawing/2014/main" id="{A5766AE2-8191-4DD7-9F8B-FB3901844BFC}"/>
              </a:ext>
            </a:extLst>
          </p:cNvPr>
          <p:cNvSpPr txBox="1"/>
          <p:nvPr/>
        </p:nvSpPr>
        <p:spPr>
          <a:xfrm>
            <a:off x="870576" y="484104"/>
            <a:ext cx="7301553" cy="707886"/>
          </a:xfrm>
          <a:prstGeom prst="rect">
            <a:avLst/>
          </a:prstGeom>
          <a:noFill/>
        </p:spPr>
        <p:txBody>
          <a:bodyPr wrap="square" rtlCol="0">
            <a:spAutoFit/>
          </a:bodyPr>
          <a:lstStyle/>
          <a:p>
            <a:r>
              <a:rPr lang="en-US" sz="4000" b="1" dirty="0">
                <a:solidFill>
                  <a:schemeClr val="tx1">
                    <a:lumMod val="75000"/>
                    <a:lumOff val="25000"/>
                  </a:schemeClr>
                </a:solidFill>
                <a:latin typeface="Tw Cen MT" panose="020B0602020104020603" pitchFamily="34" charset="0"/>
              </a:rPr>
              <a:t>REFERENCES:</a:t>
            </a:r>
          </a:p>
        </p:txBody>
      </p:sp>
      <p:sp>
        <p:nvSpPr>
          <p:cNvPr id="130" name="TextBox 129">
            <a:extLst>
              <a:ext uri="{FF2B5EF4-FFF2-40B4-BE49-F238E27FC236}">
                <a16:creationId xmlns:a16="http://schemas.microsoft.com/office/drawing/2014/main" id="{C1C9AE74-6ECE-4642-85A1-879B902A0C00}"/>
              </a:ext>
            </a:extLst>
          </p:cNvPr>
          <p:cNvSpPr txBox="1"/>
          <p:nvPr/>
        </p:nvSpPr>
        <p:spPr>
          <a:xfrm>
            <a:off x="1045062" y="1676094"/>
            <a:ext cx="7318518" cy="830997"/>
          </a:xfrm>
          <a:prstGeom prst="rect">
            <a:avLst/>
          </a:prstGeom>
          <a:noFill/>
        </p:spPr>
        <p:txBody>
          <a:bodyPr wrap="square" rtlCol="0">
            <a:spAutoFit/>
          </a:bodyPr>
          <a:lstStyle/>
          <a:p>
            <a:r>
              <a:rPr lang="en-US" sz="2400" dirty="0">
                <a:solidFill>
                  <a:schemeClr val="tx1">
                    <a:lumMod val="75000"/>
                    <a:lumOff val="25000"/>
                  </a:schemeClr>
                </a:solidFill>
                <a:latin typeface="Tw Cen MT" panose="020B0602020104020603" pitchFamily="34" charset="0"/>
              </a:rPr>
              <a:t>[1]https://www.itmconferences.org/articles/itmconf/pdf/2021/05/itmconf_icacc2021_03004.pdf</a:t>
            </a:r>
          </a:p>
        </p:txBody>
      </p:sp>
      <p:grpSp>
        <p:nvGrpSpPr>
          <p:cNvPr id="2" name="Group 1">
            <a:extLst>
              <a:ext uri="{FF2B5EF4-FFF2-40B4-BE49-F238E27FC236}">
                <a16:creationId xmlns:a16="http://schemas.microsoft.com/office/drawing/2014/main" id="{1D92037A-1925-C3D0-7300-196B192B8EF9}"/>
              </a:ext>
            </a:extLst>
          </p:cNvPr>
          <p:cNvGrpSpPr/>
          <p:nvPr/>
        </p:nvGrpSpPr>
        <p:grpSpPr>
          <a:xfrm>
            <a:off x="999251" y="2796079"/>
            <a:ext cx="6820051" cy="497407"/>
            <a:chOff x="1435200" y="4760782"/>
            <a:chExt cx="6820051" cy="497407"/>
          </a:xfrm>
        </p:grpSpPr>
        <p:sp>
          <p:nvSpPr>
            <p:cNvPr id="4" name="TextBox 3">
              <a:extLst>
                <a:ext uri="{FF2B5EF4-FFF2-40B4-BE49-F238E27FC236}">
                  <a16:creationId xmlns:a16="http://schemas.microsoft.com/office/drawing/2014/main" id="{0FD62D3F-4AEC-95F1-0E05-B549122A6ADC}"/>
                </a:ext>
              </a:extLst>
            </p:cNvPr>
            <p:cNvSpPr txBox="1"/>
            <p:nvPr/>
          </p:nvSpPr>
          <p:spPr>
            <a:xfrm>
              <a:off x="1435200" y="4760782"/>
              <a:ext cx="6820051" cy="461665"/>
            </a:xfrm>
            <a:prstGeom prst="rect">
              <a:avLst/>
            </a:prstGeom>
            <a:noFill/>
          </p:spPr>
          <p:txBody>
            <a:bodyPr wrap="square" rtlCol="0">
              <a:spAutoFit/>
            </a:bodyPr>
            <a:lstStyle/>
            <a:p>
              <a:endParaRPr lang="en-US" sz="2400" dirty="0">
                <a:solidFill>
                  <a:schemeClr val="tx1">
                    <a:lumMod val="75000"/>
                    <a:lumOff val="25000"/>
                  </a:schemeClr>
                </a:solidFill>
                <a:latin typeface="Tw Cen MT" panose="020B0602020104020603" pitchFamily="34" charset="0"/>
              </a:endParaRPr>
            </a:p>
          </p:txBody>
        </p:sp>
        <p:sp>
          <p:nvSpPr>
            <p:cNvPr id="5" name="TextBox 4">
              <a:extLst>
                <a:ext uri="{FF2B5EF4-FFF2-40B4-BE49-F238E27FC236}">
                  <a16:creationId xmlns:a16="http://schemas.microsoft.com/office/drawing/2014/main" id="{8CCCA9A2-1B2B-745F-16BA-041BC0609410}"/>
                </a:ext>
              </a:extLst>
            </p:cNvPr>
            <p:cNvSpPr txBox="1"/>
            <p:nvPr/>
          </p:nvSpPr>
          <p:spPr>
            <a:xfrm>
              <a:off x="1435200" y="4981190"/>
              <a:ext cx="2526748" cy="276999"/>
            </a:xfrm>
            <a:prstGeom prst="rect">
              <a:avLst/>
            </a:prstGeom>
            <a:noFill/>
          </p:spPr>
          <p:txBody>
            <a:bodyPr wrap="square" rtlCol="0">
              <a:spAutoFit/>
            </a:bodyPr>
            <a:lstStyle/>
            <a:p>
              <a:endParaRPr lang="en-US" sz="1200" dirty="0">
                <a:solidFill>
                  <a:schemeClr val="tx1">
                    <a:lumMod val="75000"/>
                    <a:lumOff val="25000"/>
                  </a:schemeClr>
                </a:solidFill>
                <a:latin typeface="Tw Cen MT" panose="020B0602020104020603" pitchFamily="34" charset="0"/>
              </a:endParaRPr>
            </a:p>
          </p:txBody>
        </p:sp>
      </p:grpSp>
    </p:spTree>
    <p:extLst>
      <p:ext uri="{BB962C8B-B14F-4D97-AF65-F5344CB8AC3E}">
        <p14:creationId xmlns:p14="http://schemas.microsoft.com/office/powerpoint/2010/main" val="10886780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757561" y="3287065"/>
              <a:ext cx="2360918"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139689" y="3281938"/>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a:extLst>
              <a:ext uri="{FF2B5EF4-FFF2-40B4-BE49-F238E27FC236}">
                <a16:creationId xmlns:a16="http://schemas.microsoft.com/office/drawing/2014/main" id="{BE8FADE7-5D32-410A-A514-EBA4D18E520D}"/>
              </a:ext>
            </a:extLst>
          </p:cNvPr>
          <p:cNvGrpSpPr/>
          <p:nvPr/>
        </p:nvGrpSpPr>
        <p:grpSpPr>
          <a:xfrm>
            <a:off x="522514" y="3966907"/>
            <a:ext cx="2336800" cy="1082467"/>
            <a:chOff x="979714" y="4445001"/>
            <a:chExt cx="2336800" cy="1082467"/>
          </a:xfrm>
        </p:grpSpPr>
        <p:sp>
          <p:nvSpPr>
            <p:cNvPr id="34" name="TextBox 33">
              <a:extLst>
                <a:ext uri="{FF2B5EF4-FFF2-40B4-BE49-F238E27FC236}">
                  <a16:creationId xmlns:a16="http://schemas.microsoft.com/office/drawing/2014/main" id="{78855102-5892-4791-81C6-1D3099286A62}"/>
                </a:ext>
              </a:extLst>
            </p:cNvPr>
            <p:cNvSpPr txBox="1"/>
            <p:nvPr/>
          </p:nvSpPr>
          <p:spPr>
            <a:xfrm>
              <a:off x="979714" y="4445001"/>
              <a:ext cx="2336800" cy="769441"/>
            </a:xfrm>
            <a:prstGeom prst="rect">
              <a:avLst/>
            </a:prstGeom>
            <a:noFill/>
          </p:spPr>
          <p:txBody>
            <a:bodyPr wrap="square" rtlCol="0">
              <a:spAutoFit/>
            </a:bodyPr>
            <a:lstStyle/>
            <a:p>
              <a:pPr algn="ctr"/>
              <a:endParaRPr lang="en-US" sz="4400" b="1" dirty="0">
                <a:solidFill>
                  <a:srgbClr val="03A1A4"/>
                </a:solidFill>
                <a:latin typeface="Tw Cen MT" panose="020B0602020104020603" pitchFamily="34" charset="0"/>
              </a:endParaRPr>
            </a:p>
          </p:txBody>
        </p:sp>
        <p:sp>
          <p:nvSpPr>
            <p:cNvPr id="35" name="TextBox 34">
              <a:extLst>
                <a:ext uri="{FF2B5EF4-FFF2-40B4-BE49-F238E27FC236}">
                  <a16:creationId xmlns:a16="http://schemas.microsoft.com/office/drawing/2014/main" id="{22001AFB-5833-4302-85EB-700F4F764C00}"/>
                </a:ext>
              </a:extLst>
            </p:cNvPr>
            <p:cNvSpPr txBox="1"/>
            <p:nvPr/>
          </p:nvSpPr>
          <p:spPr>
            <a:xfrm>
              <a:off x="97971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grpSp>
        <p:nvGrpSpPr>
          <p:cNvPr id="36" name="Group 35">
            <a:extLst>
              <a:ext uri="{FF2B5EF4-FFF2-40B4-BE49-F238E27FC236}">
                <a16:creationId xmlns:a16="http://schemas.microsoft.com/office/drawing/2014/main" id="{FD82C6EF-E9DE-4923-8019-398DA581487A}"/>
              </a:ext>
            </a:extLst>
          </p:cNvPr>
          <p:cNvGrpSpPr/>
          <p:nvPr/>
        </p:nvGrpSpPr>
        <p:grpSpPr>
          <a:xfrm>
            <a:off x="-3228391" y="1651519"/>
            <a:ext cx="10100727" cy="4185908"/>
            <a:chOff x="-570747" y="3348700"/>
            <a:chExt cx="9382435" cy="1865742"/>
          </a:xfrm>
        </p:grpSpPr>
        <p:sp>
          <p:nvSpPr>
            <p:cNvPr id="37" name="TextBox 36">
              <a:extLst>
                <a:ext uri="{FF2B5EF4-FFF2-40B4-BE49-F238E27FC236}">
                  <a16:creationId xmlns:a16="http://schemas.microsoft.com/office/drawing/2014/main" id="{DAC3DF4E-CC11-4211-B94C-CFD06DD21505}"/>
                </a:ext>
              </a:extLst>
            </p:cNvPr>
            <p:cNvSpPr txBox="1"/>
            <p:nvPr/>
          </p:nvSpPr>
          <p:spPr>
            <a:xfrm>
              <a:off x="3629784" y="4445001"/>
              <a:ext cx="2336800" cy="769441"/>
            </a:xfrm>
            <a:prstGeom prst="rect">
              <a:avLst/>
            </a:prstGeom>
            <a:noFill/>
          </p:spPr>
          <p:txBody>
            <a:bodyPr wrap="square" rtlCol="0">
              <a:spAutoFit/>
            </a:bodyPr>
            <a:lstStyle/>
            <a:p>
              <a:pPr algn="ctr"/>
              <a:endParaRPr lang="en-US" sz="4400" b="1" dirty="0">
                <a:solidFill>
                  <a:srgbClr val="EF3078"/>
                </a:solidFill>
                <a:latin typeface="Tw Cen MT" panose="020B0602020104020603" pitchFamily="34" charset="0"/>
              </a:endParaRPr>
            </a:p>
          </p:txBody>
        </p:sp>
        <p:sp>
          <p:nvSpPr>
            <p:cNvPr id="38" name="TextBox 37">
              <a:extLst>
                <a:ext uri="{FF2B5EF4-FFF2-40B4-BE49-F238E27FC236}">
                  <a16:creationId xmlns:a16="http://schemas.microsoft.com/office/drawing/2014/main" id="{547D5A51-0B28-44B2-9458-2EC47846B480}"/>
                </a:ext>
              </a:extLst>
            </p:cNvPr>
            <p:cNvSpPr txBox="1"/>
            <p:nvPr/>
          </p:nvSpPr>
          <p:spPr>
            <a:xfrm>
              <a:off x="-570747" y="3348700"/>
              <a:ext cx="9382435" cy="213108"/>
            </a:xfrm>
            <a:prstGeom prst="rect">
              <a:avLst/>
            </a:prstGeom>
            <a:noFill/>
          </p:spPr>
          <p:txBody>
            <a:bodyPr wrap="square" rtlCol="0">
              <a:spAutoFit/>
            </a:bodyPr>
            <a:lstStyle/>
            <a:p>
              <a:pPr algn="just"/>
              <a:endParaRPr lang="en-US" sz="2800" dirty="0">
                <a:latin typeface="Tw Cen MT" panose="020B0602020104020603" pitchFamily="34" charset="0"/>
              </a:endParaRPr>
            </a:p>
          </p:txBody>
        </p:sp>
      </p:grpSp>
      <p:grpSp>
        <p:nvGrpSpPr>
          <p:cNvPr id="39" name="Group 38">
            <a:extLst>
              <a:ext uri="{FF2B5EF4-FFF2-40B4-BE49-F238E27FC236}">
                <a16:creationId xmlns:a16="http://schemas.microsoft.com/office/drawing/2014/main" id="{5EEA83BA-280C-4216-B80C-C3082D2456C8}"/>
              </a:ext>
            </a:extLst>
          </p:cNvPr>
          <p:cNvGrpSpPr/>
          <p:nvPr/>
        </p:nvGrpSpPr>
        <p:grpSpPr>
          <a:xfrm>
            <a:off x="5822654" y="3966907"/>
            <a:ext cx="2336800" cy="1082467"/>
            <a:chOff x="6279854" y="4445001"/>
            <a:chExt cx="2336800" cy="1082467"/>
          </a:xfrm>
        </p:grpSpPr>
        <p:sp>
          <p:nvSpPr>
            <p:cNvPr id="40" name="TextBox 39">
              <a:extLst>
                <a:ext uri="{FF2B5EF4-FFF2-40B4-BE49-F238E27FC236}">
                  <a16:creationId xmlns:a16="http://schemas.microsoft.com/office/drawing/2014/main" id="{76D3A4AD-1059-4193-95F4-99D7FB3C3390}"/>
                </a:ext>
              </a:extLst>
            </p:cNvPr>
            <p:cNvSpPr txBox="1"/>
            <p:nvPr/>
          </p:nvSpPr>
          <p:spPr>
            <a:xfrm>
              <a:off x="6279854" y="4445001"/>
              <a:ext cx="2336800" cy="769441"/>
            </a:xfrm>
            <a:prstGeom prst="rect">
              <a:avLst/>
            </a:prstGeom>
            <a:noFill/>
          </p:spPr>
          <p:txBody>
            <a:bodyPr wrap="square" rtlCol="0">
              <a:spAutoFit/>
            </a:bodyPr>
            <a:lstStyle/>
            <a:p>
              <a:pPr algn="ctr"/>
              <a:endParaRPr lang="en-US" sz="4400" b="1" dirty="0">
                <a:solidFill>
                  <a:srgbClr val="92D050"/>
                </a:solidFill>
                <a:latin typeface="Tw Cen MT" panose="020B0602020104020603" pitchFamily="34" charset="0"/>
              </a:endParaRPr>
            </a:p>
          </p:txBody>
        </p:sp>
        <p:sp>
          <p:nvSpPr>
            <p:cNvPr id="41" name="TextBox 40">
              <a:extLst>
                <a:ext uri="{FF2B5EF4-FFF2-40B4-BE49-F238E27FC236}">
                  <a16:creationId xmlns:a16="http://schemas.microsoft.com/office/drawing/2014/main" id="{1D2CAFD3-83DC-4745-BD2C-AA8DD0D735B7}"/>
                </a:ext>
              </a:extLst>
            </p:cNvPr>
            <p:cNvSpPr txBox="1"/>
            <p:nvPr/>
          </p:nvSpPr>
          <p:spPr>
            <a:xfrm>
              <a:off x="627985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
        <p:nvSpPr>
          <p:cNvPr id="2" name="TextBox 1">
            <a:extLst>
              <a:ext uri="{FF2B5EF4-FFF2-40B4-BE49-F238E27FC236}">
                <a16:creationId xmlns:a16="http://schemas.microsoft.com/office/drawing/2014/main" id="{93700EDD-DB48-66F6-4A48-B7CF03048CB0}"/>
              </a:ext>
            </a:extLst>
          </p:cNvPr>
          <p:cNvSpPr txBox="1"/>
          <p:nvPr/>
        </p:nvSpPr>
        <p:spPr>
          <a:xfrm>
            <a:off x="551269" y="824133"/>
            <a:ext cx="7278915" cy="769441"/>
          </a:xfrm>
          <a:prstGeom prst="rect">
            <a:avLst/>
          </a:prstGeom>
          <a:noFill/>
        </p:spPr>
        <p:txBody>
          <a:bodyPr wrap="square" rtlCol="0">
            <a:spAutoFit/>
          </a:bodyPr>
          <a:lstStyle/>
          <a:p>
            <a:pPr algn="ctr"/>
            <a:r>
              <a:rPr lang="en-US" sz="4400" u="sng" dirty="0">
                <a:solidFill>
                  <a:schemeClr val="accent6">
                    <a:lumMod val="75000"/>
                  </a:schemeClr>
                </a:solidFill>
                <a:latin typeface="Tw Cen MT" panose="020B0602020104020603" pitchFamily="34" charset="0"/>
              </a:rPr>
              <a:t>PROJECT BY</a:t>
            </a:r>
          </a:p>
        </p:txBody>
      </p:sp>
      <p:sp>
        <p:nvSpPr>
          <p:cNvPr id="3" name="TextBox 2">
            <a:extLst>
              <a:ext uri="{FF2B5EF4-FFF2-40B4-BE49-F238E27FC236}">
                <a16:creationId xmlns:a16="http://schemas.microsoft.com/office/drawing/2014/main" id="{CAA7EF9E-0F90-E4E4-4331-86F51521154F}"/>
              </a:ext>
            </a:extLst>
          </p:cNvPr>
          <p:cNvSpPr txBox="1"/>
          <p:nvPr/>
        </p:nvSpPr>
        <p:spPr>
          <a:xfrm>
            <a:off x="1064750" y="1959439"/>
            <a:ext cx="7278915" cy="3247043"/>
          </a:xfrm>
          <a:prstGeom prst="rect">
            <a:avLst/>
          </a:prstGeom>
          <a:noFill/>
        </p:spPr>
        <p:txBody>
          <a:bodyPr wrap="square" rtlCol="0">
            <a:spAutoFit/>
          </a:bodyPr>
          <a:lstStyle/>
          <a:p>
            <a:r>
              <a:rPr lang="en-US" sz="4100" dirty="0">
                <a:solidFill>
                  <a:schemeClr val="accent2">
                    <a:lumMod val="75000"/>
                  </a:schemeClr>
                </a:solidFill>
                <a:latin typeface="Tw Cen MT" panose="020B0602020104020603" pitchFamily="34" charset="0"/>
              </a:rPr>
              <a:t>NIKHIL</a:t>
            </a:r>
          </a:p>
          <a:p>
            <a:r>
              <a:rPr lang="en-US" sz="4100" dirty="0">
                <a:solidFill>
                  <a:schemeClr val="accent2">
                    <a:lumMod val="75000"/>
                  </a:schemeClr>
                </a:solidFill>
                <a:latin typeface="Tw Cen MT" panose="020B0602020104020603" pitchFamily="34" charset="0"/>
              </a:rPr>
              <a:t>SANJAY</a:t>
            </a:r>
          </a:p>
          <a:p>
            <a:r>
              <a:rPr lang="en-US" sz="4100" dirty="0">
                <a:solidFill>
                  <a:schemeClr val="accent2">
                    <a:lumMod val="75000"/>
                  </a:schemeClr>
                </a:solidFill>
                <a:latin typeface="Tw Cen MT" panose="020B0602020104020603" pitchFamily="34" charset="0"/>
              </a:rPr>
              <a:t>NAGANISHITH</a:t>
            </a:r>
          </a:p>
          <a:p>
            <a:r>
              <a:rPr lang="en-US" sz="4100" dirty="0">
                <a:solidFill>
                  <a:schemeClr val="accent2">
                    <a:lumMod val="75000"/>
                  </a:schemeClr>
                </a:solidFill>
                <a:latin typeface="Tw Cen MT" panose="020B0602020104020603" pitchFamily="34" charset="0"/>
              </a:rPr>
              <a:t>VISHNU VARDHAN</a:t>
            </a:r>
          </a:p>
          <a:p>
            <a:r>
              <a:rPr lang="en-US" sz="4100" dirty="0">
                <a:solidFill>
                  <a:schemeClr val="accent2">
                    <a:lumMod val="75000"/>
                  </a:schemeClr>
                </a:solidFill>
                <a:latin typeface="Tw Cen MT" panose="020B0602020104020603" pitchFamily="34" charset="0"/>
              </a:rPr>
              <a:t>ABHIRAM</a:t>
            </a:r>
          </a:p>
        </p:txBody>
      </p:sp>
      <p:sp>
        <p:nvSpPr>
          <p:cNvPr id="4" name="TextBox 3">
            <a:extLst>
              <a:ext uri="{FF2B5EF4-FFF2-40B4-BE49-F238E27FC236}">
                <a16:creationId xmlns:a16="http://schemas.microsoft.com/office/drawing/2014/main" id="{1106ABC9-3271-EE24-DD49-76B6AA849F15}"/>
              </a:ext>
            </a:extLst>
          </p:cNvPr>
          <p:cNvSpPr txBox="1"/>
          <p:nvPr/>
        </p:nvSpPr>
        <p:spPr>
          <a:xfrm>
            <a:off x="4715032" y="1959441"/>
            <a:ext cx="7278915" cy="3877985"/>
          </a:xfrm>
          <a:prstGeom prst="rect">
            <a:avLst/>
          </a:prstGeom>
          <a:noFill/>
        </p:spPr>
        <p:txBody>
          <a:bodyPr wrap="square" rtlCol="0">
            <a:spAutoFit/>
          </a:bodyPr>
          <a:lstStyle/>
          <a:p>
            <a:pPr algn="just"/>
            <a:r>
              <a:rPr lang="en-US" sz="4100" dirty="0">
                <a:solidFill>
                  <a:schemeClr val="accent2">
                    <a:lumMod val="75000"/>
                  </a:schemeClr>
                </a:solidFill>
                <a:latin typeface="Tw Cen MT" panose="020B0602020104020603" pitchFamily="34" charset="0"/>
              </a:rPr>
              <a:t>    2303A51LB0</a:t>
            </a:r>
          </a:p>
          <a:p>
            <a:pPr algn="just"/>
            <a:r>
              <a:rPr lang="en-US" sz="4100" dirty="0">
                <a:solidFill>
                  <a:schemeClr val="accent2">
                    <a:lumMod val="75000"/>
                  </a:schemeClr>
                </a:solidFill>
                <a:latin typeface="Tw Cen MT" panose="020B0602020104020603" pitchFamily="34" charset="0"/>
              </a:rPr>
              <a:t>    2303A51LA4</a:t>
            </a:r>
          </a:p>
          <a:p>
            <a:pPr algn="just"/>
            <a:r>
              <a:rPr lang="en-US" sz="4100" dirty="0">
                <a:solidFill>
                  <a:schemeClr val="accent2">
                    <a:lumMod val="75000"/>
                  </a:schemeClr>
                </a:solidFill>
                <a:latin typeface="Tw Cen MT" panose="020B0602020104020603" pitchFamily="34" charset="0"/>
              </a:rPr>
              <a:t>    2303A51L89</a:t>
            </a:r>
          </a:p>
          <a:p>
            <a:pPr algn="just"/>
            <a:r>
              <a:rPr lang="en-US" sz="4100" dirty="0">
                <a:solidFill>
                  <a:schemeClr val="accent2">
                    <a:lumMod val="75000"/>
                  </a:schemeClr>
                </a:solidFill>
                <a:latin typeface="Tw Cen MT" panose="020B0602020104020603" pitchFamily="34" charset="0"/>
              </a:rPr>
              <a:t>    2303A51L87</a:t>
            </a:r>
          </a:p>
          <a:p>
            <a:pPr algn="just"/>
            <a:r>
              <a:rPr lang="en-US" sz="4100" dirty="0">
                <a:solidFill>
                  <a:schemeClr val="accent2">
                    <a:lumMod val="75000"/>
                  </a:schemeClr>
                </a:solidFill>
                <a:latin typeface="Tw Cen MT" panose="020B0602020104020603" pitchFamily="34" charset="0"/>
              </a:rPr>
              <a:t>    2303A51L84</a:t>
            </a:r>
          </a:p>
          <a:p>
            <a:pPr algn="just"/>
            <a:endParaRPr lang="en-US" sz="4100" dirty="0">
              <a:solidFill>
                <a:schemeClr val="accent2">
                  <a:lumMod val="75000"/>
                </a:schemeClr>
              </a:solidFill>
              <a:latin typeface="Tw Cen MT" panose="020B0602020104020603" pitchFamily="34" charset="0"/>
            </a:endParaRPr>
          </a:p>
        </p:txBody>
      </p:sp>
    </p:spTree>
    <p:extLst>
      <p:ext uri="{BB962C8B-B14F-4D97-AF65-F5344CB8AC3E}">
        <p14:creationId xmlns:p14="http://schemas.microsoft.com/office/powerpoint/2010/main" val="24111368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anim calcmode="lin" valueType="num">
                                      <p:cBhvr>
                                        <p:cTn id="14" dur="500" fill="hold"/>
                                        <p:tgtEl>
                                          <p:spTgt spid="36"/>
                                        </p:tgtEl>
                                        <p:attrNameLst>
                                          <p:attrName>ppt_x</p:attrName>
                                        </p:attrNameLst>
                                      </p:cBhvr>
                                      <p:tavLst>
                                        <p:tav tm="0">
                                          <p:val>
                                            <p:strVal val="#ppt_x"/>
                                          </p:val>
                                        </p:tav>
                                        <p:tav tm="100000">
                                          <p:val>
                                            <p:strVal val="#ppt_x"/>
                                          </p:val>
                                        </p:tav>
                                      </p:tavLst>
                                    </p:anim>
                                    <p:anim calcmode="lin" valueType="num">
                                      <p:cBhvr>
                                        <p:cTn id="15" dur="5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anim calcmode="lin" valueType="num">
                                      <p:cBhvr>
                                        <p:cTn id="20" dur="500" fill="hold"/>
                                        <p:tgtEl>
                                          <p:spTgt spid="39"/>
                                        </p:tgtEl>
                                        <p:attrNameLst>
                                          <p:attrName>ppt_x</p:attrName>
                                        </p:attrNameLst>
                                      </p:cBhvr>
                                      <p:tavLst>
                                        <p:tav tm="0">
                                          <p:val>
                                            <p:strVal val="#ppt_x"/>
                                          </p:val>
                                        </p:tav>
                                        <p:tav tm="100000">
                                          <p:val>
                                            <p:strVal val="#ppt_x"/>
                                          </p:val>
                                        </p:tav>
                                      </p:tavLst>
                                    </p:anim>
                                    <p:anim calcmode="lin" valueType="num">
                                      <p:cBhvr>
                                        <p:cTn id="2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1116679" y="309548"/>
            <a:ext cx="7278915" cy="769441"/>
          </a:xfrm>
          <a:prstGeom prst="rect">
            <a:avLst/>
          </a:prstGeom>
          <a:noFill/>
        </p:spPr>
        <p:txBody>
          <a:bodyPr wrap="square" rtlCol="0">
            <a:spAutoFit/>
          </a:bodyPr>
          <a:lstStyle/>
          <a:p>
            <a:pPr algn="ctr"/>
            <a:r>
              <a:rPr lang="en-US" sz="4400" b="1" dirty="0">
                <a:solidFill>
                  <a:srgbClr val="FF5969"/>
                </a:solidFill>
                <a:latin typeface="Tw Cen MT" panose="020B0602020104020603" pitchFamily="34" charset="0"/>
              </a:rPr>
              <a:t>AGENDA:</a:t>
            </a:r>
          </a:p>
        </p:txBody>
      </p:sp>
      <p:sp>
        <p:nvSpPr>
          <p:cNvPr id="57" name="TextBox 56">
            <a:extLst>
              <a:ext uri="{FF2B5EF4-FFF2-40B4-BE49-F238E27FC236}">
                <a16:creationId xmlns:a16="http://schemas.microsoft.com/office/drawing/2014/main" id="{4F202974-31A3-4642-B671-F0DBBB7B4663}"/>
              </a:ext>
            </a:extLst>
          </p:cNvPr>
          <p:cNvSpPr txBox="1"/>
          <p:nvPr/>
        </p:nvSpPr>
        <p:spPr>
          <a:xfrm>
            <a:off x="1726455" y="1132662"/>
            <a:ext cx="7278915" cy="723275"/>
          </a:xfrm>
          <a:prstGeom prst="rect">
            <a:avLst/>
          </a:prstGeom>
          <a:noFill/>
        </p:spPr>
        <p:txBody>
          <a:bodyPr wrap="square" rtlCol="0">
            <a:spAutoFit/>
          </a:bodyPr>
          <a:lstStyle/>
          <a:p>
            <a:pPr marL="571500" indent="-571500" algn="ctr">
              <a:buFont typeface="Wingdings" panose="05000000000000000000" pitchFamily="2" charset="2"/>
              <a:buChar char="Ø"/>
            </a:pPr>
            <a:r>
              <a:rPr lang="en-US" sz="4100" b="1" dirty="0">
                <a:solidFill>
                  <a:srgbClr val="52CBBE"/>
                </a:solidFill>
                <a:latin typeface="Tw Cen MT" panose="020B0602020104020603" pitchFamily="34" charset="0"/>
              </a:rPr>
              <a:t>INTRODUCTION</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508958" cy="6858000"/>
            <a:chOff x="-290920" y="0"/>
            <a:chExt cx="12508958"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470898" y="3284751"/>
              <a:ext cx="303261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181413" y="3281938"/>
              <a:ext cx="242576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WORKING</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150773" y="3281938"/>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5" name="TextBox 4">
            <a:extLst>
              <a:ext uri="{FF2B5EF4-FFF2-40B4-BE49-F238E27FC236}">
                <a16:creationId xmlns:a16="http://schemas.microsoft.com/office/drawing/2014/main" id="{F8D97B04-23F4-CF79-3B17-008EA918CC51}"/>
              </a:ext>
            </a:extLst>
          </p:cNvPr>
          <p:cNvSpPr txBox="1"/>
          <p:nvPr/>
        </p:nvSpPr>
        <p:spPr>
          <a:xfrm>
            <a:off x="-1189804" y="1890273"/>
            <a:ext cx="11739562" cy="707886"/>
          </a:xfrm>
          <a:prstGeom prst="rect">
            <a:avLst/>
          </a:prstGeom>
          <a:noFill/>
        </p:spPr>
        <p:txBody>
          <a:bodyPr wrap="square">
            <a:spAutoFit/>
          </a:bodyPr>
          <a:lstStyle/>
          <a:p>
            <a:pPr marL="571500" indent="-571500" algn="ctr">
              <a:buFont typeface="Wingdings" panose="05000000000000000000" pitchFamily="2" charset="2"/>
              <a:buChar char="Ø"/>
            </a:pPr>
            <a:r>
              <a:rPr lang="en-US" sz="4000" b="1" dirty="0">
                <a:solidFill>
                  <a:srgbClr val="52CBBE"/>
                </a:solidFill>
                <a:latin typeface="Tw Cen MT" panose="020B0602020104020603" pitchFamily="34" charset="0"/>
              </a:rPr>
              <a:t>MODULES</a:t>
            </a:r>
          </a:p>
        </p:txBody>
      </p:sp>
      <p:sp>
        <p:nvSpPr>
          <p:cNvPr id="7" name="TextBox 6">
            <a:extLst>
              <a:ext uri="{FF2B5EF4-FFF2-40B4-BE49-F238E27FC236}">
                <a16:creationId xmlns:a16="http://schemas.microsoft.com/office/drawing/2014/main" id="{FBB03605-3D33-5A49-ED95-CA2E1B56EF3E}"/>
              </a:ext>
            </a:extLst>
          </p:cNvPr>
          <p:cNvSpPr txBox="1"/>
          <p:nvPr/>
        </p:nvSpPr>
        <p:spPr>
          <a:xfrm>
            <a:off x="1262884" y="2653830"/>
            <a:ext cx="10882312" cy="707886"/>
          </a:xfrm>
          <a:prstGeom prst="rect">
            <a:avLst/>
          </a:prstGeom>
          <a:noFill/>
        </p:spPr>
        <p:txBody>
          <a:bodyPr wrap="square">
            <a:spAutoFit/>
          </a:bodyPr>
          <a:lstStyle/>
          <a:p>
            <a:pPr marL="571500" indent="-571500" algn="ctr">
              <a:buFont typeface="Wingdings" panose="05000000000000000000" pitchFamily="2" charset="2"/>
              <a:buChar char="Ø"/>
            </a:pPr>
            <a:r>
              <a:rPr lang="en-US" sz="4000" b="1" dirty="0">
                <a:solidFill>
                  <a:srgbClr val="52CBBE"/>
                </a:solidFill>
                <a:latin typeface="Tw Cen MT" panose="020B0602020104020603" pitchFamily="34" charset="0"/>
              </a:rPr>
              <a:t>HARDWARE AND SOFTWARE</a:t>
            </a:r>
          </a:p>
        </p:txBody>
      </p:sp>
      <p:sp>
        <p:nvSpPr>
          <p:cNvPr id="9" name="TextBox 8">
            <a:extLst>
              <a:ext uri="{FF2B5EF4-FFF2-40B4-BE49-F238E27FC236}">
                <a16:creationId xmlns:a16="http://schemas.microsoft.com/office/drawing/2014/main" id="{C8B5E161-411E-57C6-0B46-44E605C703DA}"/>
              </a:ext>
            </a:extLst>
          </p:cNvPr>
          <p:cNvSpPr txBox="1"/>
          <p:nvPr/>
        </p:nvSpPr>
        <p:spPr>
          <a:xfrm>
            <a:off x="1981880" y="3454940"/>
            <a:ext cx="10882312" cy="707886"/>
          </a:xfrm>
          <a:prstGeom prst="rect">
            <a:avLst/>
          </a:prstGeom>
          <a:noFill/>
        </p:spPr>
        <p:txBody>
          <a:bodyPr wrap="square">
            <a:spAutoFit/>
          </a:bodyPr>
          <a:lstStyle/>
          <a:p>
            <a:pPr marL="571500" indent="-571500" algn="ctr">
              <a:buFont typeface="Wingdings" panose="05000000000000000000" pitchFamily="2" charset="2"/>
              <a:buChar char="Ø"/>
            </a:pPr>
            <a:r>
              <a:rPr lang="en-US" sz="4000" b="1" dirty="0">
                <a:solidFill>
                  <a:srgbClr val="52CBBE"/>
                </a:solidFill>
                <a:latin typeface="Tw Cen MT" panose="020B0602020104020603" pitchFamily="34" charset="0"/>
              </a:rPr>
              <a:t>METHODOLOGY AND FLOW CHART</a:t>
            </a:r>
          </a:p>
        </p:txBody>
      </p:sp>
      <p:sp>
        <p:nvSpPr>
          <p:cNvPr id="11" name="TextBox 10">
            <a:extLst>
              <a:ext uri="{FF2B5EF4-FFF2-40B4-BE49-F238E27FC236}">
                <a16:creationId xmlns:a16="http://schemas.microsoft.com/office/drawing/2014/main" id="{20EFAA6C-8DEE-12E4-CAFC-03A886EFFAFB}"/>
              </a:ext>
            </a:extLst>
          </p:cNvPr>
          <p:cNvSpPr txBox="1"/>
          <p:nvPr/>
        </p:nvSpPr>
        <p:spPr>
          <a:xfrm>
            <a:off x="-527851" y="5063820"/>
            <a:ext cx="11220450" cy="707886"/>
          </a:xfrm>
          <a:prstGeom prst="rect">
            <a:avLst/>
          </a:prstGeom>
          <a:noFill/>
        </p:spPr>
        <p:txBody>
          <a:bodyPr wrap="square">
            <a:spAutoFit/>
          </a:bodyPr>
          <a:lstStyle/>
          <a:p>
            <a:pPr marL="571500" indent="-571500" algn="ctr">
              <a:buFont typeface="Wingdings" panose="05000000000000000000" pitchFamily="2" charset="2"/>
              <a:buChar char="Ø"/>
            </a:pPr>
            <a:r>
              <a:rPr lang="en-US" sz="4000" b="1" dirty="0">
                <a:solidFill>
                  <a:srgbClr val="52CBBE"/>
                </a:solidFill>
                <a:latin typeface="Tw Cen MT" panose="020B0602020104020603" pitchFamily="34" charset="0"/>
              </a:rPr>
              <a:t>CONCLUSION</a:t>
            </a:r>
          </a:p>
        </p:txBody>
      </p:sp>
      <p:sp>
        <p:nvSpPr>
          <p:cNvPr id="13" name="TextBox 12">
            <a:extLst>
              <a:ext uri="{FF2B5EF4-FFF2-40B4-BE49-F238E27FC236}">
                <a16:creationId xmlns:a16="http://schemas.microsoft.com/office/drawing/2014/main" id="{0DD4108D-1231-390C-09B9-F0E04E7151C6}"/>
              </a:ext>
            </a:extLst>
          </p:cNvPr>
          <p:cNvSpPr txBox="1"/>
          <p:nvPr/>
        </p:nvSpPr>
        <p:spPr>
          <a:xfrm>
            <a:off x="-357583" y="4265141"/>
            <a:ext cx="11220450" cy="707886"/>
          </a:xfrm>
          <a:prstGeom prst="rect">
            <a:avLst/>
          </a:prstGeom>
          <a:noFill/>
        </p:spPr>
        <p:txBody>
          <a:bodyPr wrap="square">
            <a:spAutoFit/>
          </a:bodyPr>
          <a:lstStyle/>
          <a:p>
            <a:pPr marL="571500" indent="-571500" algn="ctr">
              <a:buFont typeface="Wingdings" panose="05000000000000000000" pitchFamily="2" charset="2"/>
              <a:buChar char="Ø"/>
            </a:pPr>
            <a:r>
              <a:rPr lang="en-US" sz="4000" b="1" dirty="0">
                <a:solidFill>
                  <a:srgbClr val="52CBBE"/>
                </a:solidFill>
                <a:latin typeface="Tw Cen MT" panose="020B0602020104020603" pitchFamily="34" charset="0"/>
              </a:rPr>
              <a:t>RESULT SCREEN</a:t>
            </a: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50800"/>
            <a:ext cx="12505464" cy="6858000"/>
            <a:chOff x="-290920" y="0"/>
            <a:chExt cx="12505464"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03253" y="3278879"/>
              <a:ext cx="236091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60311" y="3167388"/>
              <a:ext cx="1992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MODULES</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81939"/>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139415" y="3248968"/>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2972352" y="1571625"/>
            <a:ext cx="7601610" cy="3416320"/>
            <a:chOff x="2126373" y="2016912"/>
            <a:chExt cx="7601610" cy="3416320"/>
          </a:xfrm>
        </p:grpSpPr>
        <p:sp>
          <p:nvSpPr>
            <p:cNvPr id="83" name="TextBox 82">
              <a:extLst>
                <a:ext uri="{FF2B5EF4-FFF2-40B4-BE49-F238E27FC236}">
                  <a16:creationId xmlns:a16="http://schemas.microsoft.com/office/drawing/2014/main" id="{A94C4F95-2EDE-46B0-8B26-C72D6D3C8DB3}"/>
                </a:ext>
              </a:extLst>
            </p:cNvPr>
            <p:cNvSpPr txBox="1"/>
            <p:nvPr/>
          </p:nvSpPr>
          <p:spPr>
            <a:xfrm>
              <a:off x="4168474" y="3874286"/>
              <a:ext cx="4045435" cy="584775"/>
            </a:xfrm>
            <a:prstGeom prst="rect">
              <a:avLst/>
            </a:prstGeom>
            <a:noFill/>
          </p:spPr>
          <p:txBody>
            <a:bodyPr wrap="square" rtlCol="0">
              <a:spAutoFit/>
            </a:bodyPr>
            <a:lstStyle/>
            <a:p>
              <a:pPr algn="ctr"/>
              <a:endParaRPr lang="en-US" sz="3200" dirty="0">
                <a:solidFill>
                  <a:srgbClr val="03A1A4"/>
                </a:solidFill>
                <a:latin typeface="Tw Cen MT" panose="020B0602020104020603" pitchFamily="34" charset="0"/>
              </a:endParaRPr>
            </a:p>
          </p:txBody>
        </p:sp>
        <p:sp>
          <p:nvSpPr>
            <p:cNvPr id="84" name="TextBox 83">
              <a:extLst>
                <a:ext uri="{FF2B5EF4-FFF2-40B4-BE49-F238E27FC236}">
                  <a16:creationId xmlns:a16="http://schemas.microsoft.com/office/drawing/2014/main" id="{7DC9F996-36A0-4A1D-8C4B-F6DAF0FDA7C8}"/>
                </a:ext>
              </a:extLst>
            </p:cNvPr>
            <p:cNvSpPr txBox="1"/>
            <p:nvPr/>
          </p:nvSpPr>
          <p:spPr>
            <a:xfrm>
              <a:off x="4868805" y="4379315"/>
              <a:ext cx="2644771" cy="461665"/>
            </a:xfrm>
            <a:prstGeom prst="rect">
              <a:avLst/>
            </a:prstGeom>
            <a:noFill/>
          </p:spPr>
          <p:txBody>
            <a:bodyPr wrap="square" rtlCol="0">
              <a:spAutoFit/>
            </a:bodyPr>
            <a:lstStyle/>
            <a:p>
              <a:pPr algn="ctr"/>
              <a:endParaRPr lang="en-US" sz="2400" dirty="0">
                <a:solidFill>
                  <a:schemeClr val="bg1">
                    <a:lumMod val="65000"/>
                  </a:schemeClr>
                </a:solidFill>
                <a:latin typeface="Tw Cen MT" panose="020B0602020104020603" pitchFamily="34" charset="0"/>
              </a:endParaRPr>
            </a:p>
          </p:txBody>
        </p:sp>
        <p:sp>
          <p:nvSpPr>
            <p:cNvPr id="85" name="TextBox 84">
              <a:extLst>
                <a:ext uri="{FF2B5EF4-FFF2-40B4-BE49-F238E27FC236}">
                  <a16:creationId xmlns:a16="http://schemas.microsoft.com/office/drawing/2014/main" id="{9EDE56FF-3E69-4484-9673-AC7FA14D3D89}"/>
                </a:ext>
              </a:extLst>
            </p:cNvPr>
            <p:cNvSpPr txBox="1"/>
            <p:nvPr/>
          </p:nvSpPr>
          <p:spPr>
            <a:xfrm>
              <a:off x="4868805" y="4816926"/>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86" name="TextBox 85">
              <a:extLst>
                <a:ext uri="{FF2B5EF4-FFF2-40B4-BE49-F238E27FC236}">
                  <a16:creationId xmlns:a16="http://schemas.microsoft.com/office/drawing/2014/main" id="{944799B2-E7B9-4C01-A37D-BB60C6C75D12}"/>
                </a:ext>
              </a:extLst>
            </p:cNvPr>
            <p:cNvSpPr txBox="1"/>
            <p:nvPr/>
          </p:nvSpPr>
          <p:spPr>
            <a:xfrm>
              <a:off x="2126373" y="2016912"/>
              <a:ext cx="7601610" cy="3416320"/>
            </a:xfrm>
            <a:prstGeom prst="rect">
              <a:avLst/>
            </a:prstGeom>
            <a:noFill/>
          </p:spPr>
          <p:txBody>
            <a:bodyPr wrap="square" rtlCol="0">
              <a:spAutoFit/>
            </a:bodyPr>
            <a:lstStyle/>
            <a:p>
              <a:pPr algn="just"/>
              <a:r>
                <a:rPr lang="en-US" sz="2400" dirty="0">
                  <a:latin typeface="Tw Cen MT" panose="020B0602020104020603" pitchFamily="34" charset="0"/>
                </a:rPr>
                <a:t>Speech impaired people use hand signs and gestures to communicate. Sign language is the only tool of communication for the person who is not able to speak and hear anything. Normal people face difficulty in understanding their language. It bridges the gap between physically challenged people and normal people. With the help of computer vision and neural networks we can detect the signs and give the respective text output</a:t>
              </a:r>
            </a:p>
            <a:p>
              <a:pPr algn="just"/>
              <a:endParaRPr lang="en-US" sz="2400" dirty="0">
                <a:latin typeface="Tw Cen MT" panose="020B0602020104020603" pitchFamily="34" charset="0"/>
              </a:endParaRP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516669" cy="6858000"/>
            <a:chOff x="-290920" y="0"/>
            <a:chExt cx="12516669"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776170" y="3248777"/>
              <a:ext cx="243749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109737" y="3251162"/>
              <a:ext cx="24374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MODULES</a:t>
              </a:r>
              <a:endParaRPr kumimoji="0" lang="en-US" sz="32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WORKING</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13805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0" name="Group 99">
            <a:extLst>
              <a:ext uri="{FF2B5EF4-FFF2-40B4-BE49-F238E27FC236}">
                <a16:creationId xmlns:a16="http://schemas.microsoft.com/office/drawing/2014/main" id="{12310FCA-56F2-4778-94B7-C1B5FD53AE20}"/>
              </a:ext>
            </a:extLst>
          </p:cNvPr>
          <p:cNvGrpSpPr/>
          <p:nvPr/>
        </p:nvGrpSpPr>
        <p:grpSpPr>
          <a:xfrm rot="16200000">
            <a:off x="3274785" y="-1321376"/>
            <a:ext cx="1591582" cy="4865417"/>
            <a:chOff x="3991395" y="1732744"/>
            <a:chExt cx="1591582" cy="2662133"/>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83919267-9DA5-4811-B4F4-94D72398E7FD}"/>
                </a:ext>
              </a:extLst>
            </p:cNvPr>
            <p:cNvSpPr txBox="1"/>
            <p:nvPr/>
          </p:nvSpPr>
          <p:spPr>
            <a:xfrm rot="5400000">
              <a:off x="3456126" y="2740645"/>
              <a:ext cx="2662133"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TENSORFLOW</a:t>
              </a:r>
            </a:p>
          </p:txBody>
        </p:sp>
      </p:grpSp>
      <p:sp>
        <p:nvSpPr>
          <p:cNvPr id="109" name="Freeform: Shape 108">
            <a:extLst>
              <a:ext uri="{FF2B5EF4-FFF2-40B4-BE49-F238E27FC236}">
                <a16:creationId xmlns:a16="http://schemas.microsoft.com/office/drawing/2014/main" id="{406A5A75-24F0-496A-82D6-E2B37B100BBD}"/>
              </a:ext>
            </a:extLst>
          </p:cNvPr>
          <p:cNvSpPr/>
          <p:nvPr/>
        </p:nvSpPr>
        <p:spPr>
          <a:xfrm rot="16200000" flipV="1">
            <a:off x="6194375" y="-40466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b="1" dirty="0">
              <a:solidFill>
                <a:srgbClr val="FF5969"/>
              </a:solidFill>
              <a:latin typeface="Tw Cen MT" panose="020B0602020104020603" pitchFamily="34" charset="0"/>
            </a:endParaRPr>
          </a:p>
        </p:txBody>
      </p:sp>
      <p:grpSp>
        <p:nvGrpSpPr>
          <p:cNvPr id="114" name="Group 113">
            <a:extLst>
              <a:ext uri="{FF2B5EF4-FFF2-40B4-BE49-F238E27FC236}">
                <a16:creationId xmlns:a16="http://schemas.microsoft.com/office/drawing/2014/main" id="{8D94F991-2744-4D5C-BE57-A0C261539D2C}"/>
              </a:ext>
            </a:extLst>
          </p:cNvPr>
          <p:cNvGrpSpPr/>
          <p:nvPr/>
        </p:nvGrpSpPr>
        <p:grpSpPr>
          <a:xfrm>
            <a:off x="3083677" y="3146196"/>
            <a:ext cx="1591582" cy="617162"/>
            <a:chOff x="1488849" y="3837442"/>
            <a:chExt cx="1591582" cy="617162"/>
          </a:xfrm>
        </p:grpSpPr>
        <p:sp>
          <p:nvSpPr>
            <p:cNvPr id="115" name="TextBox 114">
              <a:extLst>
                <a:ext uri="{FF2B5EF4-FFF2-40B4-BE49-F238E27FC236}">
                  <a16:creationId xmlns:a16="http://schemas.microsoft.com/office/drawing/2014/main" id="{8721CE74-40AC-4223-B129-B3A270C7429B}"/>
                </a:ext>
              </a:extLst>
            </p:cNvPr>
            <p:cNvSpPr txBox="1"/>
            <p:nvPr/>
          </p:nvSpPr>
          <p:spPr>
            <a:xfrm>
              <a:off x="1488849" y="3837442"/>
              <a:ext cx="1591582" cy="369332"/>
            </a:xfrm>
            <a:prstGeom prst="rect">
              <a:avLst/>
            </a:prstGeom>
            <a:noFill/>
          </p:spPr>
          <p:txBody>
            <a:bodyPr wrap="square" rtlCol="0">
              <a:spAutoFit/>
            </a:bodyPr>
            <a:lstStyle/>
            <a:p>
              <a:pPr algn="ctr"/>
              <a:endParaRPr lang="en-US" b="1" dirty="0">
                <a:solidFill>
                  <a:srgbClr val="FF5969"/>
                </a:solidFill>
                <a:latin typeface="Tw Cen MT" panose="020B0602020104020603" pitchFamily="34" charset="0"/>
              </a:endParaRPr>
            </a:p>
          </p:txBody>
        </p:sp>
        <p:sp>
          <p:nvSpPr>
            <p:cNvPr id="116" name="TextBox 115">
              <a:extLst>
                <a:ext uri="{FF2B5EF4-FFF2-40B4-BE49-F238E27FC236}">
                  <a16:creationId xmlns:a16="http://schemas.microsoft.com/office/drawing/2014/main" id="{FC94FF53-E358-452A-A5CE-3296318ABBE9}"/>
                </a:ext>
              </a:extLst>
            </p:cNvPr>
            <p:cNvSpPr txBox="1"/>
            <p:nvPr/>
          </p:nvSpPr>
          <p:spPr>
            <a:xfrm>
              <a:off x="1488849"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grpSp>
        <p:nvGrpSpPr>
          <p:cNvPr id="117" name="Group 116">
            <a:extLst>
              <a:ext uri="{FF2B5EF4-FFF2-40B4-BE49-F238E27FC236}">
                <a16:creationId xmlns:a16="http://schemas.microsoft.com/office/drawing/2014/main" id="{860A9D1F-EDAE-418D-A3C8-F8109A2B052A}"/>
              </a:ext>
            </a:extLst>
          </p:cNvPr>
          <p:cNvGrpSpPr/>
          <p:nvPr/>
        </p:nvGrpSpPr>
        <p:grpSpPr>
          <a:xfrm>
            <a:off x="5572502" y="3146196"/>
            <a:ext cx="1591582" cy="617162"/>
            <a:chOff x="3977674" y="3837442"/>
            <a:chExt cx="1591582" cy="617162"/>
          </a:xfrm>
        </p:grpSpPr>
        <p:sp>
          <p:nvSpPr>
            <p:cNvPr id="118" name="TextBox 117">
              <a:extLst>
                <a:ext uri="{FF2B5EF4-FFF2-40B4-BE49-F238E27FC236}">
                  <a16:creationId xmlns:a16="http://schemas.microsoft.com/office/drawing/2014/main" id="{91705BAF-DCDA-4FDC-8DA1-1FBA870AE5C8}"/>
                </a:ext>
              </a:extLst>
            </p:cNvPr>
            <p:cNvSpPr txBox="1"/>
            <p:nvPr/>
          </p:nvSpPr>
          <p:spPr>
            <a:xfrm>
              <a:off x="3977674" y="3837442"/>
              <a:ext cx="1591582" cy="369332"/>
            </a:xfrm>
            <a:prstGeom prst="rect">
              <a:avLst/>
            </a:prstGeom>
            <a:noFill/>
          </p:spPr>
          <p:txBody>
            <a:bodyPr wrap="square" rtlCol="0">
              <a:spAutoFit/>
            </a:bodyPr>
            <a:lstStyle/>
            <a:p>
              <a:pPr algn="ctr"/>
              <a:endParaRPr lang="en-US" b="1" dirty="0">
                <a:solidFill>
                  <a:srgbClr val="52CBBE"/>
                </a:solidFill>
                <a:latin typeface="Tw Cen MT" panose="020B0602020104020603" pitchFamily="34" charset="0"/>
              </a:endParaRPr>
            </a:p>
          </p:txBody>
        </p:sp>
        <p:sp>
          <p:nvSpPr>
            <p:cNvPr id="119" name="TextBox 118">
              <a:extLst>
                <a:ext uri="{FF2B5EF4-FFF2-40B4-BE49-F238E27FC236}">
                  <a16:creationId xmlns:a16="http://schemas.microsoft.com/office/drawing/2014/main" id="{BBD17202-B0A7-4912-9A5D-8F55518824B3}"/>
                </a:ext>
              </a:extLst>
            </p:cNvPr>
            <p:cNvSpPr txBox="1"/>
            <p:nvPr/>
          </p:nvSpPr>
          <p:spPr>
            <a:xfrm>
              <a:off x="3977674"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grpSp>
        <p:nvGrpSpPr>
          <p:cNvPr id="120" name="Group 119">
            <a:extLst>
              <a:ext uri="{FF2B5EF4-FFF2-40B4-BE49-F238E27FC236}">
                <a16:creationId xmlns:a16="http://schemas.microsoft.com/office/drawing/2014/main" id="{1F66AC79-730F-4E07-974E-4F08542F2C4A}"/>
              </a:ext>
            </a:extLst>
          </p:cNvPr>
          <p:cNvGrpSpPr/>
          <p:nvPr/>
        </p:nvGrpSpPr>
        <p:grpSpPr>
          <a:xfrm>
            <a:off x="8083100" y="3146196"/>
            <a:ext cx="1591582" cy="617162"/>
            <a:chOff x="6488272" y="3837442"/>
            <a:chExt cx="1591582" cy="617162"/>
          </a:xfrm>
        </p:grpSpPr>
        <p:sp>
          <p:nvSpPr>
            <p:cNvPr id="121" name="TextBox 120">
              <a:extLst>
                <a:ext uri="{FF2B5EF4-FFF2-40B4-BE49-F238E27FC236}">
                  <a16:creationId xmlns:a16="http://schemas.microsoft.com/office/drawing/2014/main" id="{D025EBC6-5731-4D97-B58C-0E0C20D47817}"/>
                </a:ext>
              </a:extLst>
            </p:cNvPr>
            <p:cNvSpPr txBox="1"/>
            <p:nvPr/>
          </p:nvSpPr>
          <p:spPr>
            <a:xfrm>
              <a:off x="6488272" y="3837442"/>
              <a:ext cx="1591582" cy="369332"/>
            </a:xfrm>
            <a:prstGeom prst="rect">
              <a:avLst/>
            </a:prstGeom>
            <a:noFill/>
          </p:spPr>
          <p:txBody>
            <a:bodyPr wrap="square" rtlCol="0">
              <a:spAutoFit/>
            </a:bodyPr>
            <a:lstStyle/>
            <a:p>
              <a:pPr algn="ctr"/>
              <a:endParaRPr lang="en-US" b="1" dirty="0">
                <a:solidFill>
                  <a:srgbClr val="FEC630"/>
                </a:solidFill>
                <a:latin typeface="Tw Cen MT" panose="020B0602020104020603" pitchFamily="34" charset="0"/>
              </a:endParaRPr>
            </a:p>
          </p:txBody>
        </p:sp>
        <p:sp>
          <p:nvSpPr>
            <p:cNvPr id="122" name="TextBox 121">
              <a:extLst>
                <a:ext uri="{FF2B5EF4-FFF2-40B4-BE49-F238E27FC236}">
                  <a16:creationId xmlns:a16="http://schemas.microsoft.com/office/drawing/2014/main" id="{B38973E8-8FEC-48EF-89C3-A1086AD31515}"/>
                </a:ext>
              </a:extLst>
            </p:cNvPr>
            <p:cNvSpPr txBox="1"/>
            <p:nvPr/>
          </p:nvSpPr>
          <p:spPr>
            <a:xfrm>
              <a:off x="6488272" y="4146827"/>
              <a:ext cx="1591582" cy="307777"/>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sp>
        <p:nvSpPr>
          <p:cNvPr id="4" name="TextBox 3">
            <a:extLst>
              <a:ext uri="{FF2B5EF4-FFF2-40B4-BE49-F238E27FC236}">
                <a16:creationId xmlns:a16="http://schemas.microsoft.com/office/drawing/2014/main" id="{04BB261E-33AF-9A4F-E9F8-FF9B302998D7}"/>
              </a:ext>
            </a:extLst>
          </p:cNvPr>
          <p:cNvSpPr txBox="1"/>
          <p:nvPr/>
        </p:nvSpPr>
        <p:spPr>
          <a:xfrm>
            <a:off x="5142296" y="818940"/>
            <a:ext cx="3776823"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4">
                    <a:lumMod val="75000"/>
                  </a:schemeClr>
                </a:solidFill>
                <a:effectLst/>
                <a:uLnTx/>
                <a:uFillTx/>
                <a:latin typeface="Tw Cen MT" panose="020B0602020104020603" pitchFamily="34" charset="0"/>
                <a:ea typeface="+mn-ea"/>
                <a:cs typeface="+mn-cs"/>
              </a:rPr>
              <a:t>2.0.0</a:t>
            </a:r>
          </a:p>
        </p:txBody>
      </p:sp>
      <p:sp>
        <p:nvSpPr>
          <p:cNvPr id="6" name="TextBox 5">
            <a:extLst>
              <a:ext uri="{FF2B5EF4-FFF2-40B4-BE49-F238E27FC236}">
                <a16:creationId xmlns:a16="http://schemas.microsoft.com/office/drawing/2014/main" id="{1F9EA58B-3239-5EF5-EAF7-B850BCF86EFA}"/>
              </a:ext>
            </a:extLst>
          </p:cNvPr>
          <p:cNvSpPr txBox="1"/>
          <p:nvPr/>
        </p:nvSpPr>
        <p:spPr>
          <a:xfrm>
            <a:off x="2585923" y="2288605"/>
            <a:ext cx="7839610" cy="3416320"/>
          </a:xfrm>
          <a:prstGeom prst="rect">
            <a:avLst/>
          </a:prstGeom>
          <a:noFill/>
        </p:spPr>
        <p:txBody>
          <a:bodyPr wrap="square">
            <a:spAutoFit/>
          </a:bodyPr>
          <a:lstStyle/>
          <a:p>
            <a:pPr algn="just"/>
            <a:r>
              <a:rPr lang="en-US" sz="2400" dirty="0">
                <a:latin typeface="Tw Cen MT" panose="020B0602020104020603" pitchFamily="34" charset="0"/>
              </a:rPr>
              <a:t>TensorFlow serves as a core platform and library for machine learning. TensorFlow's APIs use </a:t>
            </a:r>
            <a:r>
              <a:rPr lang="en-US" sz="2400" dirty="0" err="1">
                <a:latin typeface="Tw Cen MT" panose="020B0602020104020603" pitchFamily="34" charset="0"/>
              </a:rPr>
              <a:t>Keras</a:t>
            </a:r>
            <a:r>
              <a:rPr lang="en-US" sz="2400" dirty="0">
                <a:latin typeface="Tw Cen MT" panose="020B0602020104020603" pitchFamily="34" charset="0"/>
              </a:rPr>
              <a:t> to allow users to make their own machine learning models. In addition to building and training their model, TensorFlow can also help load the data to train the model, and deploy it using TensorFlow Serving. TensorFlow allows you to create dataflow graphs that describe how data moves through a graph. The graph consists of nodes that represent a mathematical operation. A connection or edge between nodes is a multidimensional data array.</a:t>
            </a: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par>
                          <p:cTn id="10" fill="hold">
                            <p:stCondLst>
                              <p:cond delay="500"/>
                            </p:stCondLst>
                            <p:childTnLst>
                              <p:par>
                                <p:cTn id="11" presetID="47" presetClass="entr" presetSubtype="0" fill="hold" grpId="0" nodeType="afterEffect">
                                  <p:stCondLst>
                                    <p:cond delay="25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1000"/>
                                        <p:tgtEl>
                                          <p:spTgt spid="109"/>
                                        </p:tgtEl>
                                      </p:cBhvr>
                                    </p:animEffect>
                                    <p:anim calcmode="lin" valueType="num">
                                      <p:cBhvr>
                                        <p:cTn id="14" dur="1000" fill="hold"/>
                                        <p:tgtEl>
                                          <p:spTgt spid="109"/>
                                        </p:tgtEl>
                                        <p:attrNameLst>
                                          <p:attrName>ppt_x</p:attrName>
                                        </p:attrNameLst>
                                      </p:cBhvr>
                                      <p:tavLst>
                                        <p:tav tm="0">
                                          <p:val>
                                            <p:strVal val="#ppt_x"/>
                                          </p:val>
                                        </p:tav>
                                        <p:tav tm="100000">
                                          <p:val>
                                            <p:strVal val="#ppt_x"/>
                                          </p:val>
                                        </p:tav>
                                      </p:tavLst>
                                    </p:anim>
                                    <p:anim calcmode="lin" valueType="num">
                                      <p:cBhvr>
                                        <p:cTn id="15" dur="1000" fill="hold"/>
                                        <p:tgtEl>
                                          <p:spTgt spid="109"/>
                                        </p:tgtEl>
                                        <p:attrNameLst>
                                          <p:attrName>ppt_y</p:attrName>
                                        </p:attrNameLst>
                                      </p:cBhvr>
                                      <p:tavLst>
                                        <p:tav tm="0">
                                          <p:val>
                                            <p:strVal val="#ppt_y-.1"/>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100"/>
                                        </p:tgtEl>
                                        <p:attrNameLst>
                                          <p:attrName>style.visibility</p:attrName>
                                        </p:attrNameLst>
                                      </p:cBhvr>
                                      <p:to>
                                        <p:strVal val="visible"/>
                                      </p:to>
                                    </p:set>
                                    <p:anim calcmode="lin" valueType="num">
                                      <p:cBhvr additive="base">
                                        <p:cTn id="18" dur="500" fill="hold"/>
                                        <p:tgtEl>
                                          <p:spTgt spid="100"/>
                                        </p:tgtEl>
                                        <p:attrNameLst>
                                          <p:attrName>ppt_x</p:attrName>
                                        </p:attrNameLst>
                                      </p:cBhvr>
                                      <p:tavLst>
                                        <p:tav tm="0">
                                          <p:val>
                                            <p:strVal val="0-#ppt_w/2"/>
                                          </p:val>
                                        </p:tav>
                                        <p:tav tm="100000">
                                          <p:val>
                                            <p:strVal val="#ppt_x"/>
                                          </p:val>
                                        </p:tav>
                                      </p:tavLst>
                                    </p:anim>
                                    <p:anim calcmode="lin" valueType="num">
                                      <p:cBhvr additive="base">
                                        <p:cTn id="19" dur="500" fill="hold"/>
                                        <p:tgtEl>
                                          <p:spTgt spid="100"/>
                                        </p:tgtEl>
                                        <p:attrNameLst>
                                          <p:attrName>ppt_y</p:attrName>
                                        </p:attrNameLst>
                                      </p:cBhvr>
                                      <p:tavLst>
                                        <p:tav tm="0">
                                          <p:val>
                                            <p:strVal val="#ppt_y"/>
                                          </p:val>
                                        </p:tav>
                                        <p:tav tm="100000">
                                          <p:val>
                                            <p:strVal val="#ppt_y"/>
                                          </p:val>
                                        </p:tav>
                                      </p:tavLst>
                                    </p:anim>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117"/>
                                        </p:tgtEl>
                                        <p:attrNameLst>
                                          <p:attrName>style.visibility</p:attrName>
                                        </p:attrNameLst>
                                      </p:cBhvr>
                                      <p:to>
                                        <p:strVal val="visible"/>
                                      </p:to>
                                    </p:set>
                                    <p:anim calcmode="lin" valueType="num">
                                      <p:cBhvr>
                                        <p:cTn id="23" dur="500" fill="hold"/>
                                        <p:tgtEl>
                                          <p:spTgt spid="117"/>
                                        </p:tgtEl>
                                        <p:attrNameLst>
                                          <p:attrName>ppt_w</p:attrName>
                                        </p:attrNameLst>
                                      </p:cBhvr>
                                      <p:tavLst>
                                        <p:tav tm="0">
                                          <p:val>
                                            <p:fltVal val="0"/>
                                          </p:val>
                                        </p:tav>
                                        <p:tav tm="100000">
                                          <p:val>
                                            <p:strVal val="#ppt_w"/>
                                          </p:val>
                                        </p:tav>
                                      </p:tavLst>
                                    </p:anim>
                                    <p:anim calcmode="lin" valueType="num">
                                      <p:cBhvr>
                                        <p:cTn id="24" dur="500" fill="hold"/>
                                        <p:tgtEl>
                                          <p:spTgt spid="117"/>
                                        </p:tgtEl>
                                        <p:attrNameLst>
                                          <p:attrName>ppt_h</p:attrName>
                                        </p:attrNameLst>
                                      </p:cBhvr>
                                      <p:tavLst>
                                        <p:tav tm="0">
                                          <p:val>
                                            <p:fltVal val="0"/>
                                          </p:val>
                                        </p:tav>
                                        <p:tav tm="100000">
                                          <p:val>
                                            <p:strVal val="#ppt_h"/>
                                          </p:val>
                                        </p:tav>
                                      </p:tavLst>
                                    </p:anim>
                                    <p:animEffect transition="in" filter="fade">
                                      <p:cBhvr>
                                        <p:cTn id="25" dur="500"/>
                                        <p:tgtEl>
                                          <p:spTgt spid="117"/>
                                        </p:tgtEl>
                                      </p:cBhvr>
                                    </p:animEffect>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120"/>
                                        </p:tgtEl>
                                        <p:attrNameLst>
                                          <p:attrName>style.visibility</p:attrName>
                                        </p:attrNameLst>
                                      </p:cBhvr>
                                      <p:to>
                                        <p:strVal val="visible"/>
                                      </p:to>
                                    </p:set>
                                    <p:anim calcmode="lin" valueType="num">
                                      <p:cBhvr>
                                        <p:cTn id="29" dur="500" fill="hold"/>
                                        <p:tgtEl>
                                          <p:spTgt spid="120"/>
                                        </p:tgtEl>
                                        <p:attrNameLst>
                                          <p:attrName>ppt_w</p:attrName>
                                        </p:attrNameLst>
                                      </p:cBhvr>
                                      <p:tavLst>
                                        <p:tav tm="0">
                                          <p:val>
                                            <p:fltVal val="0"/>
                                          </p:val>
                                        </p:tav>
                                        <p:tav tm="100000">
                                          <p:val>
                                            <p:strVal val="#ppt_w"/>
                                          </p:val>
                                        </p:tav>
                                      </p:tavLst>
                                    </p:anim>
                                    <p:anim calcmode="lin" valueType="num">
                                      <p:cBhvr>
                                        <p:cTn id="30" dur="500" fill="hold"/>
                                        <p:tgtEl>
                                          <p:spTgt spid="120"/>
                                        </p:tgtEl>
                                        <p:attrNameLst>
                                          <p:attrName>ppt_h</p:attrName>
                                        </p:attrNameLst>
                                      </p:cBhvr>
                                      <p:tavLst>
                                        <p:tav tm="0">
                                          <p:val>
                                            <p:fltVal val="0"/>
                                          </p:val>
                                        </p:tav>
                                        <p:tav tm="100000">
                                          <p:val>
                                            <p:strVal val="#ppt_h"/>
                                          </p:val>
                                        </p:tav>
                                      </p:tavLst>
                                    </p:anim>
                                    <p:animEffect transition="in" filter="fade">
                                      <p:cBhvr>
                                        <p:cTn id="31"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516669" cy="6858000"/>
            <a:chOff x="-290920" y="0"/>
            <a:chExt cx="12516669"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776170" y="3248777"/>
              <a:ext cx="243749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INTRODUCTION</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113752" y="2985862"/>
              <a:ext cx="2437493"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MODULES</a:t>
              </a:r>
              <a:endParaRPr kumimoji="0" lang="en-US" sz="32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201275" y="3059233"/>
              <a:ext cx="1992086" cy="461665"/>
            </a:xfrm>
            <a:prstGeom prst="rect">
              <a:avLst/>
            </a:prstGeom>
            <a:noFill/>
          </p:spPr>
          <p:txBody>
            <a:bodyPr wrap="square" rtlCol="0">
              <a:spAutoFit/>
            </a:bodyPr>
            <a:lstStyle/>
            <a:p>
              <a:pPr algn="just"/>
              <a:r>
                <a:rPr lang="en-US" sz="2400" b="1" dirty="0">
                  <a:solidFill>
                    <a:srgbClr val="F0EEF0"/>
                  </a:solidFill>
                  <a:latin typeface="Tw Cen MT" panose="020B0602020104020603" pitchFamily="34" charset="0"/>
                </a:rPr>
                <a:t>MODULES</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77882" y="3082676"/>
              <a:ext cx="1992086" cy="461665"/>
            </a:xfrm>
            <a:prstGeom prst="rect">
              <a:avLst/>
            </a:prstGeom>
            <a:noFill/>
          </p:spPr>
          <p:txBody>
            <a:bodyPr wrap="square" rtlCol="0">
              <a:spAutoFit/>
            </a:bodyPr>
            <a:lstStyle/>
            <a:p>
              <a:pPr algn="just"/>
              <a:r>
                <a:rPr lang="en-US" sz="2400" b="1" dirty="0">
                  <a:solidFill>
                    <a:srgbClr val="F0EEF0"/>
                  </a:solidFill>
                  <a:latin typeface="Tw Cen MT" panose="020B0602020104020603" pitchFamily="34" charset="0"/>
                </a:rPr>
                <a:t>WORKING</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129309" y="3281941"/>
              <a:ext cx="1992086" cy="461665"/>
            </a:xfrm>
            <a:prstGeom prst="rect">
              <a:avLst/>
            </a:prstGeom>
            <a:noFill/>
          </p:spPr>
          <p:txBody>
            <a:bodyPr wrap="square" rtlCol="0">
              <a:spAutoFit/>
            </a:bodyPr>
            <a:lstStyle/>
            <a:p>
              <a:pPr algn="just"/>
              <a:r>
                <a:rPr lang="en-US" sz="2400" b="1" dirty="0">
                  <a:solidFill>
                    <a:srgbClr val="F0EEF0"/>
                  </a:solidFill>
                  <a:latin typeface="Tw Cen MT" panose="020B0602020104020603" pitchFamily="34" charset="0"/>
                </a:rPr>
                <a:t>LIMITATIONS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281940"/>
              <a:ext cx="1992086" cy="461665"/>
            </a:xfrm>
            <a:prstGeom prst="rect">
              <a:avLst/>
            </a:prstGeom>
            <a:noFill/>
          </p:spPr>
          <p:txBody>
            <a:bodyPr wrap="square" rtlCol="0">
              <a:spAutoFit/>
            </a:bodyPr>
            <a:lstStyle/>
            <a:p>
              <a:pPr algn="just"/>
              <a:r>
                <a:rPr lang="en-US" sz="2400" b="1" dirty="0">
                  <a:solidFill>
                    <a:srgbClr val="F0EEF0"/>
                  </a:solidFill>
                  <a:latin typeface="Tw Cen MT" panose="020B0602020104020603" pitchFamily="34" charset="0"/>
                </a:rPr>
                <a:t>CONCLUSION</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0" name="Group 99">
            <a:extLst>
              <a:ext uri="{FF2B5EF4-FFF2-40B4-BE49-F238E27FC236}">
                <a16:creationId xmlns:a16="http://schemas.microsoft.com/office/drawing/2014/main" id="{12310FCA-56F2-4778-94B7-C1B5FD53AE20}"/>
              </a:ext>
            </a:extLst>
          </p:cNvPr>
          <p:cNvGrpSpPr/>
          <p:nvPr/>
        </p:nvGrpSpPr>
        <p:grpSpPr>
          <a:xfrm rot="16200000">
            <a:off x="4461691" y="-1636396"/>
            <a:ext cx="1591582" cy="5495457"/>
            <a:chOff x="3991395" y="2209800"/>
            <a:chExt cx="1591582" cy="3006862"/>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2" name="TextBox 101">
              <a:extLst>
                <a:ext uri="{FF2B5EF4-FFF2-40B4-BE49-F238E27FC236}">
                  <a16:creationId xmlns:a16="http://schemas.microsoft.com/office/drawing/2014/main" id="{83919267-9DA5-4811-B4F4-94D72398E7FD}"/>
                </a:ext>
              </a:extLst>
            </p:cNvPr>
            <p:cNvSpPr txBox="1"/>
            <p:nvPr/>
          </p:nvSpPr>
          <p:spPr>
            <a:xfrm rot="5400000">
              <a:off x="3456125" y="3562430"/>
              <a:ext cx="2662133" cy="646331"/>
            </a:xfrm>
            <a:prstGeom prst="rect">
              <a:avLst/>
            </a:prstGeom>
            <a:noFill/>
          </p:spPr>
          <p:txBody>
            <a:bodyPr wrap="square" rtlCol="0">
              <a:spAutoFit/>
            </a:bodyPr>
            <a:lstStyle/>
            <a:p>
              <a:pPr algn="just"/>
              <a:r>
                <a:rPr lang="en-US" sz="3600" b="1" dirty="0">
                  <a:solidFill>
                    <a:srgbClr val="E6E7E9"/>
                  </a:solidFill>
                  <a:latin typeface="Tw Cen MT" panose="020B0602020104020603" pitchFamily="34" charset="0"/>
                </a:rPr>
                <a:t>KERAS</a:t>
              </a:r>
            </a:p>
          </p:txBody>
        </p:sp>
      </p:grpSp>
      <p:sp>
        <p:nvSpPr>
          <p:cNvPr id="109" name="Freeform: Shape 108">
            <a:extLst>
              <a:ext uri="{FF2B5EF4-FFF2-40B4-BE49-F238E27FC236}">
                <a16:creationId xmlns:a16="http://schemas.microsoft.com/office/drawing/2014/main" id="{406A5A75-24F0-496A-82D6-E2B37B100BBD}"/>
              </a:ext>
            </a:extLst>
          </p:cNvPr>
          <p:cNvSpPr/>
          <p:nvPr/>
        </p:nvSpPr>
        <p:spPr>
          <a:xfrm rot="16200000" flipV="1">
            <a:off x="6194375" y="-40466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US" sz="2800" b="1" dirty="0">
              <a:solidFill>
                <a:srgbClr val="FF5969"/>
              </a:solidFill>
              <a:latin typeface="Tw Cen MT" panose="020B0602020104020603" pitchFamily="34" charset="0"/>
            </a:endParaRPr>
          </a:p>
        </p:txBody>
      </p:sp>
      <p:grpSp>
        <p:nvGrpSpPr>
          <p:cNvPr id="114" name="Group 113">
            <a:extLst>
              <a:ext uri="{FF2B5EF4-FFF2-40B4-BE49-F238E27FC236}">
                <a16:creationId xmlns:a16="http://schemas.microsoft.com/office/drawing/2014/main" id="{8D94F991-2744-4D5C-BE57-A0C261539D2C}"/>
              </a:ext>
            </a:extLst>
          </p:cNvPr>
          <p:cNvGrpSpPr/>
          <p:nvPr/>
        </p:nvGrpSpPr>
        <p:grpSpPr>
          <a:xfrm>
            <a:off x="3083677" y="3146196"/>
            <a:ext cx="1591582" cy="617162"/>
            <a:chOff x="1488849" y="3837442"/>
            <a:chExt cx="1591582" cy="617162"/>
          </a:xfrm>
        </p:grpSpPr>
        <p:sp>
          <p:nvSpPr>
            <p:cNvPr id="115" name="TextBox 114">
              <a:extLst>
                <a:ext uri="{FF2B5EF4-FFF2-40B4-BE49-F238E27FC236}">
                  <a16:creationId xmlns:a16="http://schemas.microsoft.com/office/drawing/2014/main" id="{8721CE74-40AC-4223-B129-B3A270C7429B}"/>
                </a:ext>
              </a:extLst>
            </p:cNvPr>
            <p:cNvSpPr txBox="1"/>
            <p:nvPr/>
          </p:nvSpPr>
          <p:spPr>
            <a:xfrm>
              <a:off x="1488849" y="3837442"/>
              <a:ext cx="1591582" cy="369332"/>
            </a:xfrm>
            <a:prstGeom prst="rect">
              <a:avLst/>
            </a:prstGeom>
            <a:noFill/>
          </p:spPr>
          <p:txBody>
            <a:bodyPr wrap="square" rtlCol="0">
              <a:spAutoFit/>
            </a:bodyPr>
            <a:lstStyle/>
            <a:p>
              <a:pPr algn="just"/>
              <a:endParaRPr lang="en-US" b="1" dirty="0">
                <a:solidFill>
                  <a:srgbClr val="FF5969"/>
                </a:solidFill>
                <a:latin typeface="Tw Cen MT" panose="020B0602020104020603" pitchFamily="34" charset="0"/>
              </a:endParaRPr>
            </a:p>
          </p:txBody>
        </p:sp>
        <p:sp>
          <p:nvSpPr>
            <p:cNvPr id="116" name="TextBox 115">
              <a:extLst>
                <a:ext uri="{FF2B5EF4-FFF2-40B4-BE49-F238E27FC236}">
                  <a16:creationId xmlns:a16="http://schemas.microsoft.com/office/drawing/2014/main" id="{FC94FF53-E358-452A-A5CE-3296318ABBE9}"/>
                </a:ext>
              </a:extLst>
            </p:cNvPr>
            <p:cNvSpPr txBox="1"/>
            <p:nvPr/>
          </p:nvSpPr>
          <p:spPr>
            <a:xfrm>
              <a:off x="1488849" y="4146827"/>
              <a:ext cx="1591582" cy="307777"/>
            </a:xfrm>
            <a:prstGeom prst="rect">
              <a:avLst/>
            </a:prstGeom>
            <a:noFill/>
          </p:spPr>
          <p:txBody>
            <a:bodyPr wrap="square" rtlCol="0">
              <a:spAutoFit/>
            </a:bodyPr>
            <a:lstStyle/>
            <a:p>
              <a:pPr algn="just"/>
              <a:endParaRPr lang="en-US" sz="1400" b="1" dirty="0">
                <a:solidFill>
                  <a:srgbClr val="A6A6A6"/>
                </a:solidFill>
                <a:latin typeface="Tw Cen MT" panose="020B0602020104020603" pitchFamily="34" charset="0"/>
              </a:endParaRPr>
            </a:p>
          </p:txBody>
        </p:sp>
      </p:grpSp>
      <p:grpSp>
        <p:nvGrpSpPr>
          <p:cNvPr id="117" name="Group 116">
            <a:extLst>
              <a:ext uri="{FF2B5EF4-FFF2-40B4-BE49-F238E27FC236}">
                <a16:creationId xmlns:a16="http://schemas.microsoft.com/office/drawing/2014/main" id="{860A9D1F-EDAE-418D-A3C8-F8109A2B052A}"/>
              </a:ext>
            </a:extLst>
          </p:cNvPr>
          <p:cNvGrpSpPr/>
          <p:nvPr/>
        </p:nvGrpSpPr>
        <p:grpSpPr>
          <a:xfrm>
            <a:off x="5572502" y="3146196"/>
            <a:ext cx="1591582" cy="617162"/>
            <a:chOff x="3977674" y="3837442"/>
            <a:chExt cx="1591582" cy="617162"/>
          </a:xfrm>
        </p:grpSpPr>
        <p:sp>
          <p:nvSpPr>
            <p:cNvPr id="118" name="TextBox 117">
              <a:extLst>
                <a:ext uri="{FF2B5EF4-FFF2-40B4-BE49-F238E27FC236}">
                  <a16:creationId xmlns:a16="http://schemas.microsoft.com/office/drawing/2014/main" id="{91705BAF-DCDA-4FDC-8DA1-1FBA870AE5C8}"/>
                </a:ext>
              </a:extLst>
            </p:cNvPr>
            <p:cNvSpPr txBox="1"/>
            <p:nvPr/>
          </p:nvSpPr>
          <p:spPr>
            <a:xfrm>
              <a:off x="3977674" y="3837442"/>
              <a:ext cx="1591582" cy="369332"/>
            </a:xfrm>
            <a:prstGeom prst="rect">
              <a:avLst/>
            </a:prstGeom>
            <a:noFill/>
          </p:spPr>
          <p:txBody>
            <a:bodyPr wrap="square" rtlCol="0">
              <a:spAutoFit/>
            </a:bodyPr>
            <a:lstStyle/>
            <a:p>
              <a:pPr algn="just"/>
              <a:endParaRPr lang="en-US" b="1" dirty="0">
                <a:solidFill>
                  <a:srgbClr val="52CBBE"/>
                </a:solidFill>
                <a:latin typeface="Tw Cen MT" panose="020B0602020104020603" pitchFamily="34" charset="0"/>
              </a:endParaRPr>
            </a:p>
          </p:txBody>
        </p:sp>
        <p:sp>
          <p:nvSpPr>
            <p:cNvPr id="119" name="TextBox 118">
              <a:extLst>
                <a:ext uri="{FF2B5EF4-FFF2-40B4-BE49-F238E27FC236}">
                  <a16:creationId xmlns:a16="http://schemas.microsoft.com/office/drawing/2014/main" id="{BBD17202-B0A7-4912-9A5D-8F55518824B3}"/>
                </a:ext>
              </a:extLst>
            </p:cNvPr>
            <p:cNvSpPr txBox="1"/>
            <p:nvPr/>
          </p:nvSpPr>
          <p:spPr>
            <a:xfrm>
              <a:off x="3977674" y="4146827"/>
              <a:ext cx="1591582" cy="307777"/>
            </a:xfrm>
            <a:prstGeom prst="rect">
              <a:avLst/>
            </a:prstGeom>
            <a:noFill/>
          </p:spPr>
          <p:txBody>
            <a:bodyPr wrap="square" rtlCol="0">
              <a:spAutoFit/>
            </a:bodyPr>
            <a:lstStyle/>
            <a:p>
              <a:pPr algn="just"/>
              <a:endParaRPr lang="en-US" sz="1400" b="1" dirty="0">
                <a:solidFill>
                  <a:srgbClr val="A6A6A6"/>
                </a:solidFill>
                <a:latin typeface="Tw Cen MT" panose="020B0602020104020603" pitchFamily="34" charset="0"/>
              </a:endParaRPr>
            </a:p>
          </p:txBody>
        </p:sp>
      </p:grpSp>
      <p:grpSp>
        <p:nvGrpSpPr>
          <p:cNvPr id="120" name="Group 119">
            <a:extLst>
              <a:ext uri="{FF2B5EF4-FFF2-40B4-BE49-F238E27FC236}">
                <a16:creationId xmlns:a16="http://schemas.microsoft.com/office/drawing/2014/main" id="{1F66AC79-730F-4E07-974E-4F08542F2C4A}"/>
              </a:ext>
            </a:extLst>
          </p:cNvPr>
          <p:cNvGrpSpPr/>
          <p:nvPr/>
        </p:nvGrpSpPr>
        <p:grpSpPr>
          <a:xfrm>
            <a:off x="8083100" y="3146196"/>
            <a:ext cx="1591582" cy="617162"/>
            <a:chOff x="6488272" y="3837442"/>
            <a:chExt cx="1591582" cy="617162"/>
          </a:xfrm>
        </p:grpSpPr>
        <p:sp>
          <p:nvSpPr>
            <p:cNvPr id="121" name="TextBox 120">
              <a:extLst>
                <a:ext uri="{FF2B5EF4-FFF2-40B4-BE49-F238E27FC236}">
                  <a16:creationId xmlns:a16="http://schemas.microsoft.com/office/drawing/2014/main" id="{D025EBC6-5731-4D97-B58C-0E0C20D47817}"/>
                </a:ext>
              </a:extLst>
            </p:cNvPr>
            <p:cNvSpPr txBox="1"/>
            <p:nvPr/>
          </p:nvSpPr>
          <p:spPr>
            <a:xfrm>
              <a:off x="6488272" y="3837442"/>
              <a:ext cx="1591582" cy="369332"/>
            </a:xfrm>
            <a:prstGeom prst="rect">
              <a:avLst/>
            </a:prstGeom>
            <a:noFill/>
          </p:spPr>
          <p:txBody>
            <a:bodyPr wrap="square" rtlCol="0">
              <a:spAutoFit/>
            </a:bodyPr>
            <a:lstStyle/>
            <a:p>
              <a:pPr algn="just"/>
              <a:endParaRPr lang="en-US" b="1" dirty="0">
                <a:solidFill>
                  <a:srgbClr val="FEC630"/>
                </a:solidFill>
                <a:latin typeface="Tw Cen MT" panose="020B0602020104020603" pitchFamily="34" charset="0"/>
              </a:endParaRPr>
            </a:p>
          </p:txBody>
        </p:sp>
        <p:sp>
          <p:nvSpPr>
            <p:cNvPr id="122" name="TextBox 121">
              <a:extLst>
                <a:ext uri="{FF2B5EF4-FFF2-40B4-BE49-F238E27FC236}">
                  <a16:creationId xmlns:a16="http://schemas.microsoft.com/office/drawing/2014/main" id="{B38973E8-8FEC-48EF-89C3-A1086AD31515}"/>
                </a:ext>
              </a:extLst>
            </p:cNvPr>
            <p:cNvSpPr txBox="1"/>
            <p:nvPr/>
          </p:nvSpPr>
          <p:spPr>
            <a:xfrm>
              <a:off x="6488272" y="4146827"/>
              <a:ext cx="1591582" cy="307777"/>
            </a:xfrm>
            <a:prstGeom prst="rect">
              <a:avLst/>
            </a:prstGeom>
            <a:noFill/>
          </p:spPr>
          <p:txBody>
            <a:bodyPr wrap="square" rtlCol="0">
              <a:spAutoFit/>
            </a:bodyPr>
            <a:lstStyle/>
            <a:p>
              <a:pPr algn="just"/>
              <a:endParaRPr lang="en-US" sz="1400" b="1" dirty="0">
                <a:solidFill>
                  <a:srgbClr val="A6A6A6"/>
                </a:solidFill>
                <a:latin typeface="Tw Cen MT" panose="020B0602020104020603" pitchFamily="34" charset="0"/>
              </a:endParaRPr>
            </a:p>
          </p:txBody>
        </p:sp>
      </p:grpSp>
      <p:sp>
        <p:nvSpPr>
          <p:cNvPr id="4" name="TextBox 3">
            <a:extLst>
              <a:ext uri="{FF2B5EF4-FFF2-40B4-BE49-F238E27FC236}">
                <a16:creationId xmlns:a16="http://schemas.microsoft.com/office/drawing/2014/main" id="{04BB261E-33AF-9A4F-E9F8-FF9B302998D7}"/>
              </a:ext>
            </a:extLst>
          </p:cNvPr>
          <p:cNvSpPr txBox="1"/>
          <p:nvPr/>
        </p:nvSpPr>
        <p:spPr>
          <a:xfrm>
            <a:off x="6458199" y="818939"/>
            <a:ext cx="3776823"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4">
                    <a:lumMod val="75000"/>
                  </a:schemeClr>
                </a:solidFill>
                <a:effectLst/>
                <a:uLnTx/>
                <a:uFillTx/>
                <a:latin typeface="Tw Cen MT" panose="020B0602020104020603" pitchFamily="34" charset="0"/>
                <a:ea typeface="+mn-ea"/>
                <a:cs typeface="+mn-cs"/>
              </a:rPr>
              <a:t>2.1.1</a:t>
            </a:r>
          </a:p>
        </p:txBody>
      </p:sp>
      <p:sp>
        <p:nvSpPr>
          <p:cNvPr id="3" name="TextBox 2">
            <a:extLst>
              <a:ext uri="{FF2B5EF4-FFF2-40B4-BE49-F238E27FC236}">
                <a16:creationId xmlns:a16="http://schemas.microsoft.com/office/drawing/2014/main" id="{1715ED1E-7D0F-EE1E-842A-CE75C0F3E095}"/>
              </a:ext>
            </a:extLst>
          </p:cNvPr>
          <p:cNvSpPr txBox="1"/>
          <p:nvPr/>
        </p:nvSpPr>
        <p:spPr>
          <a:xfrm>
            <a:off x="2579467" y="2260863"/>
            <a:ext cx="7817916" cy="3416320"/>
          </a:xfrm>
          <a:prstGeom prst="rect">
            <a:avLst/>
          </a:prstGeom>
          <a:noFill/>
        </p:spPr>
        <p:txBody>
          <a:bodyPr wrap="square">
            <a:spAutoFit/>
          </a:bodyPr>
          <a:lstStyle/>
          <a:p>
            <a:pPr algn="just"/>
            <a:r>
              <a:rPr lang="en-US" sz="2400" dirty="0" err="1">
                <a:latin typeface="Tw Cen MT" panose="020B0602020104020603" pitchFamily="34" charset="0"/>
              </a:rPr>
              <a:t>Keras</a:t>
            </a:r>
            <a:r>
              <a:rPr lang="en-US" sz="2400" dirty="0">
                <a:latin typeface="Tw Cen MT" panose="020B0602020104020603" pitchFamily="34" charset="0"/>
              </a:rPr>
              <a:t> is a high-level, deep learning API developed by Google for implementing neural networks. It is written in Python and is used to make the implementation of neural networks easy. It also supports multiple backend neural network computation. </a:t>
            </a:r>
            <a:r>
              <a:rPr lang="en-US" sz="2400" dirty="0" err="1">
                <a:latin typeface="Tw Cen MT" panose="020B0602020104020603" pitchFamily="34" charset="0"/>
              </a:rPr>
              <a:t>Keras</a:t>
            </a:r>
            <a:r>
              <a:rPr lang="en-US" sz="2400" dirty="0">
                <a:latin typeface="Tw Cen MT" panose="020B0602020104020603" pitchFamily="34" charset="0"/>
              </a:rPr>
              <a:t> allows you to switch between different back ends. TensorFlow has adopted </a:t>
            </a:r>
            <a:r>
              <a:rPr lang="en-US" sz="2400" dirty="0" err="1">
                <a:latin typeface="Tw Cen MT" panose="020B0602020104020603" pitchFamily="34" charset="0"/>
              </a:rPr>
              <a:t>Keras</a:t>
            </a:r>
            <a:r>
              <a:rPr lang="en-US" sz="2400" dirty="0">
                <a:latin typeface="Tw Cen MT" panose="020B0602020104020603" pitchFamily="34" charset="0"/>
              </a:rPr>
              <a:t> as its official high-level API. </a:t>
            </a:r>
            <a:r>
              <a:rPr lang="en-US" sz="2400" dirty="0" err="1">
                <a:latin typeface="Tw Cen MT" panose="020B0602020104020603" pitchFamily="34" charset="0"/>
              </a:rPr>
              <a:t>Keras</a:t>
            </a:r>
            <a:r>
              <a:rPr lang="en-US" sz="2400" dirty="0">
                <a:latin typeface="Tw Cen MT" panose="020B0602020104020603" pitchFamily="34" charset="0"/>
              </a:rPr>
              <a:t> is embedded in TensorFlow and can be used to perform deep learning fast as it provides inbuilt modules for all neural network computations.</a:t>
            </a:r>
          </a:p>
        </p:txBody>
      </p:sp>
    </p:spTree>
    <p:extLst>
      <p:ext uri="{BB962C8B-B14F-4D97-AF65-F5344CB8AC3E}">
        <p14:creationId xmlns:p14="http://schemas.microsoft.com/office/powerpoint/2010/main" val="128083557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 calcmode="lin" valueType="num">
                                      <p:cBhvr>
                                        <p:cTn id="7" dur="500" fill="hold"/>
                                        <p:tgtEl>
                                          <p:spTgt spid="114"/>
                                        </p:tgtEl>
                                        <p:attrNameLst>
                                          <p:attrName>ppt_w</p:attrName>
                                        </p:attrNameLst>
                                      </p:cBhvr>
                                      <p:tavLst>
                                        <p:tav tm="0">
                                          <p:val>
                                            <p:fltVal val="0"/>
                                          </p:val>
                                        </p:tav>
                                        <p:tav tm="100000">
                                          <p:val>
                                            <p:strVal val="#ppt_w"/>
                                          </p:val>
                                        </p:tav>
                                      </p:tavLst>
                                    </p:anim>
                                    <p:anim calcmode="lin" valueType="num">
                                      <p:cBhvr>
                                        <p:cTn id="8" dur="500" fill="hold"/>
                                        <p:tgtEl>
                                          <p:spTgt spid="114"/>
                                        </p:tgtEl>
                                        <p:attrNameLst>
                                          <p:attrName>ppt_h</p:attrName>
                                        </p:attrNameLst>
                                      </p:cBhvr>
                                      <p:tavLst>
                                        <p:tav tm="0">
                                          <p:val>
                                            <p:fltVal val="0"/>
                                          </p:val>
                                        </p:tav>
                                        <p:tav tm="100000">
                                          <p:val>
                                            <p:strVal val="#ppt_h"/>
                                          </p:val>
                                        </p:tav>
                                      </p:tavLst>
                                    </p:anim>
                                    <p:animEffect transition="in" filter="fade">
                                      <p:cBhvr>
                                        <p:cTn id="9" dur="500"/>
                                        <p:tgtEl>
                                          <p:spTgt spid="114"/>
                                        </p:tgtEl>
                                      </p:cBhvr>
                                    </p:animEffect>
                                  </p:childTnLst>
                                </p:cTn>
                              </p:par>
                            </p:childTnLst>
                          </p:cTn>
                        </p:par>
                        <p:par>
                          <p:cTn id="10" fill="hold">
                            <p:stCondLst>
                              <p:cond delay="500"/>
                            </p:stCondLst>
                            <p:childTnLst>
                              <p:par>
                                <p:cTn id="11" presetID="47" presetClass="entr" presetSubtype="0" fill="hold" grpId="0" nodeType="afterEffect">
                                  <p:stCondLst>
                                    <p:cond delay="25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1000"/>
                                        <p:tgtEl>
                                          <p:spTgt spid="109"/>
                                        </p:tgtEl>
                                      </p:cBhvr>
                                    </p:animEffect>
                                    <p:anim calcmode="lin" valueType="num">
                                      <p:cBhvr>
                                        <p:cTn id="14" dur="1000" fill="hold"/>
                                        <p:tgtEl>
                                          <p:spTgt spid="109"/>
                                        </p:tgtEl>
                                        <p:attrNameLst>
                                          <p:attrName>ppt_x</p:attrName>
                                        </p:attrNameLst>
                                      </p:cBhvr>
                                      <p:tavLst>
                                        <p:tav tm="0">
                                          <p:val>
                                            <p:strVal val="#ppt_x"/>
                                          </p:val>
                                        </p:tav>
                                        <p:tav tm="100000">
                                          <p:val>
                                            <p:strVal val="#ppt_x"/>
                                          </p:val>
                                        </p:tav>
                                      </p:tavLst>
                                    </p:anim>
                                    <p:anim calcmode="lin" valueType="num">
                                      <p:cBhvr>
                                        <p:cTn id="15" dur="1000" fill="hold"/>
                                        <p:tgtEl>
                                          <p:spTgt spid="109"/>
                                        </p:tgtEl>
                                        <p:attrNameLst>
                                          <p:attrName>ppt_y</p:attrName>
                                        </p:attrNameLst>
                                      </p:cBhvr>
                                      <p:tavLst>
                                        <p:tav tm="0">
                                          <p:val>
                                            <p:strVal val="#ppt_y-.1"/>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100"/>
                                        </p:tgtEl>
                                        <p:attrNameLst>
                                          <p:attrName>style.visibility</p:attrName>
                                        </p:attrNameLst>
                                      </p:cBhvr>
                                      <p:to>
                                        <p:strVal val="visible"/>
                                      </p:to>
                                    </p:set>
                                    <p:anim calcmode="lin" valueType="num">
                                      <p:cBhvr additive="base">
                                        <p:cTn id="18" dur="500" fill="hold"/>
                                        <p:tgtEl>
                                          <p:spTgt spid="100"/>
                                        </p:tgtEl>
                                        <p:attrNameLst>
                                          <p:attrName>ppt_x</p:attrName>
                                        </p:attrNameLst>
                                      </p:cBhvr>
                                      <p:tavLst>
                                        <p:tav tm="0">
                                          <p:val>
                                            <p:strVal val="0-#ppt_w/2"/>
                                          </p:val>
                                        </p:tav>
                                        <p:tav tm="100000">
                                          <p:val>
                                            <p:strVal val="#ppt_x"/>
                                          </p:val>
                                        </p:tav>
                                      </p:tavLst>
                                    </p:anim>
                                    <p:anim calcmode="lin" valueType="num">
                                      <p:cBhvr additive="base">
                                        <p:cTn id="19" dur="500" fill="hold"/>
                                        <p:tgtEl>
                                          <p:spTgt spid="100"/>
                                        </p:tgtEl>
                                        <p:attrNameLst>
                                          <p:attrName>ppt_y</p:attrName>
                                        </p:attrNameLst>
                                      </p:cBhvr>
                                      <p:tavLst>
                                        <p:tav tm="0">
                                          <p:val>
                                            <p:strVal val="#ppt_y"/>
                                          </p:val>
                                        </p:tav>
                                        <p:tav tm="100000">
                                          <p:val>
                                            <p:strVal val="#ppt_y"/>
                                          </p:val>
                                        </p:tav>
                                      </p:tavLst>
                                    </p:anim>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117"/>
                                        </p:tgtEl>
                                        <p:attrNameLst>
                                          <p:attrName>style.visibility</p:attrName>
                                        </p:attrNameLst>
                                      </p:cBhvr>
                                      <p:to>
                                        <p:strVal val="visible"/>
                                      </p:to>
                                    </p:set>
                                    <p:anim calcmode="lin" valueType="num">
                                      <p:cBhvr>
                                        <p:cTn id="23" dur="500" fill="hold"/>
                                        <p:tgtEl>
                                          <p:spTgt spid="117"/>
                                        </p:tgtEl>
                                        <p:attrNameLst>
                                          <p:attrName>ppt_w</p:attrName>
                                        </p:attrNameLst>
                                      </p:cBhvr>
                                      <p:tavLst>
                                        <p:tav tm="0">
                                          <p:val>
                                            <p:fltVal val="0"/>
                                          </p:val>
                                        </p:tav>
                                        <p:tav tm="100000">
                                          <p:val>
                                            <p:strVal val="#ppt_w"/>
                                          </p:val>
                                        </p:tav>
                                      </p:tavLst>
                                    </p:anim>
                                    <p:anim calcmode="lin" valueType="num">
                                      <p:cBhvr>
                                        <p:cTn id="24" dur="500" fill="hold"/>
                                        <p:tgtEl>
                                          <p:spTgt spid="117"/>
                                        </p:tgtEl>
                                        <p:attrNameLst>
                                          <p:attrName>ppt_h</p:attrName>
                                        </p:attrNameLst>
                                      </p:cBhvr>
                                      <p:tavLst>
                                        <p:tav tm="0">
                                          <p:val>
                                            <p:fltVal val="0"/>
                                          </p:val>
                                        </p:tav>
                                        <p:tav tm="100000">
                                          <p:val>
                                            <p:strVal val="#ppt_h"/>
                                          </p:val>
                                        </p:tav>
                                      </p:tavLst>
                                    </p:anim>
                                    <p:animEffect transition="in" filter="fade">
                                      <p:cBhvr>
                                        <p:cTn id="25" dur="500"/>
                                        <p:tgtEl>
                                          <p:spTgt spid="117"/>
                                        </p:tgtEl>
                                      </p:cBhvr>
                                    </p:animEffect>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120"/>
                                        </p:tgtEl>
                                        <p:attrNameLst>
                                          <p:attrName>style.visibility</p:attrName>
                                        </p:attrNameLst>
                                      </p:cBhvr>
                                      <p:to>
                                        <p:strVal val="visible"/>
                                      </p:to>
                                    </p:set>
                                    <p:anim calcmode="lin" valueType="num">
                                      <p:cBhvr>
                                        <p:cTn id="29" dur="500" fill="hold"/>
                                        <p:tgtEl>
                                          <p:spTgt spid="120"/>
                                        </p:tgtEl>
                                        <p:attrNameLst>
                                          <p:attrName>ppt_w</p:attrName>
                                        </p:attrNameLst>
                                      </p:cBhvr>
                                      <p:tavLst>
                                        <p:tav tm="0">
                                          <p:val>
                                            <p:fltVal val="0"/>
                                          </p:val>
                                        </p:tav>
                                        <p:tav tm="100000">
                                          <p:val>
                                            <p:strVal val="#ppt_w"/>
                                          </p:val>
                                        </p:tav>
                                      </p:tavLst>
                                    </p:anim>
                                    <p:anim calcmode="lin" valueType="num">
                                      <p:cBhvr>
                                        <p:cTn id="30" dur="500" fill="hold"/>
                                        <p:tgtEl>
                                          <p:spTgt spid="120"/>
                                        </p:tgtEl>
                                        <p:attrNameLst>
                                          <p:attrName>ppt_h</p:attrName>
                                        </p:attrNameLst>
                                      </p:cBhvr>
                                      <p:tavLst>
                                        <p:tav tm="0">
                                          <p:val>
                                            <p:fltVal val="0"/>
                                          </p:val>
                                        </p:tav>
                                        <p:tav tm="100000">
                                          <p:val>
                                            <p:strVal val="#ppt_h"/>
                                          </p:val>
                                        </p:tav>
                                      </p:tavLst>
                                    </p:anim>
                                    <p:animEffect transition="in" filter="fade">
                                      <p:cBhvr>
                                        <p:cTn id="31"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523036" cy="6858000"/>
            <a:chOff x="-290920" y="0"/>
            <a:chExt cx="12523036"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20825" y="3281938"/>
              <a:ext cx="2360918"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endParaRPr lang="en-US" sz="20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130164"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7" name="Group 16">
            <a:extLst>
              <a:ext uri="{FF2B5EF4-FFF2-40B4-BE49-F238E27FC236}">
                <a16:creationId xmlns:a16="http://schemas.microsoft.com/office/drawing/2014/main" id="{22AE87B3-1593-380A-ED9C-C33AEFAD54C6}"/>
              </a:ext>
            </a:extLst>
          </p:cNvPr>
          <p:cNvGrpSpPr/>
          <p:nvPr/>
        </p:nvGrpSpPr>
        <p:grpSpPr>
          <a:xfrm rot="16200000">
            <a:off x="3274785" y="-1321376"/>
            <a:ext cx="1591582" cy="4865417"/>
            <a:chOff x="3991395" y="1732744"/>
            <a:chExt cx="1591582" cy="2662133"/>
          </a:xfrm>
        </p:grpSpPr>
        <p:sp>
          <p:nvSpPr>
            <p:cNvPr id="18" name="Rectangle: Top Corners Rounded 17">
              <a:extLst>
                <a:ext uri="{FF2B5EF4-FFF2-40B4-BE49-F238E27FC236}">
                  <a16:creationId xmlns:a16="http://schemas.microsoft.com/office/drawing/2014/main" id="{3F26091E-C046-6727-369E-0D22C3CFB4C7}"/>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08537-05E5-E90B-B0D8-67E3C395FFC2}"/>
                </a:ext>
              </a:extLst>
            </p:cNvPr>
            <p:cNvSpPr txBox="1"/>
            <p:nvPr/>
          </p:nvSpPr>
          <p:spPr>
            <a:xfrm rot="5400000">
              <a:off x="3456126" y="2740645"/>
              <a:ext cx="2662133"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OpenCV</a:t>
              </a:r>
            </a:p>
          </p:txBody>
        </p:sp>
      </p:grpSp>
      <p:sp>
        <p:nvSpPr>
          <p:cNvPr id="20" name="Freeform: Shape 19">
            <a:extLst>
              <a:ext uri="{FF2B5EF4-FFF2-40B4-BE49-F238E27FC236}">
                <a16:creationId xmlns:a16="http://schemas.microsoft.com/office/drawing/2014/main" id="{82AA7D98-5512-79DD-8977-6EF4CF5D5A29}"/>
              </a:ext>
            </a:extLst>
          </p:cNvPr>
          <p:cNvSpPr/>
          <p:nvPr/>
        </p:nvSpPr>
        <p:spPr>
          <a:xfrm rot="16200000" flipV="1">
            <a:off x="6194375" y="-40466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b="1" dirty="0">
              <a:solidFill>
                <a:srgbClr val="FF5969"/>
              </a:solidFill>
              <a:latin typeface="Tw Cen MT" panose="020B0602020104020603" pitchFamily="34" charset="0"/>
            </a:endParaRPr>
          </a:p>
        </p:txBody>
      </p:sp>
      <p:sp>
        <p:nvSpPr>
          <p:cNvPr id="21" name="TextBox 20">
            <a:extLst>
              <a:ext uri="{FF2B5EF4-FFF2-40B4-BE49-F238E27FC236}">
                <a16:creationId xmlns:a16="http://schemas.microsoft.com/office/drawing/2014/main" id="{D7011D0F-AF83-C14C-60A9-5DC1DEB007C2}"/>
              </a:ext>
            </a:extLst>
          </p:cNvPr>
          <p:cNvSpPr txBox="1"/>
          <p:nvPr/>
        </p:nvSpPr>
        <p:spPr>
          <a:xfrm>
            <a:off x="5142296" y="818940"/>
            <a:ext cx="3776823"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4">
                    <a:lumMod val="75000"/>
                  </a:schemeClr>
                </a:solidFill>
                <a:effectLst/>
                <a:uLnTx/>
                <a:uFillTx/>
                <a:latin typeface="Tw Cen MT" panose="020B0602020104020603" pitchFamily="34" charset="0"/>
                <a:ea typeface="+mn-ea"/>
                <a:cs typeface="+mn-cs"/>
              </a:rPr>
              <a:t>4.5.6.7</a:t>
            </a:r>
          </a:p>
        </p:txBody>
      </p:sp>
      <p:grpSp>
        <p:nvGrpSpPr>
          <p:cNvPr id="24" name="Group 23">
            <a:extLst>
              <a:ext uri="{FF2B5EF4-FFF2-40B4-BE49-F238E27FC236}">
                <a16:creationId xmlns:a16="http://schemas.microsoft.com/office/drawing/2014/main" id="{3AD6FE11-17DA-50D6-0C7D-DD78A1522C9F}"/>
              </a:ext>
            </a:extLst>
          </p:cNvPr>
          <p:cNvGrpSpPr/>
          <p:nvPr/>
        </p:nvGrpSpPr>
        <p:grpSpPr>
          <a:xfrm>
            <a:off x="1855006" y="2317596"/>
            <a:ext cx="8061978" cy="3416320"/>
            <a:chOff x="264580" y="4416136"/>
            <a:chExt cx="9048361" cy="3416320"/>
          </a:xfrm>
        </p:grpSpPr>
        <p:sp>
          <p:nvSpPr>
            <p:cNvPr id="25" name="TextBox 24">
              <a:extLst>
                <a:ext uri="{FF2B5EF4-FFF2-40B4-BE49-F238E27FC236}">
                  <a16:creationId xmlns:a16="http://schemas.microsoft.com/office/drawing/2014/main" id="{4CC95691-FFE1-963E-20DC-EF86B0A8105E}"/>
                </a:ext>
              </a:extLst>
            </p:cNvPr>
            <p:cNvSpPr txBox="1"/>
            <p:nvPr/>
          </p:nvSpPr>
          <p:spPr>
            <a:xfrm>
              <a:off x="466266" y="4416136"/>
              <a:ext cx="8846675" cy="3416320"/>
            </a:xfrm>
            <a:prstGeom prst="rect">
              <a:avLst/>
            </a:prstGeom>
            <a:noFill/>
          </p:spPr>
          <p:txBody>
            <a:bodyPr wrap="square" rtlCol="0">
              <a:spAutoFit/>
            </a:bodyPr>
            <a:lstStyle/>
            <a:p>
              <a:r>
                <a:rPr lang="en-US" sz="2400" dirty="0">
                  <a:solidFill>
                    <a:schemeClr val="tx1">
                      <a:lumMod val="85000"/>
                      <a:lumOff val="15000"/>
                    </a:schemeClr>
                  </a:solidFill>
                  <a:latin typeface="Tw Cen MT" panose="020B0602020104020603" pitchFamily="34" charset="0"/>
                </a:rPr>
                <a:t>OpenCV is a Python library that allows you to perform image processing and computer vision tasks. It provides a wide range of features, including object detection, face recognition, and tracking. Using OpenCV it becomes easy to do complex tasks such as identify and </a:t>
              </a:r>
              <a:r>
                <a:rPr lang="en-US" sz="2400" dirty="0" err="1">
                  <a:solidFill>
                    <a:schemeClr val="tx1">
                      <a:lumMod val="85000"/>
                      <a:lumOff val="15000"/>
                    </a:schemeClr>
                  </a:solidFill>
                  <a:latin typeface="Tw Cen MT" panose="020B0602020104020603" pitchFamily="34" charset="0"/>
                </a:rPr>
                <a:t>recognise</a:t>
              </a:r>
              <a:r>
                <a:rPr lang="en-US" sz="2400" dirty="0">
                  <a:solidFill>
                    <a:schemeClr val="tx1">
                      <a:lumMod val="85000"/>
                      <a:lumOff val="15000"/>
                    </a:schemeClr>
                  </a:solidFill>
                  <a:latin typeface="Tw Cen MT" panose="020B0602020104020603" pitchFamily="34" charset="0"/>
                </a:rPr>
                <a:t> faces, identify objects, classify human actions in videos, track camera movements, track moving objects, extract 3D object models, generate 3D point clouds from stereo cameras, stitch images together to generate an entire scene with a high resolution image and many more.</a:t>
              </a:r>
            </a:p>
          </p:txBody>
        </p:sp>
        <p:sp>
          <p:nvSpPr>
            <p:cNvPr id="26" name="TextBox 25">
              <a:extLst>
                <a:ext uri="{FF2B5EF4-FFF2-40B4-BE49-F238E27FC236}">
                  <a16:creationId xmlns:a16="http://schemas.microsoft.com/office/drawing/2014/main" id="{DE46B892-0AFA-196A-1C4B-2E20E1D705D7}"/>
                </a:ext>
              </a:extLst>
            </p:cNvPr>
            <p:cNvSpPr txBox="1"/>
            <p:nvPr/>
          </p:nvSpPr>
          <p:spPr>
            <a:xfrm>
              <a:off x="46626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27" name="TextBox 26">
              <a:extLst>
                <a:ext uri="{FF2B5EF4-FFF2-40B4-BE49-F238E27FC236}">
                  <a16:creationId xmlns:a16="http://schemas.microsoft.com/office/drawing/2014/main" id="{B744DA6E-725B-0ABF-1B9A-019AEBE20766}"/>
                </a:ext>
              </a:extLst>
            </p:cNvPr>
            <p:cNvSpPr txBox="1"/>
            <p:nvPr/>
          </p:nvSpPr>
          <p:spPr>
            <a:xfrm>
              <a:off x="264580" y="5222359"/>
              <a:ext cx="3904648" cy="59749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533919" cy="6858000"/>
            <a:chOff x="-290920" y="0"/>
            <a:chExt cx="12533919"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794724" y="3324048"/>
              <a:ext cx="2434885"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MODULES</a:t>
              </a:r>
              <a:endParaRPr lang="en-US" sz="32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WORKING</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139768"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7" name="Group 6">
            <a:extLst>
              <a:ext uri="{FF2B5EF4-FFF2-40B4-BE49-F238E27FC236}">
                <a16:creationId xmlns:a16="http://schemas.microsoft.com/office/drawing/2014/main" id="{CFD764DB-BB1E-8418-1657-ABA8DFFDE824}"/>
              </a:ext>
            </a:extLst>
          </p:cNvPr>
          <p:cNvGrpSpPr/>
          <p:nvPr/>
        </p:nvGrpSpPr>
        <p:grpSpPr>
          <a:xfrm rot="16200000">
            <a:off x="3274785" y="-1321376"/>
            <a:ext cx="1591582" cy="4865417"/>
            <a:chOff x="3991395" y="1732744"/>
            <a:chExt cx="1591582" cy="2662133"/>
          </a:xfrm>
        </p:grpSpPr>
        <p:sp>
          <p:nvSpPr>
            <p:cNvPr id="8" name="Rectangle: Top Corners Rounded 7">
              <a:extLst>
                <a:ext uri="{FF2B5EF4-FFF2-40B4-BE49-F238E27FC236}">
                  <a16:creationId xmlns:a16="http://schemas.microsoft.com/office/drawing/2014/main" id="{9B880AB5-972C-82FE-2029-5B56DEF93830}"/>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E3FB41A-20BA-5377-1200-E4DB42BDDF7D}"/>
                </a:ext>
              </a:extLst>
            </p:cNvPr>
            <p:cNvSpPr txBox="1"/>
            <p:nvPr/>
          </p:nvSpPr>
          <p:spPr>
            <a:xfrm rot="5400000">
              <a:off x="3456126" y="2740645"/>
              <a:ext cx="2662133"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NUMPY</a:t>
              </a:r>
            </a:p>
          </p:txBody>
        </p:sp>
      </p:grpSp>
      <p:sp>
        <p:nvSpPr>
          <p:cNvPr id="10" name="Freeform: Shape 9">
            <a:extLst>
              <a:ext uri="{FF2B5EF4-FFF2-40B4-BE49-F238E27FC236}">
                <a16:creationId xmlns:a16="http://schemas.microsoft.com/office/drawing/2014/main" id="{D8A2A97B-9F29-B36E-0D70-EF0B91267C06}"/>
              </a:ext>
            </a:extLst>
          </p:cNvPr>
          <p:cNvSpPr/>
          <p:nvPr/>
        </p:nvSpPr>
        <p:spPr>
          <a:xfrm rot="16200000" flipV="1">
            <a:off x="6194375" y="-404664"/>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800" b="1" dirty="0">
              <a:solidFill>
                <a:srgbClr val="FF5969"/>
              </a:solidFill>
              <a:latin typeface="Tw Cen MT" panose="020B0602020104020603" pitchFamily="34" charset="0"/>
            </a:endParaRPr>
          </a:p>
        </p:txBody>
      </p:sp>
      <p:sp>
        <p:nvSpPr>
          <p:cNvPr id="11" name="TextBox 10">
            <a:extLst>
              <a:ext uri="{FF2B5EF4-FFF2-40B4-BE49-F238E27FC236}">
                <a16:creationId xmlns:a16="http://schemas.microsoft.com/office/drawing/2014/main" id="{871F4F3F-9670-A68A-026E-DD0E116F6737}"/>
              </a:ext>
            </a:extLst>
          </p:cNvPr>
          <p:cNvSpPr txBox="1"/>
          <p:nvPr/>
        </p:nvSpPr>
        <p:spPr>
          <a:xfrm>
            <a:off x="5142296" y="818940"/>
            <a:ext cx="3776823"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4">
                    <a:lumMod val="75000"/>
                  </a:schemeClr>
                </a:solidFill>
                <a:effectLst/>
                <a:uLnTx/>
                <a:uFillTx/>
                <a:latin typeface="Tw Cen MT" panose="020B0602020104020603" pitchFamily="34" charset="0"/>
                <a:ea typeface="+mn-ea"/>
                <a:cs typeface="+mn-cs"/>
              </a:rPr>
              <a:t>1.15.0</a:t>
            </a:r>
          </a:p>
        </p:txBody>
      </p:sp>
      <p:grpSp>
        <p:nvGrpSpPr>
          <p:cNvPr id="12" name="Group 11">
            <a:extLst>
              <a:ext uri="{FF2B5EF4-FFF2-40B4-BE49-F238E27FC236}">
                <a16:creationId xmlns:a16="http://schemas.microsoft.com/office/drawing/2014/main" id="{ED6B00C4-D904-B1CD-8223-6FE2364C46E3}"/>
              </a:ext>
            </a:extLst>
          </p:cNvPr>
          <p:cNvGrpSpPr/>
          <p:nvPr/>
        </p:nvGrpSpPr>
        <p:grpSpPr>
          <a:xfrm>
            <a:off x="1089803" y="2589624"/>
            <a:ext cx="8641940" cy="2698173"/>
            <a:chOff x="264581" y="2893518"/>
            <a:chExt cx="8641940" cy="2698173"/>
          </a:xfrm>
        </p:grpSpPr>
        <p:sp>
          <p:nvSpPr>
            <p:cNvPr id="13" name="TextBox 12">
              <a:extLst>
                <a:ext uri="{FF2B5EF4-FFF2-40B4-BE49-F238E27FC236}">
                  <a16:creationId xmlns:a16="http://schemas.microsoft.com/office/drawing/2014/main" id="{5EB4D6D5-647F-2336-5DCC-64FD4556714F}"/>
                </a:ext>
              </a:extLst>
            </p:cNvPr>
            <p:cNvSpPr txBox="1"/>
            <p:nvPr/>
          </p:nvSpPr>
          <p:spPr>
            <a:xfrm>
              <a:off x="1275341" y="2893518"/>
              <a:ext cx="7631180" cy="2308324"/>
            </a:xfrm>
            <a:prstGeom prst="rect">
              <a:avLst/>
            </a:prstGeom>
            <a:noFill/>
          </p:spPr>
          <p:txBody>
            <a:bodyPr wrap="square" rtlCol="0">
              <a:spAutoFit/>
            </a:bodyPr>
            <a:lstStyle/>
            <a:p>
              <a:pPr algn="just"/>
              <a:r>
                <a:rPr lang="en-US" sz="2400" dirty="0">
                  <a:solidFill>
                    <a:schemeClr val="tx1">
                      <a:lumMod val="85000"/>
                      <a:lumOff val="15000"/>
                    </a:schemeClr>
                  </a:solidFill>
                  <a:latin typeface="Tw Cen MT" panose="020B0602020104020603" pitchFamily="34" charset="0"/>
                </a:rPr>
                <a:t>NumPy is a Python library used for working with arrays.</a:t>
              </a:r>
            </a:p>
            <a:p>
              <a:pPr algn="just"/>
              <a:r>
                <a:rPr lang="en-US" sz="2400" dirty="0">
                  <a:solidFill>
                    <a:schemeClr val="tx1">
                      <a:lumMod val="85000"/>
                      <a:lumOff val="15000"/>
                    </a:schemeClr>
                  </a:solidFill>
                  <a:latin typeface="Tw Cen MT" panose="020B0602020104020603" pitchFamily="34" charset="0"/>
                </a:rPr>
                <a:t>It also has functions for working in domain of linear algebra, </a:t>
              </a:r>
              <a:r>
                <a:rPr lang="en-US" sz="2400" dirty="0" err="1">
                  <a:solidFill>
                    <a:schemeClr val="tx1">
                      <a:lumMod val="85000"/>
                      <a:lumOff val="15000"/>
                    </a:schemeClr>
                  </a:solidFill>
                  <a:latin typeface="Tw Cen MT" panose="020B0602020104020603" pitchFamily="34" charset="0"/>
                </a:rPr>
                <a:t>fourier</a:t>
              </a:r>
              <a:r>
                <a:rPr lang="en-US" sz="2400" dirty="0">
                  <a:solidFill>
                    <a:schemeClr val="tx1">
                      <a:lumMod val="85000"/>
                      <a:lumOff val="15000"/>
                    </a:schemeClr>
                  </a:solidFill>
                  <a:latin typeface="Tw Cen MT" panose="020B0602020104020603" pitchFamily="34" charset="0"/>
                </a:rPr>
                <a:t> transform, and matrices. NumPy stands for Numerical Python. Pandas depend upon </a:t>
              </a:r>
              <a:r>
                <a:rPr lang="en-US" sz="2400" dirty="0" err="1">
                  <a:solidFill>
                    <a:schemeClr val="tx1">
                      <a:lumMod val="85000"/>
                      <a:lumOff val="15000"/>
                    </a:schemeClr>
                  </a:solidFill>
                  <a:latin typeface="Tw Cen MT" panose="020B0602020104020603" pitchFamily="34" charset="0"/>
                </a:rPr>
                <a:t>Numpy</a:t>
              </a:r>
              <a:r>
                <a:rPr lang="en-US" sz="2400" dirty="0">
                  <a:solidFill>
                    <a:schemeClr val="tx1">
                      <a:lumMod val="85000"/>
                      <a:lumOff val="15000"/>
                    </a:schemeClr>
                  </a:solidFill>
                  <a:latin typeface="Tw Cen MT" panose="020B0602020104020603" pitchFamily="34" charset="0"/>
                </a:rPr>
                <a:t> for implementing many data objects like data frames or series. Pandas make use of </a:t>
              </a:r>
              <a:r>
                <a:rPr lang="en-US" sz="2400" dirty="0" err="1">
                  <a:solidFill>
                    <a:schemeClr val="tx1">
                      <a:lumMod val="85000"/>
                      <a:lumOff val="15000"/>
                    </a:schemeClr>
                  </a:solidFill>
                  <a:latin typeface="Tw Cen MT" panose="020B0602020104020603" pitchFamily="34" charset="0"/>
                </a:rPr>
                <a:t>Numpy</a:t>
              </a:r>
              <a:r>
                <a:rPr lang="en-US" sz="2400" dirty="0">
                  <a:solidFill>
                    <a:schemeClr val="tx1">
                      <a:lumMod val="85000"/>
                      <a:lumOff val="15000"/>
                    </a:schemeClr>
                  </a:solidFill>
                  <a:latin typeface="Tw Cen MT" panose="020B0602020104020603" pitchFamily="34" charset="0"/>
                </a:rPr>
                <a:t> for data analysis.</a:t>
              </a:r>
            </a:p>
          </p:txBody>
        </p:sp>
        <p:sp>
          <p:nvSpPr>
            <p:cNvPr id="14" name="TextBox 13">
              <a:extLst>
                <a:ext uri="{FF2B5EF4-FFF2-40B4-BE49-F238E27FC236}">
                  <a16:creationId xmlns:a16="http://schemas.microsoft.com/office/drawing/2014/main" id="{BBF5C81A-8670-614E-9CE9-4FC079E3F326}"/>
                </a:ext>
              </a:extLst>
            </p:cNvPr>
            <p:cNvSpPr txBox="1"/>
            <p:nvPr/>
          </p:nvSpPr>
          <p:spPr>
            <a:xfrm>
              <a:off x="46626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5" name="TextBox 14">
              <a:extLst>
                <a:ext uri="{FF2B5EF4-FFF2-40B4-BE49-F238E27FC236}">
                  <a16:creationId xmlns:a16="http://schemas.microsoft.com/office/drawing/2014/main" id="{BC778D57-20BF-5F43-5884-CCB33DDB94FF}"/>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spTree>
    <p:extLst>
      <p:ext uri="{BB962C8B-B14F-4D97-AF65-F5344CB8AC3E}">
        <p14:creationId xmlns:p14="http://schemas.microsoft.com/office/powerpoint/2010/main" val="339795322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541538" cy="6858000"/>
            <a:chOff x="-290920" y="0"/>
            <a:chExt cx="12541538"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84158" y="3276090"/>
              <a:ext cx="227125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58063" y="-73633"/>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WORKING</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157199" y="327609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09" name="Group 108">
            <a:extLst>
              <a:ext uri="{FF2B5EF4-FFF2-40B4-BE49-F238E27FC236}">
                <a16:creationId xmlns:a16="http://schemas.microsoft.com/office/drawing/2014/main" id="{FFECBB9F-A6DA-4867-8BFF-1EB9CC0E78D3}"/>
              </a:ext>
            </a:extLst>
          </p:cNvPr>
          <p:cNvGrpSpPr/>
          <p:nvPr/>
        </p:nvGrpSpPr>
        <p:grpSpPr>
          <a:xfrm>
            <a:off x="1658789" y="363963"/>
            <a:ext cx="662608" cy="523220"/>
            <a:chOff x="668600" y="2123782"/>
            <a:chExt cx="662608" cy="523220"/>
          </a:xfrm>
        </p:grpSpPr>
        <p:sp>
          <p:nvSpPr>
            <p:cNvPr id="110" name="Oval 109">
              <a:extLst>
                <a:ext uri="{FF2B5EF4-FFF2-40B4-BE49-F238E27FC236}">
                  <a16:creationId xmlns:a16="http://schemas.microsoft.com/office/drawing/2014/main" id="{758FFA05-60D3-49D7-AD33-70C14A46258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6F674720-AA72-463C-A9F5-CC05A31FD455}"/>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grpSp>
        <p:nvGrpSpPr>
          <p:cNvPr id="118" name="Group 117">
            <a:extLst>
              <a:ext uri="{FF2B5EF4-FFF2-40B4-BE49-F238E27FC236}">
                <a16:creationId xmlns:a16="http://schemas.microsoft.com/office/drawing/2014/main" id="{642619BF-D98C-42FE-8077-B8745D93F239}"/>
              </a:ext>
            </a:extLst>
          </p:cNvPr>
          <p:cNvGrpSpPr/>
          <p:nvPr/>
        </p:nvGrpSpPr>
        <p:grpSpPr>
          <a:xfrm>
            <a:off x="1089803" y="4112242"/>
            <a:ext cx="3048141" cy="1175555"/>
            <a:chOff x="264581" y="4416136"/>
            <a:chExt cx="3048141" cy="1175555"/>
          </a:xfrm>
        </p:grpSpPr>
        <p:sp>
          <p:nvSpPr>
            <p:cNvPr id="119" name="TextBox 118">
              <a:extLst>
                <a:ext uri="{FF2B5EF4-FFF2-40B4-BE49-F238E27FC236}">
                  <a16:creationId xmlns:a16="http://schemas.microsoft.com/office/drawing/2014/main" id="{47D438D1-4A2C-457A-A675-A2FFD11F8FC1}"/>
                </a:ext>
              </a:extLst>
            </p:cNvPr>
            <p:cNvSpPr txBox="1"/>
            <p:nvPr/>
          </p:nvSpPr>
          <p:spPr>
            <a:xfrm>
              <a:off x="466266" y="4416136"/>
              <a:ext cx="2644771" cy="461665"/>
            </a:xfrm>
            <a:prstGeom prst="rect">
              <a:avLst/>
            </a:prstGeom>
            <a:noFill/>
          </p:spPr>
          <p:txBody>
            <a:bodyPr wrap="square" rtlCol="0">
              <a:spAutoFit/>
            </a:bodyPr>
            <a:lstStyle/>
            <a:p>
              <a:pPr algn="ctr"/>
              <a:endParaRPr lang="en-US" sz="2400" dirty="0">
                <a:solidFill>
                  <a:srgbClr val="FF5969"/>
                </a:solidFill>
                <a:latin typeface="Tw Cen MT" panose="020B0602020104020603" pitchFamily="34" charset="0"/>
              </a:endParaRPr>
            </a:p>
          </p:txBody>
        </p:sp>
        <p:sp>
          <p:nvSpPr>
            <p:cNvPr id="120" name="TextBox 119">
              <a:extLst>
                <a:ext uri="{FF2B5EF4-FFF2-40B4-BE49-F238E27FC236}">
                  <a16:creationId xmlns:a16="http://schemas.microsoft.com/office/drawing/2014/main" id="{EFA98CF0-C7D5-4BB1-AE6B-892973EDC2B3}"/>
                </a:ext>
              </a:extLst>
            </p:cNvPr>
            <p:cNvSpPr txBox="1"/>
            <p:nvPr/>
          </p:nvSpPr>
          <p:spPr>
            <a:xfrm>
              <a:off x="46626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1" name="TextBox 120">
              <a:extLst>
                <a:ext uri="{FF2B5EF4-FFF2-40B4-BE49-F238E27FC236}">
                  <a16:creationId xmlns:a16="http://schemas.microsoft.com/office/drawing/2014/main" id="{ADB9B462-21BE-4A91-8264-768F8688631E}"/>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122" name="Group 121">
            <a:extLst>
              <a:ext uri="{FF2B5EF4-FFF2-40B4-BE49-F238E27FC236}">
                <a16:creationId xmlns:a16="http://schemas.microsoft.com/office/drawing/2014/main" id="{EC238A46-6DC2-415E-858B-EDB9C705F5D2}"/>
              </a:ext>
            </a:extLst>
          </p:cNvPr>
          <p:cNvGrpSpPr/>
          <p:nvPr/>
        </p:nvGrpSpPr>
        <p:grpSpPr>
          <a:xfrm>
            <a:off x="3806113" y="4112242"/>
            <a:ext cx="3048141" cy="1175555"/>
            <a:chOff x="3143051" y="4416136"/>
            <a:chExt cx="3048141" cy="1175555"/>
          </a:xfrm>
        </p:grpSpPr>
        <p:sp>
          <p:nvSpPr>
            <p:cNvPr id="123" name="TextBox 122">
              <a:extLst>
                <a:ext uri="{FF2B5EF4-FFF2-40B4-BE49-F238E27FC236}">
                  <a16:creationId xmlns:a16="http://schemas.microsoft.com/office/drawing/2014/main" id="{CCBD766E-1FDC-47EC-AFE3-250300F9E1D4}"/>
                </a:ext>
              </a:extLst>
            </p:cNvPr>
            <p:cNvSpPr txBox="1"/>
            <p:nvPr/>
          </p:nvSpPr>
          <p:spPr>
            <a:xfrm>
              <a:off x="3344736" y="4416136"/>
              <a:ext cx="2644771" cy="461665"/>
            </a:xfrm>
            <a:prstGeom prst="rect">
              <a:avLst/>
            </a:prstGeom>
            <a:noFill/>
          </p:spPr>
          <p:txBody>
            <a:bodyPr wrap="square" rtlCol="0">
              <a:spAutoFit/>
            </a:bodyPr>
            <a:lstStyle/>
            <a:p>
              <a:pPr algn="ctr"/>
              <a:endParaRPr lang="en-US" sz="2400" dirty="0">
                <a:solidFill>
                  <a:srgbClr val="03A1A4"/>
                </a:solidFill>
                <a:latin typeface="Tw Cen MT" panose="020B0602020104020603" pitchFamily="34" charset="0"/>
              </a:endParaRPr>
            </a:p>
          </p:txBody>
        </p:sp>
        <p:sp>
          <p:nvSpPr>
            <p:cNvPr id="124" name="TextBox 123">
              <a:extLst>
                <a:ext uri="{FF2B5EF4-FFF2-40B4-BE49-F238E27FC236}">
                  <a16:creationId xmlns:a16="http://schemas.microsoft.com/office/drawing/2014/main" id="{9DD83A3E-FC84-4E9E-A039-E9CA92AC9309}"/>
                </a:ext>
              </a:extLst>
            </p:cNvPr>
            <p:cNvSpPr txBox="1"/>
            <p:nvPr/>
          </p:nvSpPr>
          <p:spPr>
            <a:xfrm>
              <a:off x="334473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5" name="TextBox 124">
              <a:extLst>
                <a:ext uri="{FF2B5EF4-FFF2-40B4-BE49-F238E27FC236}">
                  <a16:creationId xmlns:a16="http://schemas.microsoft.com/office/drawing/2014/main" id="{D4656B8D-277C-459C-8AC5-1E3C9FBF12C4}"/>
                </a:ext>
              </a:extLst>
            </p:cNvPr>
            <p:cNvSpPr txBox="1"/>
            <p:nvPr/>
          </p:nvSpPr>
          <p:spPr>
            <a:xfrm>
              <a:off x="314305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5" name="Group 4">
            <a:extLst>
              <a:ext uri="{FF2B5EF4-FFF2-40B4-BE49-F238E27FC236}">
                <a16:creationId xmlns:a16="http://schemas.microsoft.com/office/drawing/2014/main" id="{8AB75D1B-408C-10E2-0BC2-D35164A03C60}"/>
              </a:ext>
            </a:extLst>
          </p:cNvPr>
          <p:cNvGrpSpPr/>
          <p:nvPr/>
        </p:nvGrpSpPr>
        <p:grpSpPr>
          <a:xfrm>
            <a:off x="1646862" y="3093758"/>
            <a:ext cx="662608" cy="523220"/>
            <a:chOff x="662610" y="2123782"/>
            <a:chExt cx="662608" cy="523220"/>
          </a:xfrm>
        </p:grpSpPr>
        <p:sp>
          <p:nvSpPr>
            <p:cNvPr id="6" name="Oval 5">
              <a:extLst>
                <a:ext uri="{FF2B5EF4-FFF2-40B4-BE49-F238E27FC236}">
                  <a16:creationId xmlns:a16="http://schemas.microsoft.com/office/drawing/2014/main" id="{F5BAF64B-1C13-F886-83D6-0088A02D26C9}"/>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4A5526-123F-AB98-C534-9B20882AF53F}"/>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04</a:t>
              </a:r>
            </a:p>
          </p:txBody>
        </p:sp>
      </p:grpSp>
      <p:grpSp>
        <p:nvGrpSpPr>
          <p:cNvPr id="8" name="Group 7">
            <a:extLst>
              <a:ext uri="{FF2B5EF4-FFF2-40B4-BE49-F238E27FC236}">
                <a16:creationId xmlns:a16="http://schemas.microsoft.com/office/drawing/2014/main" id="{DF24A741-83E7-E7C7-0A16-751E7516D040}"/>
              </a:ext>
            </a:extLst>
          </p:cNvPr>
          <p:cNvGrpSpPr/>
          <p:nvPr/>
        </p:nvGrpSpPr>
        <p:grpSpPr>
          <a:xfrm>
            <a:off x="1652799" y="1111032"/>
            <a:ext cx="662608" cy="523220"/>
            <a:chOff x="662610" y="2123782"/>
            <a:chExt cx="662608" cy="523220"/>
          </a:xfrm>
        </p:grpSpPr>
        <p:sp>
          <p:nvSpPr>
            <p:cNvPr id="9" name="Oval 8">
              <a:extLst>
                <a:ext uri="{FF2B5EF4-FFF2-40B4-BE49-F238E27FC236}">
                  <a16:creationId xmlns:a16="http://schemas.microsoft.com/office/drawing/2014/main" id="{F702B0A5-2805-2C1A-5BBD-8E7B305E2B46}"/>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A73E87F-F770-E750-2EA3-05E325A8FFE7}"/>
                </a:ext>
              </a:extLst>
            </p:cNvPr>
            <p:cNvSpPr txBox="1"/>
            <p:nvPr/>
          </p:nvSpPr>
          <p:spPr>
            <a:xfrm>
              <a:off x="66261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sp>
        <p:nvSpPr>
          <p:cNvPr id="11" name="TextBox 10">
            <a:extLst>
              <a:ext uri="{FF2B5EF4-FFF2-40B4-BE49-F238E27FC236}">
                <a16:creationId xmlns:a16="http://schemas.microsoft.com/office/drawing/2014/main" id="{59DA8173-C1AB-7566-799E-BFF40944E043}"/>
              </a:ext>
            </a:extLst>
          </p:cNvPr>
          <p:cNvSpPr txBox="1"/>
          <p:nvPr/>
        </p:nvSpPr>
        <p:spPr>
          <a:xfrm>
            <a:off x="1506756" y="394740"/>
            <a:ext cx="8355532" cy="461665"/>
          </a:xfrm>
          <a:prstGeom prst="rect">
            <a:avLst/>
          </a:prstGeom>
          <a:noFill/>
        </p:spPr>
        <p:txBody>
          <a:bodyPr wrap="square" rtlCol="0">
            <a:spAutoFit/>
          </a:bodyPr>
          <a:lstStyle/>
          <a:p>
            <a:pPr algn="ctr"/>
            <a:r>
              <a:rPr lang="en-US" sz="2400" b="1" dirty="0">
                <a:solidFill>
                  <a:schemeClr val="tx1">
                    <a:lumMod val="85000"/>
                    <a:lumOff val="15000"/>
                  </a:schemeClr>
                </a:solidFill>
                <a:latin typeface="Tw Cen MT" panose="020B0602020104020603" pitchFamily="34" charset="0"/>
              </a:rPr>
              <a:t>IMAGE AQUISTION </a:t>
            </a:r>
            <a:r>
              <a:rPr lang="en-US" sz="2400" dirty="0">
                <a:solidFill>
                  <a:schemeClr val="tx1">
                    <a:lumMod val="85000"/>
                    <a:lumOff val="15000"/>
                  </a:schemeClr>
                </a:solidFill>
                <a:latin typeface="Tw Cen MT" panose="020B0602020104020603" pitchFamily="34" charset="0"/>
              </a:rPr>
              <a:t>: Extracting image from the Source.</a:t>
            </a:r>
          </a:p>
        </p:txBody>
      </p:sp>
      <p:sp>
        <p:nvSpPr>
          <p:cNvPr id="12" name="TextBox 11">
            <a:extLst>
              <a:ext uri="{FF2B5EF4-FFF2-40B4-BE49-F238E27FC236}">
                <a16:creationId xmlns:a16="http://schemas.microsoft.com/office/drawing/2014/main" id="{446433C2-AFA7-67A8-BE77-8AA7AFFA44E5}"/>
              </a:ext>
            </a:extLst>
          </p:cNvPr>
          <p:cNvSpPr txBox="1"/>
          <p:nvPr/>
        </p:nvSpPr>
        <p:spPr>
          <a:xfrm>
            <a:off x="1568844" y="1147580"/>
            <a:ext cx="8355532" cy="461665"/>
          </a:xfrm>
          <a:prstGeom prst="rect">
            <a:avLst/>
          </a:prstGeom>
          <a:noFill/>
        </p:spPr>
        <p:txBody>
          <a:bodyPr wrap="square" rtlCol="0">
            <a:spAutoFit/>
          </a:bodyPr>
          <a:lstStyle/>
          <a:p>
            <a:pPr algn="ctr"/>
            <a:r>
              <a:rPr lang="en-US" sz="2400" b="1" dirty="0">
                <a:solidFill>
                  <a:schemeClr val="tx1">
                    <a:lumMod val="85000"/>
                    <a:lumOff val="15000"/>
                  </a:schemeClr>
                </a:solidFill>
                <a:latin typeface="Tw Cen MT" panose="020B0602020104020603" pitchFamily="34" charset="0"/>
              </a:rPr>
              <a:t>SEGMENTATION</a:t>
            </a:r>
            <a:r>
              <a:rPr lang="en-US" sz="2400" dirty="0">
                <a:solidFill>
                  <a:schemeClr val="tx1">
                    <a:lumMod val="85000"/>
                    <a:lumOff val="15000"/>
                  </a:schemeClr>
                </a:solidFill>
                <a:latin typeface="Tw Cen MT" panose="020B0602020104020603" pitchFamily="34" charset="0"/>
              </a:rPr>
              <a:t>: Separating signs from captured Image.</a:t>
            </a:r>
          </a:p>
        </p:txBody>
      </p:sp>
      <p:grpSp>
        <p:nvGrpSpPr>
          <p:cNvPr id="13" name="Group 12">
            <a:extLst>
              <a:ext uri="{FF2B5EF4-FFF2-40B4-BE49-F238E27FC236}">
                <a16:creationId xmlns:a16="http://schemas.microsoft.com/office/drawing/2014/main" id="{E593DBBD-7F2C-CBAD-7896-FC246ACC503B}"/>
              </a:ext>
            </a:extLst>
          </p:cNvPr>
          <p:cNvGrpSpPr/>
          <p:nvPr/>
        </p:nvGrpSpPr>
        <p:grpSpPr>
          <a:xfrm>
            <a:off x="1652852" y="1855500"/>
            <a:ext cx="662608" cy="523220"/>
            <a:chOff x="668600" y="2123782"/>
            <a:chExt cx="662608" cy="523220"/>
          </a:xfrm>
        </p:grpSpPr>
        <p:sp>
          <p:nvSpPr>
            <p:cNvPr id="14" name="Oval 13">
              <a:extLst>
                <a:ext uri="{FF2B5EF4-FFF2-40B4-BE49-F238E27FC236}">
                  <a16:creationId xmlns:a16="http://schemas.microsoft.com/office/drawing/2014/main" id="{9ADE738D-313E-C8E2-C786-B751BE21E48B}"/>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146CF5F-F3BF-86CE-495F-941841DE5531}"/>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sp>
        <p:nvSpPr>
          <p:cNvPr id="16" name="TextBox 15">
            <a:extLst>
              <a:ext uri="{FF2B5EF4-FFF2-40B4-BE49-F238E27FC236}">
                <a16:creationId xmlns:a16="http://schemas.microsoft.com/office/drawing/2014/main" id="{9A954C4A-50D0-D3FC-DE74-F0D083FBD3DE}"/>
              </a:ext>
            </a:extLst>
          </p:cNvPr>
          <p:cNvSpPr txBox="1"/>
          <p:nvPr/>
        </p:nvSpPr>
        <p:spPr>
          <a:xfrm>
            <a:off x="2041945" y="1862838"/>
            <a:ext cx="7805800" cy="1200329"/>
          </a:xfrm>
          <a:prstGeom prst="rect">
            <a:avLst/>
          </a:prstGeom>
          <a:noFill/>
        </p:spPr>
        <p:txBody>
          <a:bodyPr wrap="square" rtlCol="0">
            <a:spAutoFit/>
          </a:bodyPr>
          <a:lstStyle/>
          <a:p>
            <a:pPr algn="ctr"/>
            <a:r>
              <a:rPr lang="en-US" sz="2400" b="1" dirty="0">
                <a:solidFill>
                  <a:schemeClr val="tx1">
                    <a:lumMod val="85000"/>
                    <a:lumOff val="15000"/>
                  </a:schemeClr>
                </a:solidFill>
                <a:latin typeface="Tw Cen MT" panose="020B0602020104020603" pitchFamily="34" charset="0"/>
              </a:rPr>
              <a:t>PRE-PROCESSING</a:t>
            </a:r>
            <a:r>
              <a:rPr lang="en-US" sz="2400" dirty="0">
                <a:solidFill>
                  <a:schemeClr val="tx1">
                    <a:lumMod val="85000"/>
                    <a:lumOff val="15000"/>
                  </a:schemeClr>
                </a:solidFill>
                <a:latin typeface="Tw Cen MT" panose="020B0602020104020603" pitchFamily="34" charset="0"/>
              </a:rPr>
              <a:t>: Each Picture frame is Preprocessed to 		eliminate noise and apply Filters to Enhance image</a:t>
            </a:r>
          </a:p>
          <a:p>
            <a:pPr algn="ctr"/>
            <a:r>
              <a:rPr lang="en-US" sz="2400" dirty="0">
                <a:solidFill>
                  <a:schemeClr val="tx1">
                    <a:lumMod val="85000"/>
                    <a:lumOff val="15000"/>
                  </a:schemeClr>
                </a:solidFill>
                <a:latin typeface="Tw Cen MT" panose="020B0602020104020603" pitchFamily="34" charset="0"/>
              </a:rPr>
              <a:t>	 into Gaussian before Morphological Transform.</a:t>
            </a:r>
          </a:p>
        </p:txBody>
      </p:sp>
      <p:sp>
        <p:nvSpPr>
          <p:cNvPr id="17" name="TextBox 16">
            <a:extLst>
              <a:ext uri="{FF2B5EF4-FFF2-40B4-BE49-F238E27FC236}">
                <a16:creationId xmlns:a16="http://schemas.microsoft.com/office/drawing/2014/main" id="{5F6A1A9E-E135-4AF0-8B9A-A9A8E96CEF13}"/>
              </a:ext>
            </a:extLst>
          </p:cNvPr>
          <p:cNvSpPr txBox="1"/>
          <p:nvPr/>
        </p:nvSpPr>
        <p:spPr>
          <a:xfrm>
            <a:off x="1991392" y="3137851"/>
            <a:ext cx="7348691" cy="830997"/>
          </a:xfrm>
          <a:prstGeom prst="rect">
            <a:avLst/>
          </a:prstGeom>
          <a:noFill/>
        </p:spPr>
        <p:txBody>
          <a:bodyPr wrap="square" rtlCol="0">
            <a:spAutoFit/>
          </a:bodyPr>
          <a:lstStyle/>
          <a:p>
            <a:pPr algn="ctr"/>
            <a:r>
              <a:rPr lang="en-US" sz="2400" b="1" dirty="0">
                <a:solidFill>
                  <a:schemeClr val="tx1">
                    <a:lumMod val="85000"/>
                    <a:lumOff val="15000"/>
                  </a:schemeClr>
                </a:solidFill>
                <a:latin typeface="Tw Cen MT" panose="020B0602020104020603" pitchFamily="34" charset="0"/>
              </a:rPr>
              <a:t>RECOGNITION</a:t>
            </a:r>
            <a:r>
              <a:rPr lang="en-US" sz="2400" dirty="0">
                <a:solidFill>
                  <a:schemeClr val="tx1">
                    <a:lumMod val="85000"/>
                    <a:lumOff val="15000"/>
                  </a:schemeClr>
                </a:solidFill>
                <a:latin typeface="Tw Cen MT" panose="020B0602020104020603" pitchFamily="34" charset="0"/>
              </a:rPr>
              <a:t>: Using Classifier(CNN), The Data will be classified and recognized. </a:t>
            </a:r>
          </a:p>
        </p:txBody>
      </p:sp>
      <p:grpSp>
        <p:nvGrpSpPr>
          <p:cNvPr id="18" name="Group 17">
            <a:extLst>
              <a:ext uri="{FF2B5EF4-FFF2-40B4-BE49-F238E27FC236}">
                <a16:creationId xmlns:a16="http://schemas.microsoft.com/office/drawing/2014/main" id="{CC42ECF6-3145-12B0-8AB2-D8D614701113}"/>
              </a:ext>
            </a:extLst>
          </p:cNvPr>
          <p:cNvGrpSpPr/>
          <p:nvPr/>
        </p:nvGrpSpPr>
        <p:grpSpPr>
          <a:xfrm>
            <a:off x="1661294" y="4027347"/>
            <a:ext cx="662608" cy="523220"/>
            <a:chOff x="668600" y="2123782"/>
            <a:chExt cx="662608" cy="523220"/>
          </a:xfrm>
        </p:grpSpPr>
        <p:sp>
          <p:nvSpPr>
            <p:cNvPr id="19" name="Oval 18">
              <a:extLst>
                <a:ext uri="{FF2B5EF4-FFF2-40B4-BE49-F238E27FC236}">
                  <a16:creationId xmlns:a16="http://schemas.microsoft.com/office/drawing/2014/main" id="{16A12350-9307-05EE-6E56-040D4663F000}"/>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7F9D44DB-DD8A-6264-6E3A-BD4925B9870A}"/>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05</a:t>
              </a:r>
            </a:p>
          </p:txBody>
        </p:sp>
      </p:grpSp>
      <p:sp>
        <p:nvSpPr>
          <p:cNvPr id="21" name="TextBox 20">
            <a:extLst>
              <a:ext uri="{FF2B5EF4-FFF2-40B4-BE49-F238E27FC236}">
                <a16:creationId xmlns:a16="http://schemas.microsoft.com/office/drawing/2014/main" id="{DD90F7A0-B52C-E187-38A0-11F0AE90D48D}"/>
              </a:ext>
            </a:extLst>
          </p:cNvPr>
          <p:cNvSpPr txBox="1"/>
          <p:nvPr/>
        </p:nvSpPr>
        <p:spPr>
          <a:xfrm>
            <a:off x="2193686" y="4043532"/>
            <a:ext cx="7772121" cy="1200329"/>
          </a:xfrm>
          <a:prstGeom prst="rect">
            <a:avLst/>
          </a:prstGeom>
          <a:noFill/>
        </p:spPr>
        <p:txBody>
          <a:bodyPr wrap="square" rtlCol="0">
            <a:spAutoFit/>
          </a:bodyPr>
          <a:lstStyle/>
          <a:p>
            <a:r>
              <a:rPr lang="en-US" sz="2400" b="1" dirty="0">
                <a:solidFill>
                  <a:schemeClr val="tx1">
                    <a:lumMod val="85000"/>
                    <a:lumOff val="15000"/>
                  </a:schemeClr>
                </a:solidFill>
                <a:latin typeface="Tw Cen MT" panose="020B0602020104020603" pitchFamily="34" charset="0"/>
              </a:rPr>
              <a:t>TEXT OUTPUT</a:t>
            </a:r>
            <a:r>
              <a:rPr lang="en-US" sz="2400" dirty="0">
                <a:solidFill>
                  <a:schemeClr val="tx1">
                    <a:lumMod val="85000"/>
                    <a:lumOff val="15000"/>
                  </a:schemeClr>
                </a:solidFill>
                <a:latin typeface="Tw Cen MT" panose="020B0602020104020603" pitchFamily="34" charset="0"/>
              </a:rPr>
              <a:t>: Understanding human behavior and 	identifying various postures and body movements, as 	well as translating them into text.</a:t>
            </a:r>
          </a:p>
        </p:txBody>
      </p:sp>
    </p:spTree>
    <p:extLst>
      <p:ext uri="{BB962C8B-B14F-4D97-AF65-F5344CB8AC3E}">
        <p14:creationId xmlns:p14="http://schemas.microsoft.com/office/powerpoint/2010/main" val="30416681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p:cTn id="7" dur="1000" fill="hold"/>
                                        <p:tgtEl>
                                          <p:spTgt spid="109"/>
                                        </p:tgtEl>
                                        <p:attrNameLst>
                                          <p:attrName>ppt_w</p:attrName>
                                        </p:attrNameLst>
                                      </p:cBhvr>
                                      <p:tavLst>
                                        <p:tav tm="0">
                                          <p:val>
                                            <p:fltVal val="0"/>
                                          </p:val>
                                        </p:tav>
                                        <p:tav tm="100000">
                                          <p:val>
                                            <p:strVal val="#ppt_w"/>
                                          </p:val>
                                        </p:tav>
                                      </p:tavLst>
                                    </p:anim>
                                    <p:anim calcmode="lin" valueType="num">
                                      <p:cBhvr>
                                        <p:cTn id="8" dur="1000" fill="hold"/>
                                        <p:tgtEl>
                                          <p:spTgt spid="109"/>
                                        </p:tgtEl>
                                        <p:attrNameLst>
                                          <p:attrName>ppt_h</p:attrName>
                                        </p:attrNameLst>
                                      </p:cBhvr>
                                      <p:tavLst>
                                        <p:tav tm="0">
                                          <p:val>
                                            <p:fltVal val="0"/>
                                          </p:val>
                                        </p:tav>
                                        <p:tav tm="100000">
                                          <p:val>
                                            <p:strVal val="#ppt_h"/>
                                          </p:val>
                                        </p:tav>
                                      </p:tavLst>
                                    </p:anim>
                                    <p:animEffect transition="in" filter="fade">
                                      <p:cBhvr>
                                        <p:cTn id="9" dur="1000"/>
                                        <p:tgtEl>
                                          <p:spTgt spid="109"/>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fade">
                                      <p:cBhvr>
                                        <p:cTn id="13" dur="500"/>
                                        <p:tgtEl>
                                          <p:spTgt spid="118"/>
                                        </p:tgtEl>
                                      </p:cBhvr>
                                    </p:animEffect>
                                    <p:anim calcmode="lin" valueType="num">
                                      <p:cBhvr>
                                        <p:cTn id="14" dur="500" fill="hold"/>
                                        <p:tgtEl>
                                          <p:spTgt spid="118"/>
                                        </p:tgtEl>
                                        <p:attrNameLst>
                                          <p:attrName>ppt_x</p:attrName>
                                        </p:attrNameLst>
                                      </p:cBhvr>
                                      <p:tavLst>
                                        <p:tav tm="0">
                                          <p:val>
                                            <p:strVal val="#ppt_x"/>
                                          </p:val>
                                        </p:tav>
                                        <p:tav tm="100000">
                                          <p:val>
                                            <p:strVal val="#ppt_x"/>
                                          </p:val>
                                        </p:tav>
                                      </p:tavLst>
                                    </p:anim>
                                    <p:anim calcmode="lin" valueType="num">
                                      <p:cBhvr>
                                        <p:cTn id="15" dur="500" fill="hold"/>
                                        <p:tgtEl>
                                          <p:spTgt spid="118"/>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22"/>
                                        </p:tgtEl>
                                        <p:attrNameLst>
                                          <p:attrName>style.visibility</p:attrName>
                                        </p:attrNameLst>
                                      </p:cBhvr>
                                      <p:to>
                                        <p:strVal val="visible"/>
                                      </p:to>
                                    </p:set>
                                    <p:animEffect transition="in" filter="fade">
                                      <p:cBhvr>
                                        <p:cTn id="19" dur="500"/>
                                        <p:tgtEl>
                                          <p:spTgt spid="122"/>
                                        </p:tgtEl>
                                      </p:cBhvr>
                                    </p:animEffect>
                                    <p:anim calcmode="lin" valueType="num">
                                      <p:cBhvr>
                                        <p:cTn id="20" dur="500" fill="hold"/>
                                        <p:tgtEl>
                                          <p:spTgt spid="122"/>
                                        </p:tgtEl>
                                        <p:attrNameLst>
                                          <p:attrName>ppt_x</p:attrName>
                                        </p:attrNameLst>
                                      </p:cBhvr>
                                      <p:tavLst>
                                        <p:tav tm="0">
                                          <p:val>
                                            <p:strVal val="#ppt_x"/>
                                          </p:val>
                                        </p:tav>
                                        <p:tav tm="100000">
                                          <p:val>
                                            <p:strVal val="#ppt_x"/>
                                          </p:val>
                                        </p:tav>
                                      </p:tavLst>
                                    </p:anim>
                                    <p:anim calcmode="lin" valueType="num">
                                      <p:cBhvr>
                                        <p:cTn id="21" dur="500" fill="hold"/>
                                        <p:tgtEl>
                                          <p:spTgt spid="122"/>
                                        </p:tgtEl>
                                        <p:attrNameLst>
                                          <p:attrName>ppt_y</p:attrName>
                                        </p:attrNameLst>
                                      </p:cBhvr>
                                      <p:tavLst>
                                        <p:tav tm="0">
                                          <p:val>
                                            <p:strVal val="#ppt_y+.1"/>
                                          </p:val>
                                        </p:tav>
                                        <p:tav tm="100000">
                                          <p:val>
                                            <p:strVal val="#ppt_y"/>
                                          </p:val>
                                        </p:tav>
                                      </p:tavLst>
                                    </p:anim>
                                  </p:childTnLst>
                                </p:cTn>
                              </p:par>
                              <p:par>
                                <p:cTn id="22" presetID="53" presetClass="entr" presetSubtype="16"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541538" cy="6858000"/>
            <a:chOff x="-290920" y="0"/>
            <a:chExt cx="12541538"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84158" y="3276090"/>
              <a:ext cx="227125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MODULES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WORKING</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157199" y="327609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LIMITATIONS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CONCLUSION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8" name="Group 117">
            <a:extLst>
              <a:ext uri="{FF2B5EF4-FFF2-40B4-BE49-F238E27FC236}">
                <a16:creationId xmlns:a16="http://schemas.microsoft.com/office/drawing/2014/main" id="{642619BF-D98C-42FE-8077-B8745D93F239}"/>
              </a:ext>
            </a:extLst>
          </p:cNvPr>
          <p:cNvGrpSpPr/>
          <p:nvPr/>
        </p:nvGrpSpPr>
        <p:grpSpPr>
          <a:xfrm>
            <a:off x="1089803" y="4112242"/>
            <a:ext cx="3048141" cy="1175555"/>
            <a:chOff x="264581" y="4416136"/>
            <a:chExt cx="3048141" cy="1175555"/>
          </a:xfrm>
        </p:grpSpPr>
        <p:sp>
          <p:nvSpPr>
            <p:cNvPr id="119" name="TextBox 118">
              <a:extLst>
                <a:ext uri="{FF2B5EF4-FFF2-40B4-BE49-F238E27FC236}">
                  <a16:creationId xmlns:a16="http://schemas.microsoft.com/office/drawing/2014/main" id="{47D438D1-4A2C-457A-A675-A2FFD11F8FC1}"/>
                </a:ext>
              </a:extLst>
            </p:cNvPr>
            <p:cNvSpPr txBox="1"/>
            <p:nvPr/>
          </p:nvSpPr>
          <p:spPr>
            <a:xfrm>
              <a:off x="466266" y="4416136"/>
              <a:ext cx="2644771" cy="461665"/>
            </a:xfrm>
            <a:prstGeom prst="rect">
              <a:avLst/>
            </a:prstGeom>
            <a:noFill/>
          </p:spPr>
          <p:txBody>
            <a:bodyPr wrap="square" rtlCol="0">
              <a:spAutoFit/>
            </a:bodyPr>
            <a:lstStyle/>
            <a:p>
              <a:pPr algn="ctr"/>
              <a:endParaRPr lang="en-US" sz="2400" dirty="0">
                <a:solidFill>
                  <a:srgbClr val="FF5969"/>
                </a:solidFill>
                <a:latin typeface="Tw Cen MT" panose="020B0602020104020603" pitchFamily="34" charset="0"/>
              </a:endParaRPr>
            </a:p>
          </p:txBody>
        </p:sp>
        <p:sp>
          <p:nvSpPr>
            <p:cNvPr id="120" name="TextBox 119">
              <a:extLst>
                <a:ext uri="{FF2B5EF4-FFF2-40B4-BE49-F238E27FC236}">
                  <a16:creationId xmlns:a16="http://schemas.microsoft.com/office/drawing/2014/main" id="{EFA98CF0-C7D5-4BB1-AE6B-892973EDC2B3}"/>
                </a:ext>
              </a:extLst>
            </p:cNvPr>
            <p:cNvSpPr txBox="1"/>
            <p:nvPr/>
          </p:nvSpPr>
          <p:spPr>
            <a:xfrm>
              <a:off x="46626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1" name="TextBox 120">
              <a:extLst>
                <a:ext uri="{FF2B5EF4-FFF2-40B4-BE49-F238E27FC236}">
                  <a16:creationId xmlns:a16="http://schemas.microsoft.com/office/drawing/2014/main" id="{ADB9B462-21BE-4A91-8264-768F8688631E}"/>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122" name="Group 121">
            <a:extLst>
              <a:ext uri="{FF2B5EF4-FFF2-40B4-BE49-F238E27FC236}">
                <a16:creationId xmlns:a16="http://schemas.microsoft.com/office/drawing/2014/main" id="{EC238A46-6DC2-415E-858B-EDB9C705F5D2}"/>
              </a:ext>
            </a:extLst>
          </p:cNvPr>
          <p:cNvGrpSpPr/>
          <p:nvPr/>
        </p:nvGrpSpPr>
        <p:grpSpPr>
          <a:xfrm>
            <a:off x="3806113" y="4112242"/>
            <a:ext cx="3048141" cy="1175555"/>
            <a:chOff x="3143051" y="4416136"/>
            <a:chExt cx="3048141" cy="1175555"/>
          </a:xfrm>
        </p:grpSpPr>
        <p:sp>
          <p:nvSpPr>
            <p:cNvPr id="123" name="TextBox 122">
              <a:extLst>
                <a:ext uri="{FF2B5EF4-FFF2-40B4-BE49-F238E27FC236}">
                  <a16:creationId xmlns:a16="http://schemas.microsoft.com/office/drawing/2014/main" id="{CCBD766E-1FDC-47EC-AFE3-250300F9E1D4}"/>
                </a:ext>
              </a:extLst>
            </p:cNvPr>
            <p:cNvSpPr txBox="1"/>
            <p:nvPr/>
          </p:nvSpPr>
          <p:spPr>
            <a:xfrm>
              <a:off x="3344736" y="4416136"/>
              <a:ext cx="2644771" cy="461665"/>
            </a:xfrm>
            <a:prstGeom prst="rect">
              <a:avLst/>
            </a:prstGeom>
            <a:noFill/>
          </p:spPr>
          <p:txBody>
            <a:bodyPr wrap="square" rtlCol="0">
              <a:spAutoFit/>
            </a:bodyPr>
            <a:lstStyle/>
            <a:p>
              <a:pPr algn="ctr"/>
              <a:endParaRPr lang="en-US" sz="2400" dirty="0">
                <a:solidFill>
                  <a:srgbClr val="03A1A4"/>
                </a:solidFill>
                <a:latin typeface="Tw Cen MT" panose="020B0602020104020603" pitchFamily="34" charset="0"/>
              </a:endParaRPr>
            </a:p>
          </p:txBody>
        </p:sp>
        <p:sp>
          <p:nvSpPr>
            <p:cNvPr id="124" name="TextBox 123">
              <a:extLst>
                <a:ext uri="{FF2B5EF4-FFF2-40B4-BE49-F238E27FC236}">
                  <a16:creationId xmlns:a16="http://schemas.microsoft.com/office/drawing/2014/main" id="{9DD83A3E-FC84-4E9E-A039-E9CA92AC9309}"/>
                </a:ext>
              </a:extLst>
            </p:cNvPr>
            <p:cNvSpPr txBox="1"/>
            <p:nvPr/>
          </p:nvSpPr>
          <p:spPr>
            <a:xfrm>
              <a:off x="3344736" y="4853747"/>
              <a:ext cx="264477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sp>
          <p:nvSpPr>
            <p:cNvPr id="125" name="TextBox 124">
              <a:extLst>
                <a:ext uri="{FF2B5EF4-FFF2-40B4-BE49-F238E27FC236}">
                  <a16:creationId xmlns:a16="http://schemas.microsoft.com/office/drawing/2014/main" id="{D4656B8D-277C-459C-8AC5-1E3C9FBF12C4}"/>
                </a:ext>
              </a:extLst>
            </p:cNvPr>
            <p:cNvSpPr txBox="1"/>
            <p:nvPr/>
          </p:nvSpPr>
          <p:spPr>
            <a:xfrm>
              <a:off x="314305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pic>
        <p:nvPicPr>
          <p:cNvPr id="8" name="Picture 7">
            <a:extLst>
              <a:ext uri="{FF2B5EF4-FFF2-40B4-BE49-F238E27FC236}">
                <a16:creationId xmlns:a16="http://schemas.microsoft.com/office/drawing/2014/main" id="{328CD6A6-A43F-0160-24A6-C63949B3B2BB}"/>
              </a:ext>
            </a:extLst>
          </p:cNvPr>
          <p:cNvPicPr/>
          <p:nvPr/>
        </p:nvPicPr>
        <p:blipFill>
          <a:blip r:embed="rId3"/>
          <a:stretch>
            <a:fillRect/>
          </a:stretch>
        </p:blipFill>
        <p:spPr>
          <a:xfrm>
            <a:off x="1348598" y="908532"/>
            <a:ext cx="8109576" cy="4677877"/>
          </a:xfrm>
          <a:prstGeom prst="rect">
            <a:avLst/>
          </a:prstGeom>
        </p:spPr>
      </p:pic>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anim calcmode="lin" valueType="num">
                                      <p:cBhvr>
                                        <p:cTn id="8" dur="500" fill="hold"/>
                                        <p:tgtEl>
                                          <p:spTgt spid="118"/>
                                        </p:tgtEl>
                                        <p:attrNameLst>
                                          <p:attrName>ppt_x</p:attrName>
                                        </p:attrNameLst>
                                      </p:cBhvr>
                                      <p:tavLst>
                                        <p:tav tm="0">
                                          <p:val>
                                            <p:strVal val="#ppt_x"/>
                                          </p:val>
                                        </p:tav>
                                        <p:tav tm="100000">
                                          <p:val>
                                            <p:strVal val="#ppt_x"/>
                                          </p:val>
                                        </p:tav>
                                      </p:tavLst>
                                    </p:anim>
                                    <p:anim calcmode="lin" valueType="num">
                                      <p:cBhvr>
                                        <p:cTn id="9" dur="500" fill="hold"/>
                                        <p:tgtEl>
                                          <p:spTgt spid="1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anim calcmode="lin" valueType="num">
                                      <p:cBhvr>
                                        <p:cTn id="14" dur="500" fill="hold"/>
                                        <p:tgtEl>
                                          <p:spTgt spid="122"/>
                                        </p:tgtEl>
                                        <p:attrNameLst>
                                          <p:attrName>ppt_x</p:attrName>
                                        </p:attrNameLst>
                                      </p:cBhvr>
                                      <p:tavLst>
                                        <p:tav tm="0">
                                          <p:val>
                                            <p:strVal val="#ppt_x"/>
                                          </p:val>
                                        </p:tav>
                                        <p:tav tm="100000">
                                          <p:val>
                                            <p:strVal val="#ppt_x"/>
                                          </p:val>
                                        </p:tav>
                                      </p:tavLst>
                                    </p:anim>
                                    <p:anim calcmode="lin" valueType="num">
                                      <p:cBhvr>
                                        <p:cTn id="15" dur="5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787</Words>
  <Application>Microsoft Office PowerPoint</Application>
  <PresentationFormat>Widescreen</PresentationFormat>
  <Paragraphs>142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Times New Roman</vt:lpstr>
      <vt:lpstr>Tw Cen MT</vt:lpstr>
      <vt:lpstr>Wingdings</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sanjay naddunuri</cp:lastModifiedBy>
  <cp:revision>97</cp:revision>
  <dcterms:created xsi:type="dcterms:W3CDTF">2017-01-05T13:17:27Z</dcterms:created>
  <dcterms:modified xsi:type="dcterms:W3CDTF">2024-05-01T04:19:44Z</dcterms:modified>
</cp:coreProperties>
</file>