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 id="214748365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9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3" d="100"/>
          <a:sy n="103" d="100"/>
        </p:scale>
        <p:origin x="874" y="58"/>
      </p:cViewPr>
      <p:guideLst>
        <p:guide orient="horz" pos="588"/>
        <p:guide pos="144"/>
        <p:guide orient="horz" pos="90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03-04-2025</a:t>
            </a:fld>
            <a:endParaRPr lang="en-IN"/>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5"/>
          <a:srcRect/>
          <a:stretch>
            <a:fillRect/>
          </a:stretch>
        </p:blipFill>
        <p:spPr>
          <a:xfrm>
            <a:off x="7411959" y="234964"/>
            <a:ext cx="852410" cy="284955"/>
          </a:xfrm>
          <a:prstGeom prst="rect">
            <a:avLst/>
          </a:prstGeom>
          <a:noFill/>
          <a:ln>
            <a:noFill/>
          </a:ln>
        </p:spPr>
      </p:pic>
      <p:sp>
        <p:nvSpPr>
          <p:cNvPr id="5" name="TextBox 4"/>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p:cNvPicPr>
            <a:picLocks noChangeAspect="1"/>
          </p:cNvPicPr>
          <p:nvPr/>
        </p:nvPicPr>
        <p:blipFill>
          <a:blip r:embed="rId3"/>
          <a:stretch>
            <a:fillRect/>
          </a:stretch>
        </p:blipFill>
        <p:spPr>
          <a:xfrm>
            <a:off x="15498" y="0"/>
            <a:ext cx="9144000" cy="5143500"/>
          </a:xfrm>
          <a:prstGeom prst="rect">
            <a:avLst/>
          </a:prstGeom>
        </p:spPr>
      </p:pic>
      <p:sp>
        <p:nvSpPr>
          <p:cNvPr id="2" name="TextBox 1"/>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p:cNvPicPr preferRelativeResize="0"/>
          <p:nvPr/>
        </p:nvPicPr>
        <p:blipFill rotWithShape="1">
          <a:blip r:embed="rId4"/>
          <a:srcRect/>
          <a:stretch>
            <a:fillRect/>
          </a:stretch>
        </p:blipFill>
        <p:spPr>
          <a:xfrm>
            <a:off x="7411959" y="234964"/>
            <a:ext cx="852410" cy="284955"/>
          </a:xfrm>
          <a:prstGeom prst="rect">
            <a:avLst/>
          </a:prstGeom>
          <a:noFill/>
          <a:ln>
            <a:noFill/>
          </a:ln>
        </p:spPr>
      </p:pic>
      <p:sp>
        <p:nvSpPr>
          <p:cNvPr id="23" name="TextBox 22"/>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p:cNvSpPr txBox="1"/>
          <p:nvPr/>
        </p:nvSpPr>
        <p:spPr>
          <a:xfrm>
            <a:off x="207099" y="4131990"/>
            <a:ext cx="1644951" cy="275590"/>
          </a:xfrm>
          <a:prstGeom prst="rect">
            <a:avLst/>
          </a:prstGeom>
          <a:noFill/>
        </p:spPr>
        <p:txBody>
          <a:bodyPr wrap="square" rtlCol="0" anchor="ctr">
            <a:spAutoFit/>
          </a:bodyPr>
          <a:lstStyle/>
          <a:p>
            <a:r>
              <a:rPr lang="en-US" altLang="en-US" sz="1200" dirty="0">
                <a:solidFill>
                  <a:srgbClr val="161D23"/>
                </a:solidFill>
              </a:rPr>
              <a:t>S</a:t>
            </a:r>
            <a:r>
              <a:rPr lang="en-IN" altLang="en-US" sz="1200" dirty="0" err="1">
                <a:solidFill>
                  <a:srgbClr val="161D23"/>
                </a:solidFill>
              </a:rPr>
              <a:t>anjay</a:t>
            </a:r>
            <a:r>
              <a:rPr lang="en-IN" altLang="en-US" sz="1200" dirty="0">
                <a:solidFill>
                  <a:srgbClr val="161D23"/>
                </a:solidFill>
              </a:rPr>
              <a:t> Nalamasa</a:t>
            </a:r>
          </a:p>
        </p:txBody>
      </p:sp>
      <p:sp>
        <p:nvSpPr>
          <p:cNvPr id="26" name="TextBox 25"/>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p:cNvSpPr txBox="1"/>
          <p:nvPr/>
        </p:nvSpPr>
        <p:spPr>
          <a:xfrm>
            <a:off x="207010" y="4673288"/>
            <a:ext cx="2545715" cy="261610"/>
          </a:xfrm>
          <a:prstGeom prst="rect">
            <a:avLst/>
          </a:prstGeom>
          <a:noFill/>
        </p:spPr>
        <p:txBody>
          <a:bodyPr wrap="square" rtlCol="0" anchor="ctr">
            <a:spAutoFit/>
          </a:bodyPr>
          <a:lstStyle/>
          <a:p>
            <a:r>
              <a:rPr lang="en-IN" sz="1100" b="0" i="0" dirty="0">
                <a:solidFill>
                  <a:srgbClr val="333333"/>
                </a:solidFill>
                <a:effectLst/>
                <a:latin typeface="Helvetica Neue"/>
              </a:rPr>
              <a:t>STU66b258636c0b91722964067</a:t>
            </a:r>
            <a:endParaRPr lang="en-IN" altLang="en-US" sz="1100" dirty="0">
              <a:solidFill>
                <a:srgbClr val="161D23"/>
              </a:solidFill>
            </a:endParaRPr>
          </a:p>
        </p:txBody>
      </p:sp>
      <p:sp>
        <p:nvSpPr>
          <p:cNvPr id="28" name="TextBox 27"/>
          <p:cNvSpPr txBox="1"/>
          <p:nvPr/>
        </p:nvSpPr>
        <p:spPr>
          <a:xfrm>
            <a:off x="5468585" y="4625928"/>
            <a:ext cx="3006671" cy="275590"/>
          </a:xfrm>
          <a:prstGeom prst="rect">
            <a:avLst/>
          </a:prstGeom>
          <a:noFill/>
        </p:spPr>
        <p:txBody>
          <a:bodyPr wrap="square" rtlCol="0" anchor="ctr">
            <a:spAutoFit/>
          </a:bodyPr>
          <a:lstStyle/>
          <a:p>
            <a:r>
              <a:rPr lang="en-IN" altLang="en-US" sz="1200" dirty="0">
                <a:solidFill>
                  <a:srgbClr val="161D23"/>
                </a:solidFill>
              </a:rPr>
              <a:t>Chaitanya Deemed to be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653415" y="1167765"/>
            <a:ext cx="7772400"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652780" y="1167765"/>
            <a:ext cx="7773035" cy="569595"/>
          </a:xfrm>
          <a:prstGeom prst="rect">
            <a:avLst/>
          </a:prstGeom>
          <a:noFill/>
        </p:spPr>
        <p:txBody>
          <a:bodyPr wrap="square" rtlCol="0">
            <a:noAutofit/>
          </a:bodyPr>
          <a:lstStyle/>
          <a:p>
            <a:endParaRPr lang="en-US"/>
          </a:p>
        </p:txBody>
      </p:sp>
      <p:graphicFrame>
        <p:nvGraphicFramePr>
          <p:cNvPr id="4" name="Table 3"/>
          <p:cNvGraphicFramePr/>
          <p:nvPr/>
        </p:nvGraphicFramePr>
        <p:xfrm>
          <a:off x="640080" y="1152525"/>
          <a:ext cx="7863840" cy="556895"/>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556895">
                <a:tc>
                  <a:txBody>
                    <a:bodyPr/>
                    <a:lstStyle/>
                    <a:p>
                      <a:r>
                        <a:rPr lang="en-IN" altLang="en-US" sz="1100"/>
                        <a:t>    </a:t>
                      </a:r>
                      <a:r>
                        <a:rPr lang="en-US" altLang="zh-CN" sz="1100"/>
                        <a:t>Metric</a:t>
                      </a:r>
                    </a:p>
                  </a:txBody>
                  <a:tcPr marL="0" marR="0" marT="0" marB="0" anchor="ctr">
                    <a:lnL>
                      <a:noFill/>
                    </a:lnL>
                    <a:lnR>
                      <a:noFill/>
                    </a:lnR>
                    <a:lnT>
                      <a:noFill/>
                    </a:lnT>
                    <a:lnB>
                      <a:noFill/>
                    </a:lnB>
                    <a:noFill/>
                  </a:tcPr>
                </a:tc>
                <a:tc>
                  <a:txBody>
                    <a:bodyPr/>
                    <a:lstStyle/>
                    <a:p>
                      <a:r>
                        <a:rPr lang="en-US" altLang="zh-CN" sz="1100"/>
                        <a:t>Test Description</a:t>
                      </a:r>
                    </a:p>
                  </a:txBody>
                  <a:tcPr marL="0" marR="0" marT="0" marB="0" anchor="ctr">
                    <a:lnL>
                      <a:noFill/>
                    </a:lnL>
                    <a:lnR>
                      <a:noFill/>
                    </a:lnR>
                    <a:lnT>
                      <a:noFill/>
                    </a:lnT>
                    <a:lnB>
                      <a:noFill/>
                    </a:lnB>
                    <a:noFill/>
                  </a:tcPr>
                </a:tc>
                <a:tc>
                  <a:txBody>
                    <a:bodyPr/>
                    <a:lstStyle/>
                    <a:p>
                      <a:r>
                        <a:rPr lang="en-US" altLang="zh-CN" sz="1100"/>
                        <a:t>Expected Output</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7" name="Table 6"/>
          <p:cNvGraphicFramePr/>
          <p:nvPr/>
        </p:nvGraphicFramePr>
        <p:xfrm>
          <a:off x="640080" y="1661795"/>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Response Time</a:t>
                      </a:r>
                    </a:p>
                  </a:txBody>
                  <a:tcPr marL="0" marR="0" marT="0" marB="0" anchor="ctr">
                    <a:lnL>
                      <a:noFill/>
                    </a:lnL>
                    <a:lnR>
                      <a:noFill/>
                    </a:lnR>
                    <a:lnT>
                      <a:noFill/>
                    </a:lnT>
                    <a:lnB>
                      <a:noFill/>
                    </a:lnB>
                    <a:noFill/>
                  </a:tcPr>
                </a:tc>
                <a:tc>
                  <a:txBody>
                    <a:bodyPr/>
                    <a:lstStyle/>
                    <a:p>
                      <a:r>
                        <a:rPr lang="en-US" altLang="zh-CN" sz="1100"/>
                        <a:t>Time taken to load auction pages and place bids.</a:t>
                      </a:r>
                    </a:p>
                  </a:txBody>
                  <a:tcPr marL="0" marR="0" marT="0" marB="0" anchor="ctr">
                    <a:lnL>
                      <a:noFill/>
                    </a:lnL>
                    <a:lnR>
                      <a:noFill/>
                    </a:lnR>
                    <a:lnT>
                      <a:noFill/>
                    </a:lnT>
                    <a:lnB>
                      <a:noFill/>
                    </a:lnB>
                    <a:noFill/>
                  </a:tcPr>
                </a:tc>
                <a:tc>
                  <a:txBody>
                    <a:bodyPr/>
                    <a:lstStyle/>
                    <a:p>
                      <a:r>
                        <a:rPr lang="en-US" altLang="zh-CN" sz="1100"/>
                        <a:t>&lt; 2 seconds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8" name="Table 7"/>
          <p:cNvGraphicFramePr/>
          <p:nvPr/>
        </p:nvGraphicFramePr>
        <p:xfrm>
          <a:off x="640080" y="206883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Concurrent Users</a:t>
                      </a:r>
                    </a:p>
                  </a:txBody>
                  <a:tcPr marL="0" marR="0" marT="0" marB="0" anchor="ctr">
                    <a:lnL>
                      <a:noFill/>
                    </a:lnL>
                    <a:lnR>
                      <a:noFill/>
                    </a:lnR>
                    <a:lnT>
                      <a:noFill/>
                    </a:lnT>
                    <a:lnB>
                      <a:noFill/>
                    </a:lnB>
                    <a:noFill/>
                  </a:tcPr>
                </a:tc>
                <a:tc>
                  <a:txBody>
                    <a:bodyPr/>
                    <a:lstStyle/>
                    <a:p>
                      <a:r>
                        <a:rPr lang="en-US" altLang="zh-CN" sz="1100"/>
                        <a:t>Number of users the platform can handle simultaneously.</a:t>
                      </a:r>
                    </a:p>
                  </a:txBody>
                  <a:tcPr marL="0" marR="0" marT="0" marB="0" anchor="ctr">
                    <a:lnL>
                      <a:noFill/>
                    </a:lnL>
                    <a:lnR>
                      <a:noFill/>
                    </a:lnR>
                    <a:lnT>
                      <a:noFill/>
                    </a:lnT>
                    <a:lnB>
                      <a:noFill/>
                    </a:lnB>
                    <a:noFill/>
                  </a:tcPr>
                </a:tc>
                <a:tc>
                  <a:txBody>
                    <a:bodyPr/>
                    <a:lstStyle/>
                    <a:p>
                      <a:r>
                        <a:rPr lang="en-US" altLang="zh-CN" sz="1100"/>
                        <a:t>10,000+ users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9" name="Table 8"/>
          <p:cNvGraphicFramePr/>
          <p:nvPr/>
        </p:nvGraphicFramePr>
        <p:xfrm>
          <a:off x="640080" y="240411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Bid Processing Speed</a:t>
                      </a:r>
                      <a:r>
                        <a:rPr lang="en-IN" altLang="en-US" sz="1100"/>
                        <a:t> </a:t>
                      </a:r>
                    </a:p>
                  </a:txBody>
                  <a:tcPr marL="0" marR="0" marT="0" marB="0" anchor="ctr">
                    <a:lnL>
                      <a:noFill/>
                    </a:lnL>
                    <a:lnR>
                      <a:noFill/>
                    </a:lnR>
                    <a:lnT>
                      <a:noFill/>
                    </a:lnT>
                    <a:lnB>
                      <a:noFill/>
                    </a:lnB>
                    <a:noFill/>
                  </a:tcPr>
                </a:tc>
                <a:tc>
                  <a:txBody>
                    <a:bodyPr/>
                    <a:lstStyle/>
                    <a:p>
                      <a:r>
                        <a:rPr lang="en-US" altLang="zh-CN" sz="1100"/>
                        <a:t>Time taken to process a bid and update the auction.</a:t>
                      </a:r>
                    </a:p>
                  </a:txBody>
                  <a:tcPr marL="0" marR="0" marT="0" marB="0" anchor="ctr">
                    <a:lnL>
                      <a:noFill/>
                    </a:lnL>
                    <a:lnR>
                      <a:noFill/>
                    </a:lnR>
                    <a:lnT>
                      <a:noFill/>
                    </a:lnT>
                    <a:lnB>
                      <a:noFill/>
                    </a:lnB>
                    <a:noFill/>
                  </a:tcPr>
                </a:tc>
                <a:tc>
                  <a:txBody>
                    <a:bodyPr/>
                    <a:lstStyle/>
                    <a:p>
                      <a:r>
                        <a:rPr lang="en-US" altLang="zh-CN" sz="1100"/>
                        <a:t>&lt; 1 second</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0" name="Table 9"/>
          <p:cNvGraphicFramePr/>
          <p:nvPr/>
        </p:nvGraphicFramePr>
        <p:xfrm>
          <a:off x="640080" y="273939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Transaction Success Rate</a:t>
                      </a:r>
                    </a:p>
                  </a:txBody>
                  <a:tcPr marL="0" marR="0" marT="0" marB="0" anchor="ctr">
                    <a:lnL>
                      <a:noFill/>
                    </a:lnL>
                    <a:lnR>
                      <a:noFill/>
                    </a:lnR>
                    <a:lnT>
                      <a:noFill/>
                    </a:lnT>
                    <a:lnB>
                      <a:noFill/>
                    </a:lnB>
                    <a:noFill/>
                  </a:tcPr>
                </a:tc>
                <a:tc>
                  <a:txBody>
                    <a:bodyPr/>
                    <a:lstStyle/>
                    <a:p>
                      <a:r>
                        <a:rPr lang="en-US" altLang="zh-CN" sz="1100"/>
                        <a:t>Percentage of successful payment transactions.</a:t>
                      </a:r>
                    </a:p>
                  </a:txBody>
                  <a:tcPr marL="0" marR="0" marT="0" marB="0" anchor="ctr">
                    <a:lnL>
                      <a:noFill/>
                    </a:lnL>
                    <a:lnR>
                      <a:noFill/>
                    </a:lnR>
                    <a:lnT>
                      <a:noFill/>
                    </a:lnT>
                    <a:lnB>
                      <a:noFill/>
                    </a:lnB>
                    <a:noFill/>
                  </a:tcPr>
                </a:tc>
                <a:tc>
                  <a:txBody>
                    <a:bodyPr/>
                    <a:lstStyle/>
                    <a:p>
                      <a:r>
                        <a:rPr lang="en-US" altLang="zh-CN" sz="1100"/>
                        <a:t>&gt; 98%</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1" name="Table 10"/>
          <p:cNvGraphicFramePr/>
          <p:nvPr/>
        </p:nvGraphicFramePr>
        <p:xfrm>
          <a:off x="640080" y="307467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Real-time Updates</a:t>
                      </a:r>
                    </a:p>
                  </a:txBody>
                  <a:tcPr marL="0" marR="0" marT="0" marB="0" anchor="ctr">
                    <a:lnL>
                      <a:noFill/>
                    </a:lnL>
                    <a:lnR>
                      <a:noFill/>
                    </a:lnR>
                    <a:lnT>
                      <a:noFill/>
                    </a:lnT>
                    <a:lnB>
                      <a:noFill/>
                    </a:lnB>
                    <a:noFill/>
                  </a:tcPr>
                </a:tc>
                <a:tc>
                  <a:txBody>
                    <a:bodyPr/>
                    <a:lstStyle/>
                    <a:p>
                      <a:r>
                        <a:rPr lang="en-US" altLang="zh-CN" sz="1100"/>
                        <a:t>Delay in displaying new bids to all participants.</a:t>
                      </a:r>
                    </a:p>
                  </a:txBody>
                  <a:tcPr marL="0" marR="0" marT="0" marB="0" anchor="ctr">
                    <a:lnL>
                      <a:noFill/>
                    </a:lnL>
                    <a:lnR>
                      <a:noFill/>
                    </a:lnR>
                    <a:lnT>
                      <a:noFill/>
                    </a:lnT>
                    <a:lnB>
                      <a:noFill/>
                    </a:lnB>
                    <a:noFill/>
                  </a:tcPr>
                </a:tc>
                <a:tc>
                  <a:txBody>
                    <a:bodyPr/>
                    <a:lstStyle/>
                    <a:p>
                      <a:r>
                        <a:rPr lang="en-US" altLang="zh-CN" sz="1100"/>
                        <a:t>&lt; 500ms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2" name="Table 11"/>
          <p:cNvGraphicFramePr/>
          <p:nvPr/>
        </p:nvGraphicFramePr>
        <p:xfrm>
          <a:off x="640080" y="3409950"/>
          <a:ext cx="7863840" cy="16764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Server Uptime</a:t>
                      </a:r>
                    </a:p>
                  </a:txBody>
                  <a:tcPr marL="0" marR="0" marT="0" marB="0" anchor="ctr">
                    <a:lnL>
                      <a:noFill/>
                    </a:lnL>
                    <a:lnR>
                      <a:noFill/>
                    </a:lnR>
                    <a:lnT>
                      <a:noFill/>
                    </a:lnT>
                    <a:lnB>
                      <a:noFill/>
                    </a:lnB>
                    <a:noFill/>
                  </a:tcPr>
                </a:tc>
                <a:tc>
                  <a:txBody>
                    <a:bodyPr/>
                    <a:lstStyle/>
                    <a:p>
                      <a:r>
                        <a:rPr lang="en-US" altLang="zh-CN" sz="1100"/>
                        <a:t>Availability of the platform over a period.</a:t>
                      </a:r>
                    </a:p>
                  </a:txBody>
                  <a:tcPr marL="0" marR="0" marT="0" marB="0" anchor="ctr">
                    <a:lnL>
                      <a:noFill/>
                    </a:lnL>
                    <a:lnR>
                      <a:noFill/>
                    </a:lnR>
                    <a:lnT>
                      <a:noFill/>
                    </a:lnT>
                    <a:lnB>
                      <a:noFill/>
                    </a:lnB>
                    <a:noFill/>
                  </a:tcPr>
                </a:tc>
                <a:tc>
                  <a:txBody>
                    <a:bodyPr/>
                    <a:lstStyle/>
                    <a:p>
                      <a:r>
                        <a:rPr lang="en-US" altLang="zh-CN" sz="1100"/>
                        <a:t>99.9% uptime</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13" name="Text Box 12"/>
          <p:cNvSpPr txBox="1"/>
          <p:nvPr/>
        </p:nvSpPr>
        <p:spPr>
          <a:xfrm>
            <a:off x="653415" y="3745230"/>
            <a:ext cx="7771765" cy="1016000"/>
          </a:xfrm>
          <a:prstGeom prst="rect">
            <a:avLst/>
          </a:prstGeom>
          <a:noFill/>
        </p:spPr>
        <p:txBody>
          <a:bodyPr wrap="square" rtlCol="0">
            <a:noAutofit/>
          </a:bodyPr>
          <a:lstStyle/>
          <a:p>
            <a:r>
              <a:rPr lang="en-IN" altLang="en-US" b="1"/>
              <a:t>  </a:t>
            </a:r>
            <a:r>
              <a:rPr lang="en-US" altLang="en-US" b="1"/>
              <a:t>Performance Summary:</a:t>
            </a:r>
          </a:p>
          <a:p>
            <a:endParaRPr lang="en-US" altLang="en-US" sz="1100"/>
          </a:p>
          <a:p>
            <a:r>
              <a:rPr lang="en-IN" altLang="en-US" sz="1100"/>
              <a:t>   </a:t>
            </a:r>
            <a:r>
              <a:rPr lang="en-US" altLang="en-US" sz="1100"/>
              <a:t>Bid Processing Speed: ~500ms per bid</a:t>
            </a:r>
            <a:r>
              <a:rPr lang="en-IN" altLang="en-US" sz="1100"/>
              <a:t>                                    </a:t>
            </a:r>
            <a:r>
              <a:rPr lang="en-US" altLang="en-US" sz="1100">
                <a:sym typeface="+mn-ea"/>
              </a:rPr>
              <a:t>Transaction Success Rate: 98%+</a:t>
            </a:r>
            <a:endParaRPr lang="en-US" altLang="en-US" sz="1100"/>
          </a:p>
          <a:p>
            <a:endParaRPr lang="en-US" altLang="en-US" sz="1100"/>
          </a:p>
          <a:p>
            <a:r>
              <a:rPr lang="en-IN" altLang="en-US" sz="1100">
                <a:sym typeface="+mn-ea"/>
              </a:rPr>
              <a:t>   Concurrent Users Supported</a:t>
            </a:r>
            <a:r>
              <a:rPr lang="en-US" altLang="en-US" sz="1100">
                <a:sym typeface="+mn-ea"/>
              </a:rPr>
              <a:t>:</a:t>
            </a:r>
            <a:r>
              <a:rPr lang="en-IN" altLang="en-US" sz="1100">
                <a:sym typeface="+mn-ea"/>
              </a:rPr>
              <a:t>10000+                                        </a:t>
            </a:r>
            <a:r>
              <a:rPr lang="en-US" altLang="en-US" sz="1100">
                <a:sym typeface="+mn-ea"/>
              </a:rPr>
              <a:t>Server Uptime: 99.9%</a:t>
            </a:r>
            <a:endParaRPr lang="en-US" altLang="en-US" sz="1100"/>
          </a:p>
          <a:p>
            <a:endParaRPr lang="en-US" altLang="en-US" sz="1100"/>
          </a:p>
          <a:p>
            <a:endParaRPr lang="en-US" altLang="en-US" sz="1100"/>
          </a:p>
          <a:p>
            <a:endParaRPr lang="en-US" altLang="en-US" sz="1100"/>
          </a:p>
          <a:p>
            <a:endParaRPr lang="en-US" altLang="en-US" sz="1100"/>
          </a:p>
          <a:p>
            <a:endParaRPr lang="en-US" altLang="en-US" sz="1100"/>
          </a:p>
          <a:p>
            <a:endParaRPr lang="en-US" altLang="en-US"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p:cNvSpPr txBox="1"/>
          <p:nvPr/>
        </p:nvSpPr>
        <p:spPr>
          <a:xfrm>
            <a:off x="142495" y="1149763"/>
            <a:ext cx="4445003" cy="353822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The online auction platform provides a secure, transparent, and efficient digital marketplace for buyers and sellers. By integrating real-time bidding, automated auction management, and secure payment processing, the system enhances user experience and ensures fairness in transactions. The use of modern web technologies like React, Django/Node.js, and WebSockets enables smooth operation and scalability. With strong security measures such as authentication and fraud detection, the platform ensures safe and reliable auctions. Overall, this solution eliminates geographical barriers, improves accessibility, and revolutionizes the traditional auction system, making online bidding more convenient and trustworthy.</a:t>
            </a:r>
          </a:p>
        </p:txBody>
      </p:sp>
      <p:pic>
        <p:nvPicPr>
          <p:cNvPr id="2" name="Picture 1" descr="A pen and papers with check marks&#10;&#10;Description automatically generated"/>
          <p:cNvPicPr>
            <a:picLocks noChangeAspect="1"/>
          </p:cNvPicPr>
          <p:nvPr/>
        </p:nvPicPr>
        <p:blipFill rotWithShape="1">
          <a:blip r:embed="rId3"/>
          <a:srcRect t="17" r="7" b="14"/>
          <a:stretch>
            <a:fillRect/>
          </a:stretch>
        </p:blipFill>
        <p:spPr>
          <a:xfrm>
            <a:off x="4798082" y="1398625"/>
            <a:ext cx="4104015" cy="2893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p:cNvPicPr>
            <a:picLocks noChangeAspect="1"/>
          </p:cNvPicPr>
          <p:nvPr/>
        </p:nvPicPr>
        <p:blipFill rotWithShape="1">
          <a:blip r:embed="rId3"/>
          <a:srcRect l="9710" t="21904" r="9339"/>
          <a:stretch>
            <a:fillRect/>
          </a:stretch>
        </p:blipFill>
        <p:spPr>
          <a:xfrm>
            <a:off x="575375" y="402956"/>
            <a:ext cx="7993251" cy="4337588"/>
          </a:xfrm>
          <a:prstGeom prst="rect">
            <a:avLst/>
          </a:prstGeom>
        </p:spPr>
      </p:pic>
      <p:grpSp>
        <p:nvGrpSpPr>
          <p:cNvPr id="2" name="Group 1"/>
          <p:cNvGrpSpPr/>
          <p:nvPr/>
        </p:nvGrpSpPr>
        <p:grpSpPr>
          <a:xfrm>
            <a:off x="3471621" y="3184902"/>
            <a:ext cx="2200759" cy="813661"/>
            <a:chOff x="3246895" y="3184902"/>
            <a:chExt cx="2200759" cy="813661"/>
          </a:xfrm>
        </p:grpSpPr>
        <p:sp>
          <p:nvSpPr>
            <p:cNvPr id="7"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p:cNvPicPr>
              <a:picLocks noChangeAspect="1"/>
            </p:cNvPicPr>
            <p:nvPr/>
          </p:nvPicPr>
          <p:blipFill>
            <a:blip r:embed="rId4"/>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p:cNvGrpSpPr/>
          <p:nvPr/>
        </p:nvGrpSpPr>
        <p:grpSpPr>
          <a:xfrm>
            <a:off x="743919" y="1340601"/>
            <a:ext cx="7656162" cy="3161654"/>
            <a:chOff x="922150" y="1325103"/>
            <a:chExt cx="7656162" cy="3161654"/>
          </a:xfrm>
        </p:grpSpPr>
        <p:sp>
          <p:nvSpPr>
            <p:cNvPr id="3"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panose="020B0604020202020204"/>
                  <a:cs typeface="Arial" panose="020B0604020202020204"/>
                </a:rPr>
                <a:t>CAPSTONE PROJECT SHOWCASE</a:t>
              </a:r>
            </a:p>
          </p:txBody>
        </p:sp>
        <p:sp>
          <p:nvSpPr>
            <p:cNvPr id="9"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p:cNvSpPr txBox="1"/>
            <p:nvPr/>
          </p:nvSpPr>
          <p:spPr>
            <a:xfrm>
              <a:off x="2402240" y="2534555"/>
              <a:ext cx="5323429" cy="51117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latin typeface="+mj-lt"/>
                </a:rPr>
                <a:t>Project Title</a:t>
              </a:r>
            </a:p>
            <a:p>
              <a:pPr algn="ctr">
                <a:lnSpc>
                  <a:spcPts val="1995"/>
                </a:lnSpc>
                <a:spcBef>
                  <a:spcPct val="0"/>
                </a:spcBef>
              </a:pPr>
              <a:r>
                <a:rPr lang="en-IN" altLang="en-US" sz="1600" b="1" dirty="0">
                  <a:latin typeface="+mj-lt"/>
                  <a:cs typeface="Poppins"/>
                </a:rPr>
                <a:t>Online Auction Platform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p:cNvGrpSpPr/>
          <p:nvPr/>
        </p:nvGrpSpPr>
        <p:grpSpPr>
          <a:xfrm>
            <a:off x="735884" y="1338243"/>
            <a:ext cx="7719937" cy="3323608"/>
            <a:chOff x="712031" y="1234880"/>
            <a:chExt cx="7719937" cy="3323608"/>
          </a:xfrm>
        </p:grpSpPr>
        <p:grpSp>
          <p:nvGrpSpPr>
            <p:cNvPr id="28" name="Group 27"/>
            <p:cNvGrpSpPr/>
            <p:nvPr/>
          </p:nvGrpSpPr>
          <p:grpSpPr>
            <a:xfrm>
              <a:off x="712031" y="1234880"/>
              <a:ext cx="7719937" cy="643467"/>
              <a:chOff x="712031" y="1234880"/>
              <a:chExt cx="7719937" cy="643467"/>
            </a:xfrm>
          </p:grpSpPr>
          <p:sp>
            <p:nvSpPr>
              <p:cNvPr id="4" name="Rectangle 3"/>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Purpose: An online auction platform allows users to buy and sell items through a bidding process over the internet, making transactions more accessible and convenient.</a:t>
                </a:r>
                <a:endParaRPr lang="en-US" sz="1400" dirty="0">
                  <a:solidFill>
                    <a:schemeClr val="tx1"/>
                  </a:solidFill>
                  <a:latin typeface="+mj-lt"/>
                  <a:cs typeface="Times New Roman" panose="02020603050405020304" pitchFamily="18" charset="0"/>
                </a:endParaRPr>
              </a:p>
            </p:txBody>
          </p:sp>
          <p:sp>
            <p:nvSpPr>
              <p:cNvPr id="5"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a:t>1</a:t>
                </a:r>
              </a:p>
            </p:txBody>
          </p:sp>
        </p:grpSp>
        <p:grpSp>
          <p:nvGrpSpPr>
            <p:cNvPr id="27" name="Group 26"/>
            <p:cNvGrpSpPr/>
            <p:nvPr/>
          </p:nvGrpSpPr>
          <p:grpSpPr>
            <a:xfrm>
              <a:off x="712031" y="2128260"/>
              <a:ext cx="7719937" cy="643467"/>
              <a:chOff x="712031" y="1974905"/>
              <a:chExt cx="7719937" cy="643467"/>
            </a:xfrm>
          </p:grpSpPr>
          <p:sp>
            <p:nvSpPr>
              <p:cNvPr id="17" name="Rectangle 16"/>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Key Features: It includes user registration, item listing, bidding system, secure payment options, and automated winner selection based on the highest bid.</a:t>
                </a:r>
                <a:endParaRPr lang="en-US" sz="1400" dirty="0">
                  <a:solidFill>
                    <a:schemeClr val="tx1"/>
                  </a:solidFill>
                  <a:latin typeface="+mj-lt"/>
                  <a:cs typeface="Times New Roman" panose="02020603050405020304" pitchFamily="18" charset="0"/>
                </a:endParaRPr>
              </a:p>
            </p:txBody>
          </p:sp>
          <p:sp>
            <p:nvSpPr>
              <p:cNvPr id="18"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2</a:t>
                </a:r>
              </a:p>
            </p:txBody>
          </p:sp>
        </p:grpSp>
        <p:grpSp>
          <p:nvGrpSpPr>
            <p:cNvPr id="26" name="Group 25"/>
            <p:cNvGrpSpPr/>
            <p:nvPr/>
          </p:nvGrpSpPr>
          <p:grpSpPr>
            <a:xfrm>
              <a:off x="712031" y="3021640"/>
              <a:ext cx="7719937" cy="643467"/>
              <a:chOff x="712031" y="2737676"/>
              <a:chExt cx="7719937" cy="643467"/>
            </a:xfrm>
          </p:grpSpPr>
          <p:sp>
            <p:nvSpPr>
              <p:cNvPr id="20" name="Rectangle 19"/>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Benefits: Sellers reach a wider audience, buyers get competitive pricing, and the system ensures transparency and efficiency in transactions.</a:t>
                </a:r>
                <a:endParaRPr lang="en-US" sz="1400" dirty="0">
                  <a:solidFill>
                    <a:schemeClr val="tx1"/>
                  </a:solidFill>
                  <a:latin typeface="+mj-lt"/>
                  <a:cs typeface="Times New Roman" panose="02020603050405020304" pitchFamily="18" charset="0"/>
                </a:endParaRPr>
              </a:p>
            </p:txBody>
          </p:sp>
          <p:sp>
            <p:nvSpPr>
              <p:cNvPr id="21"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3</a:t>
                </a:r>
              </a:p>
            </p:txBody>
          </p:sp>
        </p:grpSp>
        <p:grpSp>
          <p:nvGrpSpPr>
            <p:cNvPr id="25" name="Group 24"/>
            <p:cNvGrpSpPr/>
            <p:nvPr/>
          </p:nvGrpSpPr>
          <p:grpSpPr>
            <a:xfrm>
              <a:off x="712031" y="3915021"/>
              <a:ext cx="7719937" cy="643467"/>
              <a:chOff x="712031" y="3477701"/>
              <a:chExt cx="7719937" cy="643467"/>
            </a:xfrm>
          </p:grpSpPr>
          <p:sp>
            <p:nvSpPr>
              <p:cNvPr id="23" name="Rectangle 22"/>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IN" altLang="en-US" sz="1400" dirty="0">
                    <a:solidFill>
                      <a:schemeClr val="tx1"/>
                    </a:solidFill>
                    <a:latin typeface="+mj-lt"/>
                    <a:cs typeface="Times New Roman" panose="02020603050405020304" pitchFamily="18" charset="0"/>
                  </a:rPr>
                  <a:t>Technology:The platform uses databases for storing user and product data, real-time updates for bids, and secure payment gateways to facilitate safe transactions.</a:t>
                </a:r>
              </a:p>
            </p:txBody>
          </p:sp>
          <p:sp>
            <p:nvSpPr>
              <p:cNvPr id="24"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4</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142495" y="1284891"/>
            <a:ext cx="5058525" cy="4789805"/>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Traditional auction systems are often limited by geographical constraints, time restrictions, and lack of transparency, making it difficult for buyers and sellers to participate effectively. An online auction platform aims to address these challenges by providing a digital marketplace where users can list, bid on, and purchase items in a fair, secure, and automated manner. The platform should ensure real-time bidding, fraud prevention, and seamless transaction processing to enhance user trust and engagement.</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p:txBody>
      </p:sp>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p:cNvGrpSpPr/>
          <p:nvPr/>
        </p:nvGrpSpPr>
        <p:grpSpPr>
          <a:xfrm>
            <a:off x="5699883" y="1288468"/>
            <a:ext cx="3189304" cy="2766856"/>
            <a:chOff x="4578211" y="760307"/>
            <a:chExt cx="4510006" cy="3741355"/>
          </a:xfrm>
        </p:grpSpPr>
        <p:pic>
          <p:nvPicPr>
            <p:cNvPr id="4" name="Picture 3" descr="A purple question mark with gears&#10;&#10;Description automatically generated"/>
            <p:cNvPicPr>
              <a:picLocks noChangeAspect="1"/>
            </p:cNvPicPr>
            <p:nvPr/>
          </p:nvPicPr>
          <p:blipFill rotWithShape="1">
            <a:blip r:embed="rId3"/>
            <a:srcRect l="11111" t="10028" r="10940" b="11567"/>
            <a:stretch>
              <a:fillRect/>
            </a:stretch>
          </p:blipFill>
          <p:spPr>
            <a:xfrm>
              <a:off x="5486396" y="760307"/>
              <a:ext cx="3601821" cy="3622886"/>
            </a:xfrm>
            <a:prstGeom prst="rect">
              <a:avLst/>
            </a:prstGeom>
          </p:spPr>
        </p:pic>
        <p:pic>
          <p:nvPicPr>
            <p:cNvPr id="5" name="Picture 4" descr="Businessman with clipboard"/>
            <p:cNvPicPr>
              <a:picLocks noChangeAspect="1"/>
            </p:cNvPicPr>
            <p:nvPr/>
          </p:nvPicPr>
          <p:blipFill rotWithShape="1">
            <a:blip r:embed="rId4"/>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p:cNvSpPr txBox="1"/>
          <p:nvPr/>
        </p:nvSpPr>
        <p:spPr>
          <a:xfrm>
            <a:off x="143805" y="1142014"/>
            <a:ext cx="5055021" cy="289179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The Online Auction Platform is a web-based system designed to facilitate seamless and secure bidding for buyers and sellers. It provides a digital marketplace where users can list products, place bids in real-time, and complete transactions securely. The platform incorporates key features such as user authentication, auction management, automated bid updates, and secure payment integration. By leveraging modern web technologies like React, Django, and MySQL, it ensures an interactive and efficient auctioning experience. This project aims to eliminate geographical barriers, enhance transparency, and provide a fair bidding environment, making online auctions more accessible and reliable for users worldwide.</a:t>
            </a:r>
          </a:p>
        </p:txBody>
      </p:sp>
      <p:pic>
        <p:nvPicPr>
          <p:cNvPr id="5" name="Picture 4" descr="Person writing on whiteboard"/>
          <p:cNvPicPr>
            <a:picLocks noChangeAspect="1"/>
          </p:cNvPicPr>
          <p:nvPr/>
        </p:nvPicPr>
        <p:blipFill rotWithShape="1">
          <a:blip r:embed="rId3"/>
          <a:srcRect r="18"/>
          <a:stretch>
            <a:fillRect/>
          </a:stretch>
        </p:blipFill>
        <p:spPr>
          <a:xfrm>
            <a:off x="5419077" y="1360299"/>
            <a:ext cx="3453703" cy="2747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p:cNvSpPr txBox="1"/>
          <p:nvPr/>
        </p:nvSpPr>
        <p:spPr>
          <a:xfrm>
            <a:off x="126996" y="1134562"/>
            <a:ext cx="8466813" cy="627761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To address the limitations of traditional auctions, we propose developing a web-based online auction platform that enables seamless, transparent, and secure bidding. The platform will provide a user-friendly interface where sellers can list items with descriptions, images, and starting bids, while buyers can participate in real-time auctions.</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Key features include automated bidding updates, ensuring users receive instant notifications about bid changes and auction results. A secure authentication system will prevent unauthorized access, while fraud detection mechanisms will safeguard transactions. The platform will integrate payment gateways for smooth and reliable financial transactions. Additionally, auction timers and auto-closing mechanisms will regulate bidding periods, ensuring fairness.</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By leveraging technologies such as React for frontend, Django/Node.js for backend, and MySQL/MongoDB for data management, the solution will offer high performance, scalability, and security. This proposed system will enhance accessibility, eliminate geographical barriers, and provide a fair and efficient digital auction experience.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p:cNvSpPr txBox="1"/>
          <p:nvPr/>
        </p:nvSpPr>
        <p:spPr>
          <a:xfrm>
            <a:off x="406562" y="1022261"/>
            <a:ext cx="4445003" cy="4246245"/>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Frontend: HTML, CSS, and JavaScript for structuring and styling the user interface.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Framework: React.js, Angular, or Vue.js for building </a:t>
            </a:r>
            <a:r>
              <a:rPr lang="en-IN" altLang="en-US" dirty="0">
                <a:latin typeface="+mn-lt"/>
              </a:rPr>
              <a:t>       </a:t>
            </a:r>
            <a:r>
              <a:rPr lang="en-US" altLang="en-US" dirty="0">
                <a:latin typeface="+mn-lt"/>
              </a:rPr>
              <a:t>a dynamic and interactive UI.</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Backend: Node.js with Express or Python with Django/Flask for handling business logic.</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Database: MySQL or PostgreSQL for relational data storage, MongoDB for NoSQL storage.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Authentication: JWT (JSON Web Token) or OAuth for secure user authentication.</a:t>
            </a:r>
          </a:p>
          <a:p>
            <a:pPr marL="173990" indent="-173990">
              <a:spcAft>
                <a:spcPts val="800"/>
              </a:spcAft>
              <a:buFont typeface="Arial" panose="020B0604020202020204" pitchFamily="34" charset="0"/>
              <a:buChar char="•"/>
            </a:pPr>
            <a:endParaRPr lang="en-US" altLang="en-US"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636905" y="1243330"/>
            <a:ext cx="7646035"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
          <p:cNvSpPr txBox="1"/>
          <p:nvPr/>
        </p:nvSpPr>
        <p:spPr>
          <a:xfrm>
            <a:off x="700405" y="1243330"/>
            <a:ext cx="7581900" cy="4642485"/>
          </a:xfrm>
          <a:prstGeom prst="rect">
            <a:avLst/>
          </a:prstGeom>
          <a:noFill/>
        </p:spPr>
        <p:txBody>
          <a:bodyPr wrap="square" rtlCol="0">
            <a:noAutofit/>
          </a:bodyPr>
          <a:lstStyle/>
          <a:p>
            <a:r>
              <a:rPr lang="en-US" altLang="en-US" b="1"/>
              <a:t>1. System Modeling</a:t>
            </a:r>
            <a:endParaRPr lang="en-US" altLang="en-US"/>
          </a:p>
          <a:p>
            <a:r>
              <a:rPr lang="en-US" altLang="en-US"/>
              <a:t>The online auction platform is modeled using a three-tier architecture:</a:t>
            </a:r>
          </a:p>
          <a:p>
            <a:endParaRPr lang="en-US" altLang="en-US"/>
          </a:p>
          <a:p>
            <a:r>
              <a:rPr lang="en-US" altLang="en-US" b="1"/>
              <a:t>Presentation Layer</a:t>
            </a:r>
            <a:r>
              <a:rPr lang="en-US" altLang="en-US"/>
              <a:t> (Frontend)</a:t>
            </a:r>
          </a:p>
          <a:p>
            <a:endParaRPr lang="en-US" altLang="en-US"/>
          </a:p>
          <a:p>
            <a:r>
              <a:rPr lang="en-US" altLang="en-US"/>
              <a:t>Developed using React.js/Angular/Vue.js for an interactive UI.</a:t>
            </a:r>
          </a:p>
          <a:p>
            <a:endParaRPr lang="en-US" altLang="en-US"/>
          </a:p>
          <a:p>
            <a:r>
              <a:rPr lang="en-US" altLang="en-US"/>
              <a:t>Displays auction items, bidding interface, and user authentication pages.</a:t>
            </a:r>
          </a:p>
          <a:p>
            <a:endParaRPr lang="en-US" altLang="en-US"/>
          </a:p>
          <a:p>
            <a:r>
              <a:rPr lang="en-US" altLang="en-US" b="1"/>
              <a:t>Business Logic Layer</a:t>
            </a:r>
            <a:r>
              <a:rPr lang="en-US" altLang="en-US"/>
              <a:t> (Backend)</a:t>
            </a:r>
          </a:p>
          <a:p>
            <a:endParaRPr lang="en-US" altLang="en-US"/>
          </a:p>
          <a:p>
            <a:r>
              <a:rPr lang="en-US" altLang="en-US"/>
              <a:t>Implemented using Node.js with Express or Python with Django/Flask.</a:t>
            </a:r>
          </a:p>
          <a:p>
            <a:endParaRPr lang="en-US" altLang="en-US"/>
          </a:p>
          <a:p>
            <a:r>
              <a:rPr lang="en-US" altLang="en-US"/>
              <a:t>Manages user authentication, bid processing, and auction rules.</a:t>
            </a:r>
          </a:p>
          <a:p>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596900" y="1243330"/>
            <a:ext cx="7700645"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596900" y="1243330"/>
            <a:ext cx="7700010" cy="3785870"/>
          </a:xfrm>
          <a:prstGeom prst="rect">
            <a:avLst/>
          </a:prstGeom>
          <a:noFill/>
        </p:spPr>
        <p:txBody>
          <a:bodyPr wrap="square" rtlCol="0">
            <a:noAutofit/>
          </a:bodyPr>
          <a:lstStyle/>
          <a:p>
            <a:r>
              <a:rPr lang="en-US" altLang="en-US" b="1"/>
              <a:t>Data Layer</a:t>
            </a:r>
            <a:r>
              <a:rPr lang="en-US" altLang="en-US"/>
              <a:t> (Database)</a:t>
            </a:r>
          </a:p>
          <a:p>
            <a:r>
              <a:rPr lang="en-US" altLang="en-US"/>
              <a:t>Uses MySQL/PostgreSQL for structured data storage and MongoDB for flexibility.</a:t>
            </a:r>
          </a:p>
          <a:p>
            <a:endParaRPr lang="en-US" altLang="en-US"/>
          </a:p>
          <a:p>
            <a:r>
              <a:rPr lang="en-US" altLang="en-US"/>
              <a:t>Stores user details, auction items, bidding history, and transaction records.</a:t>
            </a:r>
          </a:p>
          <a:p>
            <a:endParaRPr lang="en-US" altLang="en-US"/>
          </a:p>
          <a:p>
            <a:r>
              <a:rPr lang="en-US" altLang="en-US" b="1"/>
              <a:t>2. Results and Expected Outcomes</a:t>
            </a:r>
          </a:p>
          <a:p>
            <a:r>
              <a:rPr lang="en-US" altLang="en-US"/>
              <a:t>Real-Time Bidding: Users experience instant bid updates using WebSockets/Firebase.</a:t>
            </a:r>
          </a:p>
          <a:p>
            <a:endParaRPr lang="en-US" altLang="en-US"/>
          </a:p>
          <a:p>
            <a:r>
              <a:rPr lang="en-US" altLang="en-US"/>
              <a:t>Secure Transactions: Encrypted payments via PayPal, Stripe, or Razorpay ensure safety.</a:t>
            </a:r>
          </a:p>
          <a:p>
            <a:endParaRPr lang="en-US" altLang="en-US"/>
          </a:p>
          <a:p>
            <a:r>
              <a:rPr lang="en-US" altLang="en-US"/>
              <a:t>Fair Auction System: Automated bidding rules prevent fraud and ensure transparency.</a:t>
            </a:r>
          </a:p>
          <a:p>
            <a:endParaRPr lang="en-US" altLang="en-US"/>
          </a:p>
          <a:p>
            <a:r>
              <a:rPr lang="en-US" altLang="en-US"/>
              <a:t>Scalability: Hosting on AWS, Google Cloud, or Firebase supports multiple concurrent users.</a:t>
            </a:r>
          </a:p>
          <a:p>
            <a:endParaRPr lang="en-US" altLang="en-US"/>
          </a:p>
          <a:p>
            <a:r>
              <a:rPr lang="en-US" altLang="en-US"/>
              <a:t>User Engagement: Notifications and real-time alerts keep users informed throughout the auction.</a:t>
            </a:r>
          </a:p>
          <a:p>
            <a:endParaRPr lang="en-US" altLang="en-US"/>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7D9E5D5E-A365-4A49-8140-C8CC82A61608}">
  <ds:schemaRefs/>
</ds:datastoreItem>
</file>

<file path=docProps/app.xml><?xml version="1.0" encoding="utf-8"?>
<Properties xmlns="http://schemas.openxmlformats.org/officeDocument/2006/extended-properties" xmlns:vt="http://schemas.openxmlformats.org/officeDocument/2006/docPropsVTypes">
  <TotalTime>3</TotalTime>
  <Words>1077</Words>
  <Application>Microsoft Office PowerPoint</Application>
  <PresentationFormat>On-screen Show (16:9)</PresentationFormat>
  <Paragraphs>119</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Helvetica Neue</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sanjay nalamasa</cp:lastModifiedBy>
  <cp:revision>57</cp:revision>
  <dcterms:created xsi:type="dcterms:W3CDTF">2025-04-02T12:59:30Z</dcterms:created>
  <dcterms:modified xsi:type="dcterms:W3CDTF">2025-04-03T16:54:41Z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FCDEB6635C5E4C59AA2C38B9C0E2806E_13</vt:lpwstr>
  </property>
  <property fmtid="{D5CDD505-2E9C-101B-9397-08002B2CF9AE}" pid="7" name="KSOProductBuildVer">
    <vt:lpwstr>1033-12.2.0.20326</vt:lpwstr>
  </property>
</Properties>
</file>