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covCBSVyTrKklu9JHLpli5FsF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0CA0D3-D159-4D88-8D3B-5418A57D1BE4}">
  <a:tblStyle styleId="{2D0CA0D3-D159-4D88-8D3B-5418A57D1BE4}" styleName="Table_0">
    <a:wholeTbl>
      <a:tcTxStyle b="off" i="off">
        <a:font>
          <a:latin typeface="Grandview Display"/>
          <a:ea typeface="Grandview Display"/>
          <a:cs typeface="Grandview Display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BFB"/>
          </a:solidFill>
        </a:fill>
      </a:tcStyle>
    </a:wholeTbl>
    <a:band1H>
      <a:tcTxStyle/>
      <a:tcStyle>
        <a:fill>
          <a:solidFill>
            <a:srgbClr val="CBD4F7"/>
          </a:solidFill>
        </a:fill>
      </a:tcStyle>
    </a:band1H>
    <a:band2H>
      <a:tcTxStyle/>
    </a:band2H>
    <a:band1V>
      <a:tcTxStyle/>
      <a:tcStyle>
        <a:fill>
          <a:solidFill>
            <a:srgbClr val="CBD4F7"/>
          </a:solidFill>
        </a:fill>
      </a:tcStyle>
    </a:band1V>
    <a:band2V>
      <a:tcTxStyle/>
    </a:band2V>
    <a:lastCol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4C935BC-334F-40B1-9D27-627C2D44675B}" styleName="Table_1">
    <a:wholeTbl>
      <a:tcTxStyle b="off" i="off">
        <a:font>
          <a:latin typeface="Grandview Display"/>
          <a:ea typeface="Grandview Display"/>
          <a:cs typeface="Grandview Display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BFB"/>
          </a:solidFill>
        </a:fill>
      </a:tcStyle>
    </a:band1H>
    <a:band2H>
      <a:tcTxStyle/>
    </a:band2H>
    <a:band1V>
      <a:tcTxStyle/>
      <a:tcStyle>
        <a:fill>
          <a:solidFill>
            <a:srgbClr val="E7EBF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randview Display"/>
          <a:ea typeface="Grandview Display"/>
          <a:cs typeface="Grandview Display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8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1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" name="Google Shape;59;p2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1"/>
          <p:cNvSpPr txBox="1"/>
          <p:nvPr>
            <p:ph type="ctrTitle"/>
          </p:nvPr>
        </p:nvSpPr>
        <p:spPr>
          <a:xfrm>
            <a:off x="582981" y="672912"/>
            <a:ext cx="4053018" cy="3505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-US" sz="3300"/>
              <a:t>Data Analysis Summary for Big Mountain Ski Resort: Evaluating the Justification for a Premium Pricing Strategy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574399" y="4336026"/>
            <a:ext cx="3919961" cy="1933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ASSESSING FINANCIAL PERFORMANCE AND PRICING STRATEGIES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BY SANJAY PATEL</a:t>
            </a:r>
            <a:endParaRPr/>
          </a:p>
        </p:txBody>
      </p:sp>
      <p:pic>
        <p:nvPicPr>
          <p:cNvPr descr="Alpine skiing snow at one of the tops of Val d'Isere located in France." id="98" name="Google Shape;98;p1"/>
          <p:cNvPicPr preferRelativeResize="0"/>
          <p:nvPr/>
        </p:nvPicPr>
        <p:blipFill rotWithShape="1">
          <a:blip r:embed="rId3">
            <a:alphaModFix/>
          </a:blip>
          <a:srcRect b="-1" l="16827" r="-1" t="0"/>
          <a:stretch/>
        </p:blipFill>
        <p:spPr>
          <a:xfrm>
            <a:off x="5218980" y="672912"/>
            <a:ext cx="6973019" cy="55961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"/>
          <p:cNvCxnSpPr/>
          <p:nvPr/>
        </p:nvCxnSpPr>
        <p:spPr>
          <a:xfrm rot="10800000">
            <a:off x="5215128" y="6274446"/>
            <a:ext cx="697687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1" name="Google Shape;191;p10"/>
          <p:cNvSpPr txBox="1"/>
          <p:nvPr>
            <p:ph type="ctrTitle"/>
          </p:nvPr>
        </p:nvSpPr>
        <p:spPr>
          <a:xfrm>
            <a:off x="559219" y="1115844"/>
            <a:ext cx="7680960" cy="4631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lay"/>
              <a:buNone/>
            </a:pPr>
            <a:r>
              <a:rPr lang="en-US" sz="6500"/>
              <a:t>Data-Driven Pricing Strategy</a:t>
            </a:r>
            <a:endParaRPr/>
          </a:p>
        </p:txBody>
      </p:sp>
      <p:cxnSp>
        <p:nvCxnSpPr>
          <p:cNvPr id="192" name="Google Shape;192;p10"/>
          <p:cNvCxnSpPr/>
          <p:nvPr/>
        </p:nvCxnSpPr>
        <p:spPr>
          <a:xfrm>
            <a:off x="723131" y="6268313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11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Shot of a businessman holding on to a bunch of cryptocurrency balloons on top of a graph against a white background" id="200" name="Google Shape;20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024" l="0" r="-2" t="0"/>
          <a:stretch/>
        </p:blipFill>
        <p:spPr>
          <a:xfrm>
            <a:off x="1" y="2613892"/>
            <a:ext cx="4946906" cy="3689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11"/>
          <p:cNvCxnSpPr/>
          <p:nvPr/>
        </p:nvCxnSpPr>
        <p:spPr>
          <a:xfrm flipH="1" rot="10800000">
            <a:off x="0" y="6274446"/>
            <a:ext cx="4946904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1"/>
          <p:cNvSpPr txBox="1"/>
          <p:nvPr>
            <p:ph type="title"/>
          </p:nvPr>
        </p:nvSpPr>
        <p:spPr>
          <a:xfrm>
            <a:off x="640080" y="914401"/>
            <a:ext cx="4306824" cy="147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n-US" sz="3100"/>
              <a:t>Development of an Optimal Pricing Model</a:t>
            </a:r>
            <a:endParaRPr/>
          </a:p>
        </p:txBody>
      </p:sp>
      <p:sp>
        <p:nvSpPr>
          <p:cNvPr id="203" name="Google Shape;203;p11"/>
          <p:cNvSpPr txBox="1"/>
          <p:nvPr>
            <p:ph idx="2" type="body"/>
          </p:nvPr>
        </p:nvSpPr>
        <p:spPr>
          <a:xfrm>
            <a:off x="5641848" y="1014984"/>
            <a:ext cx="5889161" cy="5288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</a:pPr>
            <a:r>
              <a:rPr b="1" lang="en-US" sz="1800"/>
              <a:t>Recommendation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The current price for Big Mountain Resorts is </a:t>
            </a:r>
            <a:r>
              <a:rPr b="1" lang="en-US" sz="1400"/>
              <a:t>$81</a:t>
            </a:r>
            <a:r>
              <a:rPr lang="en-US" sz="1400"/>
              <a:t> per ticket1. The model's recommended price is </a:t>
            </a:r>
            <a:r>
              <a:rPr b="1" lang="en-US" sz="1400"/>
              <a:t>$95.87</a:t>
            </a:r>
            <a:r>
              <a:rPr lang="en-US" sz="1400"/>
              <a:t>. Considering the Mean Absolute Error of </a:t>
            </a:r>
            <a:r>
              <a:rPr b="1" lang="en-US" sz="1400"/>
              <a:t>$10.39</a:t>
            </a:r>
            <a:r>
              <a:rPr lang="en-US" sz="1400"/>
              <a:t>, the suggested new price range would be </a:t>
            </a:r>
            <a:r>
              <a:rPr b="1" lang="en-US" sz="1400"/>
              <a:t>$85.87</a:t>
            </a:r>
            <a:r>
              <a:rPr lang="en-US" sz="1400"/>
              <a:t> to </a:t>
            </a:r>
            <a:r>
              <a:rPr b="1" lang="en-US" sz="1400"/>
              <a:t>$105.87</a:t>
            </a:r>
            <a:r>
              <a:rPr lang="en-US" sz="1400"/>
              <a:t>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t/>
            </a:r>
            <a:endParaRPr b="1" sz="1400"/>
          </a:p>
        </p:txBody>
      </p:sp>
      <p:graphicFrame>
        <p:nvGraphicFramePr>
          <p:cNvPr id="204" name="Google Shape;204;p11"/>
          <p:cNvGraphicFramePr/>
          <p:nvPr/>
        </p:nvGraphicFramePr>
        <p:xfrm>
          <a:off x="5593759" y="3777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{B4C935BC-334F-40B1-9D27-627C2D44675B}</a:tableStyleId>
              </a:tblPr>
              <a:tblGrid>
                <a:gridCol w="1196975"/>
                <a:gridCol w="1657350"/>
                <a:gridCol w="1600200"/>
                <a:gridCol w="148272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Current Price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Recommended Price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Mean Absolute Error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Implication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$81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$95.87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$10.39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Play"/>
                        <a:buNone/>
                      </a:pPr>
                      <a:r>
                        <a:rPr b="1" lang="en-US" sz="1600" u="none" cap="none" strike="noStrike"/>
                        <a:t>Increase in ticket prices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12" name="Google Shape;212;p12"/>
          <p:cNvSpPr txBox="1"/>
          <p:nvPr>
            <p:ph type="ctrTitle"/>
          </p:nvPr>
        </p:nvSpPr>
        <p:spPr>
          <a:xfrm>
            <a:off x="559219" y="1115844"/>
            <a:ext cx="7680960" cy="4631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lay"/>
              <a:buNone/>
            </a:pPr>
            <a:r>
              <a:rPr lang="en-US" sz="6500"/>
              <a:t>Scenario Analysis for Pricing Adjustment</a:t>
            </a:r>
            <a:endParaRPr/>
          </a:p>
        </p:txBody>
      </p:sp>
      <p:cxnSp>
        <p:nvCxnSpPr>
          <p:cNvPr id="213" name="Google Shape;213;p12"/>
          <p:cNvCxnSpPr/>
          <p:nvPr/>
        </p:nvCxnSpPr>
        <p:spPr>
          <a:xfrm>
            <a:off x="723131" y="6268313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p13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Kartalkaya Ski Resort, Bolu" id="221" name="Google Shape;22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360" l="0" r="0" t="14638"/>
          <a:stretch/>
        </p:blipFill>
        <p:spPr>
          <a:xfrm>
            <a:off x="7253970" y="1233949"/>
            <a:ext cx="4414591" cy="5357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3"/>
          <p:cNvCxnSpPr/>
          <p:nvPr/>
        </p:nvCxnSpPr>
        <p:spPr>
          <a:xfrm flipH="1" rot="10800000">
            <a:off x="7774468" y="6271515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3"/>
          <p:cNvSpPr txBox="1"/>
          <p:nvPr>
            <p:ph type="title"/>
          </p:nvPr>
        </p:nvSpPr>
        <p:spPr>
          <a:xfrm>
            <a:off x="640080" y="914400"/>
            <a:ext cx="6291472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Scenario 1: Testing the Closure of Runs</a:t>
            </a: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439" y="2011680"/>
            <a:ext cx="6291472" cy="341454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3"/>
          <p:cNvSpPr txBox="1"/>
          <p:nvPr/>
        </p:nvSpPr>
        <p:spPr>
          <a:xfrm>
            <a:off x="523440" y="5525729"/>
            <a:ext cx="6291472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closing one run makes no difference. Closing 2 and 3 successively reduces support for ticket price and so revenue. If Big Mountain closes down 3 runs,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it seems they may as well close down 4 or 5 as there's no further loss in ticket price. Increasing the closures down to 6 or more leads to a large drop.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14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2" name="Google Shape;23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Cross-Country Skier Trace in Snow Winter,Kanin,Triglav National Park,Primorska,Slovenia,Europe,Nikon D3x" id="233" name="Google Shape;23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13052" r="31882" t="0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14"/>
          <p:cNvCxnSpPr/>
          <p:nvPr/>
        </p:nvCxnSpPr>
        <p:spPr>
          <a:xfrm flipH="1" rot="10800000">
            <a:off x="0" y="6267922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14"/>
          <p:cNvSpPr txBox="1"/>
          <p:nvPr>
            <p:ph type="title"/>
          </p:nvPr>
        </p:nvSpPr>
        <p:spPr>
          <a:xfrm>
            <a:off x="5029200" y="914400"/>
            <a:ext cx="650181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Scenario 2: Add Run, Drop,&amp; Lift</a:t>
            </a:r>
            <a:endParaRPr/>
          </a:p>
        </p:txBody>
      </p:sp>
      <p:sp>
        <p:nvSpPr>
          <p:cNvPr id="236" name="Google Shape;236;p14"/>
          <p:cNvSpPr txBox="1"/>
          <p:nvPr>
            <p:ph idx="2" type="body"/>
          </p:nvPr>
        </p:nvSpPr>
        <p:spPr>
          <a:xfrm>
            <a:off x="5029200" y="2176036"/>
            <a:ext cx="6501810" cy="412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Modifications: 1 additional run, increase vertical drop by 150 feet, install 1 chair lift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Expected Increase in Ticket Price: $8.61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b="1" lang="en-US"/>
              <a:t>Expected Revenue Increase: $15,065,471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15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44" name="Google Shape;244;p15"/>
          <p:cNvSpPr txBox="1"/>
          <p:nvPr>
            <p:ph type="title"/>
          </p:nvPr>
        </p:nvSpPr>
        <p:spPr>
          <a:xfrm>
            <a:off x="640080" y="1371600"/>
            <a:ext cx="573785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</a:pPr>
            <a:r>
              <a:rPr lang="en-US" sz="3100"/>
              <a:t>Scenarios 3 and 4: Snowmaking and Extending Runs</a:t>
            </a:r>
            <a:endParaRPr/>
          </a:p>
        </p:txBody>
      </p:sp>
      <p:sp>
        <p:nvSpPr>
          <p:cNvPr id="245" name="Google Shape;245;p15"/>
          <p:cNvSpPr txBox="1"/>
          <p:nvPr>
            <p:ph idx="2" type="body"/>
          </p:nvPr>
        </p:nvSpPr>
        <p:spPr>
          <a:xfrm>
            <a:off x="640080" y="2633236"/>
            <a:ext cx="5737860" cy="366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Scenario 3: Add 2 acres of snowmaking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Scenario 4: Extend the longest run by 0.2 miles and add 4 acres of snowmaking capability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Char char="•"/>
            </a:pPr>
            <a:r>
              <a:rPr lang="en-US" sz="1600"/>
              <a:t>No notable changes in ticket prices or revenue</a:t>
            </a:r>
            <a:endParaRPr/>
          </a:p>
        </p:txBody>
      </p:sp>
      <p:cxnSp>
        <p:nvCxnSpPr>
          <p:cNvPr id="246" name="Google Shape;246;p15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Glacier covered with snow on a mountain range near Seward, Alaska" id="247" name="Google Shape;24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45577" y="914400"/>
            <a:ext cx="3595032" cy="538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55" name="Google Shape;255;p16"/>
          <p:cNvSpPr txBox="1"/>
          <p:nvPr>
            <p:ph type="title"/>
          </p:nvPr>
        </p:nvSpPr>
        <p:spPr>
          <a:xfrm>
            <a:off x="640079" y="1572768"/>
            <a:ext cx="8162176" cy="14069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/>
              <a:t>Conclusion</a:t>
            </a:r>
            <a:endParaRPr/>
          </a:p>
        </p:txBody>
      </p:sp>
      <p:grpSp>
        <p:nvGrpSpPr>
          <p:cNvPr id="256" name="Google Shape;256;p16"/>
          <p:cNvGrpSpPr/>
          <p:nvPr/>
        </p:nvGrpSpPr>
        <p:grpSpPr>
          <a:xfrm>
            <a:off x="640078" y="3593592"/>
            <a:ext cx="10808208" cy="2487889"/>
            <a:chOff x="0" y="0"/>
            <a:chExt cx="10808208" cy="2487889"/>
          </a:xfrm>
        </p:grpSpPr>
        <p:sp>
          <p:nvSpPr>
            <p:cNvPr id="257" name="Google Shape;257;p16"/>
            <p:cNvSpPr/>
            <p:nvPr/>
          </p:nvSpPr>
          <p:spPr>
            <a:xfrm>
              <a:off x="0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 txBox="1"/>
            <p:nvPr/>
          </p:nvSpPr>
          <p:spPr>
            <a:xfrm>
              <a:off x="0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1371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rPr b="1" lang="en-US" sz="18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Balancing Pricing and Satisfaction</a:t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0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 txBox="1"/>
            <p:nvPr/>
          </p:nvSpPr>
          <p:spPr>
            <a:xfrm>
              <a:off x="0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371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lay"/>
                <a:buNone/>
              </a:pPr>
              <a:r>
                <a:rPr lang="en-US" sz="1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The evaluation of premium pricing emphasizes the need to maintain visitor satisfaction while ensuring financial stability for the resort.</a:t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3715321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 txBox="1"/>
            <p:nvPr/>
          </p:nvSpPr>
          <p:spPr>
            <a:xfrm>
              <a:off x="3715321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1371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rPr b="1" lang="en-US" sz="18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Data-Driven Insights</a:t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715321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 txBox="1"/>
            <p:nvPr/>
          </p:nvSpPr>
          <p:spPr>
            <a:xfrm>
              <a:off x="3715321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371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lay"/>
                <a:buNone/>
              </a:pPr>
              <a:r>
                <a:rPr lang="en-US" sz="1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Leveraging data-driven insights allows the resort to make informed decisions to address financial challenges efficiently.</a:t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7430643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6"/>
            <p:cNvSpPr txBox="1"/>
            <p:nvPr/>
          </p:nvSpPr>
          <p:spPr>
            <a:xfrm>
              <a:off x="7430643" y="0"/>
              <a:ext cx="3377565" cy="595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137150" spcFirstLastPara="1" rIns="22850" wrap="square" tIns="22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lay"/>
                <a:buNone/>
              </a:pPr>
              <a:r>
                <a:rPr b="1" lang="en-US" sz="18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Financial Sustainability</a:t>
              </a: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7430643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6"/>
            <p:cNvSpPr txBox="1"/>
            <p:nvPr/>
          </p:nvSpPr>
          <p:spPr>
            <a:xfrm>
              <a:off x="7430643" y="595074"/>
              <a:ext cx="3377565" cy="189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775" lIns="137150" spcFirstLastPara="1" rIns="17775" wrap="square" tIns="17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Play"/>
                <a:buNone/>
              </a:pPr>
              <a:r>
                <a:rPr lang="en-US" sz="1400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The resort must navigate financial challenges while ensuring sustainability for future operations and guest experiences.</a:t>
              </a:r>
              <a:endParaRPr/>
            </a:p>
          </p:txBody>
        </p:sp>
      </p:grpSp>
      <p:cxnSp>
        <p:nvCxnSpPr>
          <p:cNvPr id="269" name="Google Shape;269;p16"/>
          <p:cNvCxnSpPr/>
          <p:nvPr/>
        </p:nvCxnSpPr>
        <p:spPr>
          <a:xfrm>
            <a:off x="713232" y="3256965"/>
            <a:ext cx="97886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Skiiing at Zillertal - mountain snow Panorama with clouds and fog with blue sunny sky" id="107" name="Google Shape;10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11502" r="5493" t="0"/>
          <a:stretch/>
        </p:blipFill>
        <p:spPr>
          <a:xfrm>
            <a:off x="-1" y="914399"/>
            <a:ext cx="6657255" cy="535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2"/>
          <p:cNvCxnSpPr/>
          <p:nvPr/>
        </p:nvCxnSpPr>
        <p:spPr>
          <a:xfrm flipH="1" rot="10800000">
            <a:off x="0" y="6267922"/>
            <a:ext cx="665683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"/>
          <p:cNvSpPr txBox="1"/>
          <p:nvPr>
            <p:ph type="title"/>
          </p:nvPr>
        </p:nvSpPr>
        <p:spPr>
          <a:xfrm>
            <a:off x="7269904" y="914400"/>
            <a:ext cx="4261104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Agenda Highlights</a:t>
            </a:r>
            <a:endParaRPr/>
          </a:p>
        </p:txBody>
      </p:sp>
      <p:sp>
        <p:nvSpPr>
          <p:cNvPr id="110" name="Google Shape;110;p2"/>
          <p:cNvSpPr txBox="1"/>
          <p:nvPr>
            <p:ph idx="2" type="body"/>
          </p:nvPr>
        </p:nvSpPr>
        <p:spPr>
          <a:xfrm>
            <a:off x="7269905" y="2176036"/>
            <a:ext cx="4261104" cy="412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800"/>
              <a:t>Introduction to Big Mountain Ski Resort</a:t>
            </a:r>
            <a:endParaRPr sz="18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800"/>
              <a:t>Current Financial Challenges</a:t>
            </a:r>
            <a:endParaRPr sz="18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800"/>
              <a:t>Data-Driven Pricing Strategy</a:t>
            </a:r>
            <a:endParaRPr sz="18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800"/>
              <a:t>Scenario Analysis for Pricing Adjustment</a:t>
            </a:r>
            <a:endParaRPr sz="1800"/>
          </a:p>
          <a:p>
            <a:pPr indent="-2159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en-US" sz="1800"/>
              <a:t>Impact and Recommendations</a:t>
            </a:r>
            <a:endParaRPr sz="1800"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3"/>
          <p:cNvSpPr txBox="1"/>
          <p:nvPr>
            <p:ph type="ctrTitle"/>
          </p:nvPr>
        </p:nvSpPr>
        <p:spPr>
          <a:xfrm>
            <a:off x="559219" y="1115844"/>
            <a:ext cx="7680960" cy="4631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lay"/>
              <a:buNone/>
            </a:pPr>
            <a:r>
              <a:rPr lang="en-US" sz="6500"/>
              <a:t>Introduction to Big Mountain Ski Resort</a:t>
            </a:r>
            <a:endParaRPr/>
          </a:p>
        </p:txBody>
      </p:sp>
      <p:cxnSp>
        <p:nvCxnSpPr>
          <p:cNvPr id="119" name="Google Shape;119;p3"/>
          <p:cNvCxnSpPr/>
          <p:nvPr/>
        </p:nvCxnSpPr>
        <p:spPr>
          <a:xfrm>
            <a:off x="723131" y="6268313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p4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Winter Landscape" id="127" name="Google Shape;12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15453" r="29685" t="0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4"/>
          <p:cNvCxnSpPr/>
          <p:nvPr/>
        </p:nvCxnSpPr>
        <p:spPr>
          <a:xfrm flipH="1" rot="10800000">
            <a:off x="0" y="6267922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4"/>
          <p:cNvSpPr txBox="1"/>
          <p:nvPr>
            <p:ph type="title"/>
          </p:nvPr>
        </p:nvSpPr>
        <p:spPr>
          <a:xfrm>
            <a:off x="5029200" y="914400"/>
            <a:ext cx="650181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Overview of the Resort</a:t>
            </a:r>
            <a:endParaRPr/>
          </a:p>
        </p:txBody>
      </p:sp>
      <p:sp>
        <p:nvSpPr>
          <p:cNvPr id="130" name="Google Shape;130;p4"/>
          <p:cNvSpPr txBox="1"/>
          <p:nvPr>
            <p:ph idx="2" type="body"/>
          </p:nvPr>
        </p:nvSpPr>
        <p:spPr>
          <a:xfrm>
            <a:off x="5029200" y="2176036"/>
            <a:ext cx="6501810" cy="412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500"/>
              <a:t>Stunning Landscapes</a:t>
            </a:r>
            <a:endParaRPr sz="21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500"/>
              <a:t>Big Mountain Ski Resort is renowned for its breathtaking landscapes that attract 350,000 visitors throughout the seasons.</a:t>
            </a:r>
            <a:endParaRPr sz="1900"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500"/>
              <a:t>Diverse Terrain</a:t>
            </a:r>
            <a:endParaRPr sz="21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500"/>
              <a:t>Big Mountain offers one of the highest vertical drops, extensive snow making, numerous chairs and runs, the longest run, and substantial skiable terrain. </a:t>
            </a:r>
            <a:endParaRPr sz="2100"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500"/>
              <a:t>Visitor Facilities</a:t>
            </a:r>
            <a:endParaRPr sz="21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500"/>
              <a:t>Big Mountain Ski Resort offers a one of the best facilities in numerous facilities nationwide.</a:t>
            </a:r>
            <a:r>
              <a:rPr lang="en-US" sz="1400"/>
              <a:t> 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5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Chairlift in the mountains" id="138" name="Google Shape;13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" l="0" r="-2" t="560"/>
          <a:stretch/>
        </p:blipFill>
        <p:spPr>
          <a:xfrm>
            <a:off x="1" y="2613892"/>
            <a:ext cx="4946906" cy="3689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 flipH="1" rot="10800000">
            <a:off x="0" y="6274446"/>
            <a:ext cx="4946904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0" name="Google Shape;140;p5"/>
          <p:cNvSpPr txBox="1"/>
          <p:nvPr>
            <p:ph type="title"/>
          </p:nvPr>
        </p:nvSpPr>
        <p:spPr>
          <a:xfrm>
            <a:off x="650029" y="565526"/>
            <a:ext cx="7432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Current Facilities and Features</a:t>
            </a:r>
            <a:br>
              <a:rPr lang="en-US"/>
            </a:br>
            <a:r>
              <a:rPr lang="en-US"/>
              <a:t>one of the best nationwide.</a:t>
            </a:r>
            <a:endParaRPr/>
          </a:p>
        </p:txBody>
      </p:sp>
      <p:graphicFrame>
        <p:nvGraphicFramePr>
          <p:cNvPr id="141" name="Google Shape;141;p5"/>
          <p:cNvGraphicFramePr/>
          <p:nvPr/>
        </p:nvGraphicFramePr>
        <p:xfrm>
          <a:off x="5518158" y="2613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{2D0CA0D3-D159-4D88-8D3B-5418A57D1BE4}</a:tableStyleId>
              </a:tblPr>
              <a:tblGrid>
                <a:gridCol w="2276300"/>
                <a:gridCol w="3040700"/>
              </a:tblGrid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Category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Percentile Score Nationwide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fast Quads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93.50%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quad chairs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81.77%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triple chairs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98.01%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total chairs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94.04%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Number of Runs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93.07%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Terrain Parks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82.83%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Longest Run 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95.96%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40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Skiable Terrain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lay"/>
                        <a:buNone/>
                      </a:pPr>
                      <a:r>
                        <a:rPr b="1" lang="en-US" sz="1400" u="none" cap="none" strike="noStrike"/>
                        <a:t>98.36%</a:t>
                      </a:r>
                      <a:endParaRPr b="1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6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Panning Woman cross-country skiing during nice day of winter, seen from side" id="149" name="Google Shape;14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26119" r="19226" t="0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6"/>
          <p:cNvCxnSpPr/>
          <p:nvPr/>
        </p:nvCxnSpPr>
        <p:spPr>
          <a:xfrm flipH="1" rot="10800000">
            <a:off x="0" y="6267922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6"/>
          <p:cNvSpPr txBox="1"/>
          <p:nvPr>
            <p:ph type="title"/>
          </p:nvPr>
        </p:nvSpPr>
        <p:spPr>
          <a:xfrm>
            <a:off x="5029200" y="914400"/>
            <a:ext cx="650181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Visitor Demographics and Statistics</a:t>
            </a:r>
            <a:endParaRPr/>
          </a:p>
        </p:txBody>
      </p:sp>
      <p:sp>
        <p:nvSpPr>
          <p:cNvPr id="152" name="Google Shape;152;p6"/>
          <p:cNvSpPr txBox="1"/>
          <p:nvPr>
            <p:ph idx="2" type="body"/>
          </p:nvPr>
        </p:nvSpPr>
        <p:spPr>
          <a:xfrm>
            <a:off x="5029200" y="2176036"/>
            <a:ext cx="6501810" cy="412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Visitor Demographics Overview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Visitor demographics include a diverse mix of locals and tourists, each with unique preferences and needs.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Skiing Preferences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Analyzing preferences for skiing among visitors helps in tailoring services and experiences to meet their expectations.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Market Analysis for Pricing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Understanding visitor statistics is crucial for developing effective pricing strategies that cater to the target market.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0" name="Google Shape;160;p7"/>
          <p:cNvSpPr txBox="1"/>
          <p:nvPr>
            <p:ph type="ctrTitle"/>
          </p:nvPr>
        </p:nvSpPr>
        <p:spPr>
          <a:xfrm>
            <a:off x="559219" y="1115844"/>
            <a:ext cx="7680960" cy="4631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lay"/>
              <a:buNone/>
            </a:pPr>
            <a:r>
              <a:rPr lang="en-US" sz="6500"/>
              <a:t>Current Financial Challenges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>
            <a:off x="723131" y="6268313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Chalk board" id="169" name="Google Shape;16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1170" r="278" t="0"/>
          <a:stretch/>
        </p:blipFill>
        <p:spPr>
          <a:xfrm>
            <a:off x="1" y="2613892"/>
            <a:ext cx="4946906" cy="3689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8"/>
          <p:cNvCxnSpPr/>
          <p:nvPr/>
        </p:nvCxnSpPr>
        <p:spPr>
          <a:xfrm flipH="1" rot="10800000">
            <a:off x="0" y="6274446"/>
            <a:ext cx="4946904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8"/>
          <p:cNvSpPr txBox="1"/>
          <p:nvPr>
            <p:ph type="title"/>
          </p:nvPr>
        </p:nvSpPr>
        <p:spPr>
          <a:xfrm>
            <a:off x="640080" y="914401"/>
            <a:ext cx="4306824" cy="147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Increased Operating Costs</a:t>
            </a:r>
            <a:endParaRPr/>
          </a:p>
        </p:txBody>
      </p:sp>
      <p:sp>
        <p:nvSpPr>
          <p:cNvPr id="172" name="Google Shape;172;p8"/>
          <p:cNvSpPr txBox="1"/>
          <p:nvPr>
            <p:ph idx="2" type="body"/>
          </p:nvPr>
        </p:nvSpPr>
        <p:spPr>
          <a:xfrm>
            <a:off x="5641850" y="2613850"/>
            <a:ext cx="58893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Rising Operational Expenses by $1.5 Millions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Recent improvements, including the addition of a chair lift, have led to increased operating costs exceeding $1.5 million for the current season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t/>
            </a:r>
            <a:endParaRPr sz="1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Current Ticket Price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$81 for both weekdays and weekends.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t/>
            </a:r>
            <a:endParaRPr sz="1400"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Is Increased Ticket price justifiable?  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By leveraging a data-driven business strategy, the company aims to determine whether it is justifiable to raise the average ticket price by $5 to offset the higher operating expenses and sustain profitability.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9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Frustrated businessman with financial market chart" id="180" name="Google Shape;18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" l="13596" r="31338" t="0"/>
          <a:stretch/>
        </p:blipFill>
        <p:spPr>
          <a:xfrm>
            <a:off x="20" y="914399"/>
            <a:ext cx="4416532" cy="53535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9"/>
          <p:cNvCxnSpPr/>
          <p:nvPr/>
        </p:nvCxnSpPr>
        <p:spPr>
          <a:xfrm flipH="1" rot="10800000">
            <a:off x="0" y="6267922"/>
            <a:ext cx="4416552" cy="1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9"/>
          <p:cNvSpPr txBox="1"/>
          <p:nvPr>
            <p:ph type="title"/>
          </p:nvPr>
        </p:nvSpPr>
        <p:spPr>
          <a:xfrm>
            <a:off x="5029200" y="914400"/>
            <a:ext cx="650181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Need for Cost Reduction or Price Increase</a:t>
            </a:r>
            <a:endParaRPr/>
          </a:p>
        </p:txBody>
      </p:sp>
      <p:sp>
        <p:nvSpPr>
          <p:cNvPr id="183" name="Google Shape;183;p9"/>
          <p:cNvSpPr txBox="1"/>
          <p:nvPr>
            <p:ph idx="2" type="body"/>
          </p:nvPr>
        </p:nvSpPr>
        <p:spPr>
          <a:xfrm>
            <a:off x="5029200" y="2176036"/>
            <a:ext cx="6501810" cy="412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Financial Challenges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The resort is facing significant financial challenges that require immediate attention to ensure sustainability.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b="1" lang="en-US" sz="1400"/>
              <a:t>Cost Reduction Strategies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Should we drop or close some facilities? Or Increase facility? How will it impact ticket price and revenue. 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br>
              <a:rPr b="1" lang="en-US" sz="1400"/>
            </a:br>
            <a:r>
              <a:rPr b="1" lang="en-US" sz="1400"/>
              <a:t>Price Increase Considerations</a:t>
            </a:r>
            <a:endParaRPr/>
          </a:p>
          <a:p>
            <a:pPr indent="0" lvl="1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</a:pPr>
            <a:r>
              <a:rPr lang="en-US" sz="1400"/>
              <a:t>Evaluating the effects of increasing prices on revenue generation is crucial for strategic decision-making.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2025-03-10T14:12:53Z</dcterms:created>
  <dc:creator>Sanjay Patel</dc:creator>
</cp:coreProperties>
</file>