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61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E5737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A689-4C88-A413-D0C0AED3353A}"/>
              </c:ext>
            </c:extLst>
          </c:dPt>
          <c:dPt>
            <c:idx val="1"/>
            <c:bubble3D val="0"/>
            <c:spPr>
              <a:solidFill>
                <a:srgbClr val="E7E6E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A689-4C88-A413-D0C0AED3353A}"/>
              </c:ext>
            </c:extLst>
          </c:dPt>
          <c:cat>
            <c:strRef>
              <c:f>Sheet1!$A$2:$A$3</c:f>
              <c:strCache>
                <c:ptCount val="2"/>
                <c:pt idx="0">
                  <c:v>West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0.32</c:v>
                </c:pt>
                <c:pt idx="1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89-4C88-A413-D0C0AED33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E5737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A61-480D-8C97-A867163725EA}"/>
              </c:ext>
            </c:extLst>
          </c:dPt>
          <c:dPt>
            <c:idx val="1"/>
            <c:bubble3D val="0"/>
            <c:spPr>
              <a:solidFill>
                <a:srgbClr val="E7E6E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A61-480D-8C97-A867163725EA}"/>
              </c:ext>
            </c:extLst>
          </c:dPt>
          <c:cat>
            <c:strRef>
              <c:f>Sheet1!$A$2:$A$3</c:f>
              <c:strCache>
                <c:ptCount val="2"/>
                <c:pt idx="0">
                  <c:v>South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61-480D-8C97-A86716372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E5737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1EAC-4F98-BA0C-48DB6A697448}"/>
              </c:ext>
            </c:extLst>
          </c:dPt>
          <c:dPt>
            <c:idx val="1"/>
            <c:bubble3D val="0"/>
            <c:spPr>
              <a:solidFill>
                <a:srgbClr val="E7E6E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1EAC-4F98-BA0C-48DB6A697448}"/>
              </c:ext>
            </c:extLst>
          </c:dPt>
          <c:cat>
            <c:strRef>
              <c:f>Sheet1!$A$2:$A$3</c:f>
              <c:strCache>
                <c:ptCount val="2"/>
                <c:pt idx="0">
                  <c:v>North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0.26</c:v>
                </c:pt>
                <c:pt idx="1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AC-4F98-BA0C-48DB6A697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E5737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025B-460F-8CBF-5FFD5D606D80}"/>
              </c:ext>
            </c:extLst>
          </c:dPt>
          <c:dPt>
            <c:idx val="1"/>
            <c:bubble3D val="0"/>
            <c:spPr>
              <a:solidFill>
                <a:srgbClr val="E7E6E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025B-460F-8CBF-5FFD5D606D80}"/>
              </c:ext>
            </c:extLst>
          </c:dPt>
          <c:cat>
            <c:strRef>
              <c:f>Sheet1!$A$2:$A$3</c:f>
              <c:strCache>
                <c:ptCount val="2"/>
                <c:pt idx="0">
                  <c:v>East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0.26</c:v>
                </c:pt>
                <c:pt idx="1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5B-460F-8CBF-5FFD5D606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BC594-14F1-4F3F-9AB4-628E8FDA2BAD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CAEBE-16D9-4412-8D70-DC9D5E9B3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7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C575-9EBB-2474-1AAF-AE4DA0EC4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385AD-CF2F-24EF-F5A5-87BB26064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FE7B3-4D96-33A3-E968-8BECDC98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79-6D24-427F-998A-412E488AF3AC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C695F-F621-F76F-BEB8-4C469DE8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8272-71DF-4AD1-1E2D-599975FA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DA54-A70C-41EA-B850-7314A0910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6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8DF5-0C55-B691-DC9C-D87CD662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2DC9F-9DAD-B900-DBFC-E32D32D4D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AE14-2752-0AD2-F4E1-73BA5980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79-6D24-427F-998A-412E488AF3AC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DF70-ED93-D6AD-CA27-48EC8D0A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AE5A1-1463-7DD5-ED6E-3A0412BA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DA54-A70C-41EA-B850-7314A0910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21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A6DC6-9DCA-6DFE-7368-847DB7D5F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6161F-22B7-6B22-F01D-5AA7911C6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82CE-C111-546E-F352-BBA4D66B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79-6D24-427F-998A-412E488AF3AC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8F51-E6F9-C1AA-A59A-D34535B5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E3BF0-2DB4-F3BD-D160-FBD1E934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DA54-A70C-41EA-B850-7314A0910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55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12192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535915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3429001"/>
            <a:ext cx="10873179" cy="175309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587375" y="3429000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535915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2074784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079875" y="-1"/>
            <a:ext cx="8112125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676" y="1117600"/>
            <a:ext cx="5271689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60742" y="3821174"/>
            <a:ext cx="5043883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743" y="1485900"/>
            <a:ext cx="504388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6416675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584200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10337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103378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2343150"/>
            <a:ext cx="3564332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6484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64846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26314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26314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87782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87782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6350" y="3492504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33585" y="3492504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6350" y="410718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233585" y="4107185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6350" y="4721866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233585" y="4721866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6350" y="533654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33585" y="5336547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50544" y="216493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97779" y="2098895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079876" y="593363"/>
            <a:ext cx="8112124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7779" y="696887"/>
            <a:ext cx="720684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4253711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250544" y="299550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779" y="2929463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50544" y="382607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97779" y="3760031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50544" y="465663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97779" y="4590599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50544" y="548720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779" y="5421167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F29C0E-E389-C3AB-7738-A08CB4F74F41}"/>
              </a:ext>
            </a:extLst>
          </p:cNvPr>
          <p:cNvSpPr/>
          <p:nvPr userDrawn="1"/>
        </p:nvSpPr>
        <p:spPr>
          <a:xfrm>
            <a:off x="-1" y="584199"/>
            <a:ext cx="3663165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9B208A22-0813-6CAE-ECAB-29C5A41BE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49"/>
            <a:ext cx="3545689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DA9EEE-E688-859F-C090-FAA63706DA41}"/>
              </a:ext>
            </a:extLst>
          </p:cNvPr>
          <p:cNvSpPr/>
          <p:nvPr userDrawn="1"/>
        </p:nvSpPr>
        <p:spPr>
          <a:xfrm>
            <a:off x="3545689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5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587375" y="0"/>
            <a:ext cx="11017250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2" y="3821174"/>
            <a:ext cx="10873177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2" y="4216693"/>
            <a:ext cx="10873177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2659380"/>
            <a:ext cx="10873182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0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6037262" y="1441610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6400798" y="844550"/>
            <a:ext cx="57912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3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3256377"/>
            <a:ext cx="5364558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8274" y="962026"/>
            <a:ext cx="5673726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6400798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001816" y="2573973"/>
            <a:ext cx="6602807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001816" y="3256377"/>
            <a:ext cx="6602807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17" y="844965"/>
            <a:ext cx="660280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85774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87376" y="1394875"/>
            <a:ext cx="4558024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49" y="1515531"/>
            <a:ext cx="4323075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58737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502792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56378"/>
            <a:ext cx="5364558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4CD7-720D-5E0C-DD13-0206A4DC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1A08-BC81-8A66-20ED-3AD85504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C94-1B4C-CAA5-1867-972A71A0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79-6D24-427F-998A-412E488AF3AC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1AB3-1B35-7488-7CF5-AADD8371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A995-5524-71D3-BABE-97982C52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DA54-A70C-41EA-B850-7314A0910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311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1643620" y="1669495"/>
            <a:ext cx="2922586" cy="6209826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710565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14818" y="1558925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14818" y="2506539"/>
            <a:ext cx="4189807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7629704" y="-1647525"/>
            <a:ext cx="2922586" cy="6217636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5086349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168" y="584200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168" y="1531814"/>
            <a:ext cx="4189807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8" y="4320670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2378" y="-4761"/>
            <a:ext cx="5146674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021579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812098"/>
            <a:ext cx="5364558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08595"/>
            <a:ext cx="5364558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584200"/>
            <a:ext cx="5364557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4189126" y="3415220"/>
            <a:ext cx="954001" cy="956339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4188" y="4528281"/>
            <a:ext cx="11010435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4188" y="4924777"/>
            <a:ext cx="11010435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1485900"/>
            <a:ext cx="4354906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5999" y="8184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5999" y="15008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5999" y="36632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5999" y="43456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0"/>
            <a:ext cx="12191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8037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8037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71874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71874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1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F29A8C4-E01C-8823-3D21-FBEB0A37FD9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84200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6007328-114D-AECE-99A6-016A4CFBB61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4200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2142D811-C93D-9F9B-677A-5ADF7CD3A8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105654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B048665-3CE8-1449-AE80-5C39685B7B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105654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37177BD-61D7-4610-6C2F-89A1FACFC2A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105654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AACD5B2-3311-26B6-AFCF-4FD5DEBF749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105654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337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793172"/>
            <a:ext cx="11017250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1689638"/>
            <a:ext cx="10873182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4114905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756804"/>
            <a:ext cx="3997431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3997430" y="2717566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337611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37611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98677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88954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88954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50020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3899888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99888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60954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98311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98311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6710822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10822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71888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09245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09245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9521755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21755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82821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020178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020178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14B8-896F-BF9D-7391-B4A1D352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E6C3F-ECEB-EBB0-1527-EF867BC5E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F285-B92B-EF04-8213-D783788D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79-6D24-427F-998A-412E488AF3AC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B3CDF-9763-5A1B-496E-23E6A254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6BF6B-C28C-2A70-2C52-5900C026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DA54-A70C-41EA-B850-7314A0910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829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87374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72300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972300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556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6975475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7374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7374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5689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9029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47849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852672" y="404382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1022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61504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61504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61504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2672" y="171824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852672" y="234334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90297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45800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50623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0612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10949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610949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610949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66451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371274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50623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850623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371274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371274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74081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8904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78904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78904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62688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67511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67511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67511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1295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656118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656118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56118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639902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844725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844725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844725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678597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3420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3420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83420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71720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76543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76543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76543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264843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469666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9666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69666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5796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262789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262789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62789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851089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055912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0055912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055912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90778"/>
            <a:ext cx="10873181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90363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E255-0B68-5A18-524E-50AB72A3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741F-35A5-60D5-984D-784739F8A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9DB0B-F5FA-06C9-A531-5FA35F7FF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3C105-A13F-D980-B3E8-A8453F5C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79-6D24-427F-998A-412E488AF3AC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84C42-9DD4-3D89-0DF1-2FB6FDF3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CF71B-1352-7950-5EC6-95368B65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DA54-A70C-41EA-B850-7314A0910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0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C139-B547-8D38-9184-C4A9F833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667D3-8166-16F3-C8C5-E953C5E38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3673F-BAE8-9B1F-D71C-323E08905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25ADA-2DCB-95C1-AA24-F4BC27C60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2695E-D722-3977-C182-65E2651DD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E7C01-1AFC-A685-90C7-E135709D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79-6D24-427F-998A-412E488AF3AC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E5521-F306-12C2-C75C-08317694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A046C-D600-5E09-367B-5706880D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DA54-A70C-41EA-B850-7314A0910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7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D3B-EDE0-A277-C1AD-DE1ED287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60B57-D8C2-2162-AB60-C42B383A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79-6D24-427F-998A-412E488AF3AC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4D3D0-50E2-5E15-A7BB-59062F5B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60533-1F07-4EA5-D3E8-4AF2A9B0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DA54-A70C-41EA-B850-7314A0910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40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E5150-158D-9935-EA3E-23CBF726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79-6D24-427F-998A-412E488AF3AC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A8F03-AB10-32C2-265E-2E55663C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79523-292C-571A-3311-B7FAEF23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DA54-A70C-41EA-B850-7314A0910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58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CFAE-CD20-D9D9-4E75-8A69F87E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3CAA-DC44-5A0D-3F06-8B6E7E37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0FAAD-2A57-CCAA-7373-1F72A28E7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20CB2-1BA4-95B2-C56D-4641C624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79-6D24-427F-998A-412E488AF3AC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22D6-5418-A066-5AB2-643AD228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4D715-E666-A2D3-016A-2D9F0424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DA54-A70C-41EA-B850-7314A0910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14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5044-4704-D95C-12AE-EBA1D44E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A26CD-C04B-D3F0-CBF2-1EB3FEA21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B8F92-07C7-B532-7CB4-2EDDF56A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2689-A62E-C4E2-9B2C-FEACE6A5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79-6D24-427F-998A-412E488AF3AC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632BE-0DD4-2772-ACA6-15CA1470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EF9EE-9426-EA0A-26D3-E5D906AE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DA54-A70C-41EA-B850-7314A0910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1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11C45-4EED-21D8-3D33-8262A8C4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C88AF-6389-3F2B-A46E-659440A48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3A329-FA9C-E995-C5F3-12409D6E7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7E79-6D24-427F-998A-412E488AF3AC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3D8BE-B364-3E58-4D89-1EA7C5800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0944A-27CC-0D80-4417-05D901926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DA54-A70C-41EA-B850-7314A0910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2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12192000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43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8EBD3-021E-E603-973A-50412B2BE47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87" r:id="rId3"/>
    <p:sldLayoutId id="2147483697" r:id="rId4"/>
    <p:sldLayoutId id="2147483662" r:id="rId5"/>
    <p:sldLayoutId id="2147483686" r:id="rId6"/>
    <p:sldLayoutId id="2147483679" r:id="rId7"/>
    <p:sldLayoutId id="2147483683" r:id="rId8"/>
    <p:sldLayoutId id="2147483680" r:id="rId9"/>
    <p:sldLayoutId id="2147483684" r:id="rId10"/>
    <p:sldLayoutId id="2147483678" r:id="rId11"/>
    <p:sldLayoutId id="2147483681" r:id="rId12"/>
    <p:sldLayoutId id="2147483682" r:id="rId13"/>
    <p:sldLayoutId id="2147483698" r:id="rId14"/>
    <p:sldLayoutId id="2147483685" r:id="rId15"/>
    <p:sldLayoutId id="2147483688" r:id="rId16"/>
    <p:sldLayoutId id="2147483689" r:id="rId17"/>
    <p:sldLayoutId id="2147483690" r:id="rId18"/>
    <p:sldLayoutId id="2147483699" r:id="rId19"/>
    <p:sldLayoutId id="2147483700" r:id="rId20"/>
    <p:sldLayoutId id="2147483696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701" r:id="rId27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AB1D-BD5B-33A1-513D-9FE6A5A32B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by Sanjay Peguda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EA96EA-CCB9-B02A-E751-523171248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DMart Sales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D5218-1EAF-CB10-4BF4-5710DE9515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January - 2025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CA521-F5A1-EE27-6FEC-BE8C5B831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E34FC8-42FE-6F0C-ACA3-C1DBE557A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DMart Sales Analysis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A54408-6402-E814-2FA2-53B5AE2CAF6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7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694B9E-0695-01C4-EF84-9A95F89A58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/>
              <a:t>KEY SALES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41CE-5290-735D-0E23-A8985680C15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The sales overview provides an essential snapshot of DMart's performance. Key metrics include total sales of $14.96M, total profit of $3.75M, and a total of 9,994 orders processed.</a:t>
            </a:r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1A4D4F-4886-B51E-7A3A-D341363B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Sales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4A9C1-65B5-FD0C-F8A0-11FDCADFB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2121A50-28E2-E6DB-E834-C0B4A64110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4958" b="34958"/>
          <a:stretch>
            <a:fillRect/>
          </a:stretch>
        </p:blipFill>
        <p:spPr/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91AB13-2363-5B52-5843-4CF463D64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DMart Sales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1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3939301848"/>
              </p:ext>
            </p:extLst>
          </p:nvPr>
        </p:nvGraphicFramePr>
        <p:xfrm>
          <a:off x="1219200" y="19304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2357726564"/>
              </p:ext>
            </p:extLst>
          </p:nvPr>
        </p:nvGraphicFramePr>
        <p:xfrm>
          <a:off x="3797300" y="19304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1916578653"/>
              </p:ext>
            </p:extLst>
          </p:nvPr>
        </p:nvGraphicFramePr>
        <p:xfrm>
          <a:off x="6591300" y="19304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3"/>
          <p:cNvGraphicFramePr/>
          <p:nvPr>
            <p:extLst>
              <p:ext uri="{D42A27DB-BD31-4B8C-83A1-F6EECF244321}">
                <p14:modId xmlns:p14="http://schemas.microsoft.com/office/powerpoint/2010/main" val="839040406"/>
              </p:ext>
            </p:extLst>
          </p:nvPr>
        </p:nvGraphicFramePr>
        <p:xfrm>
          <a:off x="9207500" y="19304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176000" y="6400800"/>
            <a:ext cx="546100" cy="2667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00" b="0">
                <a:solidFill>
                  <a:srgbClr val="414042"/>
                </a:solidFill>
                <a:latin typeface="Open Sans"/>
                <a:ea typeface="Open Sans"/>
                <a:cs typeface="Open Sans"/>
              </a:rPr>
              <a:pPr algn="ctr"/>
              <a:t>3</a:t>
            </a:fld>
            <a:endParaRPr lang="en-US" sz="1200">
              <a:solidFill>
                <a:srgbClr val="41404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05620-E4EF-4401-A31F-52EBD4EF8D84}"/>
              </a:ext>
            </a:extLst>
          </p:cNvPr>
          <p:cNvSpPr txBox="1"/>
          <p:nvPr/>
        </p:nvSpPr>
        <p:spPr>
          <a:xfrm>
            <a:off x="469900" y="723900"/>
            <a:ext cx="10439400" cy="13208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4400" b="1">
                <a:latin typeface="Arial Black"/>
              </a:rPr>
              <a:t>REGIONAL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D3564-5DAD-4433-8D00-98AD53C9F7C7}"/>
              </a:ext>
            </a:extLst>
          </p:cNvPr>
          <p:cNvSpPr txBox="1"/>
          <p:nvPr/>
        </p:nvSpPr>
        <p:spPr>
          <a:xfrm>
            <a:off x="16637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 b="1">
                <a:latin typeface="Arial Black"/>
              </a:rPr>
              <a:t>32%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27136-E8C5-4E25-A183-6050D26FBC78}"/>
              </a:ext>
            </a:extLst>
          </p:cNvPr>
          <p:cNvSpPr txBox="1"/>
          <p:nvPr/>
        </p:nvSpPr>
        <p:spPr>
          <a:xfrm>
            <a:off x="42418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 b="1">
                <a:latin typeface="Arial Black"/>
              </a:rPr>
              <a:t>16%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19B67-9B06-45A5-B231-DE77CA6101E5}"/>
              </a:ext>
            </a:extLst>
          </p:cNvPr>
          <p:cNvSpPr txBox="1"/>
          <p:nvPr/>
        </p:nvSpPr>
        <p:spPr>
          <a:xfrm>
            <a:off x="70358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 b="1">
                <a:latin typeface="Arial Black"/>
              </a:rPr>
              <a:t>26%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04231-0732-4C00-A67C-02C739B62D22}"/>
              </a:ext>
            </a:extLst>
          </p:cNvPr>
          <p:cNvSpPr txBox="1"/>
          <p:nvPr/>
        </p:nvSpPr>
        <p:spPr>
          <a:xfrm>
            <a:off x="96520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 b="1">
                <a:latin typeface="Arial Black"/>
              </a:rPr>
              <a:t>26%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05D63-72D3-4E74-9055-7D2A649A2220}"/>
              </a:ext>
            </a:extLst>
          </p:cNvPr>
          <p:cNvSpPr txBox="1"/>
          <p:nvPr/>
        </p:nvSpPr>
        <p:spPr>
          <a:xfrm>
            <a:off x="927100" y="3797300"/>
            <a:ext cx="24003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>
                <a:latin typeface="Calibri Bold"/>
                <a:ea typeface="Calibri Bold"/>
                <a:cs typeface="Calibri Bold"/>
              </a:rPr>
              <a:t>HIGH SALES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07DECF-CA0F-4905-A4D5-7A98FD00F857}"/>
              </a:ext>
            </a:extLst>
          </p:cNvPr>
          <p:cNvSpPr txBox="1"/>
          <p:nvPr/>
        </p:nvSpPr>
        <p:spPr>
          <a:xfrm>
            <a:off x="927100" y="4597400"/>
            <a:ext cx="24003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The West region contributes 32% to total sales, indicating its strategic importance.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3C8C23-AEDB-4336-AAFE-9F6771080B2E}"/>
              </a:ext>
            </a:extLst>
          </p:cNvPr>
          <p:cNvSpPr txBox="1"/>
          <p:nvPr/>
        </p:nvSpPr>
        <p:spPr>
          <a:xfrm>
            <a:off x="3505200" y="3797300"/>
            <a:ext cx="24003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>
                <a:latin typeface="Calibri Bold"/>
                <a:ea typeface="Calibri Bold"/>
                <a:cs typeface="Calibri Bold"/>
              </a:rPr>
              <a:t>UNDERPERFORMANCE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E238F-7FCF-461A-8924-EBA615F74B0D}"/>
              </a:ext>
            </a:extLst>
          </p:cNvPr>
          <p:cNvSpPr txBox="1"/>
          <p:nvPr/>
        </p:nvSpPr>
        <p:spPr>
          <a:xfrm>
            <a:off x="3505200" y="4584700"/>
            <a:ext cx="24003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The South region underperforms with only 16.32% contribution.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3369C-340F-4692-A335-8245BE9BFD6D}"/>
              </a:ext>
            </a:extLst>
          </p:cNvPr>
          <p:cNvSpPr txBox="1"/>
          <p:nvPr/>
        </p:nvSpPr>
        <p:spPr>
          <a:xfrm>
            <a:off x="6286500" y="3784600"/>
            <a:ext cx="24003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>
                <a:latin typeface="Calibri Bold"/>
                <a:ea typeface="Calibri Bold"/>
                <a:cs typeface="Calibri Bold"/>
              </a:rPr>
              <a:t>MODERATE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4A8F97-3851-41FF-A34B-8467D426D1D9}"/>
              </a:ext>
            </a:extLst>
          </p:cNvPr>
          <p:cNvSpPr txBox="1"/>
          <p:nvPr/>
        </p:nvSpPr>
        <p:spPr>
          <a:xfrm>
            <a:off x="6286500" y="4584700"/>
            <a:ext cx="24003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The North region shows a moderate performance at 26%.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7C9AE-6010-4887-8CB1-FDDCBA45BE6A}"/>
              </a:ext>
            </a:extLst>
          </p:cNvPr>
          <p:cNvSpPr txBox="1"/>
          <p:nvPr/>
        </p:nvSpPr>
        <p:spPr>
          <a:xfrm>
            <a:off x="8928100" y="3784600"/>
            <a:ext cx="24003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>
                <a:latin typeface="Calibri Bold"/>
                <a:ea typeface="Calibri Bold"/>
                <a:cs typeface="Calibri Bold"/>
              </a:rPr>
              <a:t>MODERATE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51403-7678-475B-8923-8ADCEFE1FD72}"/>
              </a:ext>
            </a:extLst>
          </p:cNvPr>
          <p:cNvSpPr txBox="1"/>
          <p:nvPr/>
        </p:nvSpPr>
        <p:spPr>
          <a:xfrm>
            <a:off x="8928100" y="4584700"/>
            <a:ext cx="24003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Similar to the North, the East also accounts for 26% of total sales.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18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609600" y="2560320"/>
          <a:ext cx="10363200" cy="3621024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Category</a:t>
                      </a:r>
                      <a:endParaRPr lang="en-US" sz="14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37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Sales ($M)</a:t>
                      </a:r>
                      <a:endParaRPr lang="en-US" sz="14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37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Performance</a:t>
                      </a:r>
                      <a:endParaRPr lang="en-US" sz="14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Eggs, Meat &amp; Fish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5.00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Top Performer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Fruits &amp; Veggies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4.50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Top Performer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Oil &amp; Masala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2.00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Underperformer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Bakery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1.50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Underperformer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Others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2.96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Moderate Perf.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469900" y="596900"/>
            <a:ext cx="10439400" cy="1066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Arial Black"/>
              </a:rPr>
              <a:t>CATEGORY INSIGHTS</a:t>
            </a:r>
            <a:endParaRPr lang="en-US" sz="4400" dirty="0">
              <a:latin typeface="Arial Black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584200" y="1778000"/>
            <a:ext cx="9842500" cy="660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Calibri"/>
                <a:ea typeface="Calibri"/>
                <a:cs typeface="Calibri"/>
              </a:rPr>
              <a:t>This table summarizes the performance of top and underperforming categories. 'Eggs, Meat &amp; Fish' and 'Fruits &amp; Veggies' excel, while 'Oil &amp; Masala' and 'Bakery' lag behind, indicating areas for improvement.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176000" y="6400800"/>
            <a:ext cx="546100" cy="2667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00" b="0">
                <a:solidFill>
                  <a:srgbClr val="414042"/>
                </a:solidFill>
                <a:latin typeface="Open Sans"/>
                <a:ea typeface="Open Sans"/>
                <a:cs typeface="Open Sans"/>
              </a:rPr>
              <a:pPr algn="ctr"/>
              <a:t>4</a:t>
            </a:fld>
            <a:endParaRPr lang="en-US" sz="1200">
              <a:solidFill>
                <a:srgbClr val="414042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9845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79C55-33FE-DE7A-F786-3F1C3B595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31F0B-99B7-03BF-6956-80CE9FECF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DMart Sales Analysis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1B2D6-A89B-55DF-7F03-A93C3206673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/>
              <a:t>DAILY SALES TRENDS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0D144E-8305-01AB-5FDE-07474E088D0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Sales peak on Tuesdays with $2.7M, while Thursdays see the lowest sales at $1.3M. This pattern shows that specific days yield higher sales, influencing promotional strategies.</a:t>
            </a:r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DB1828-B09C-A533-99E6-31F92A42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Sales Trends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60A828-7ACB-6A2F-1870-1020773F4B8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/>
              <a:t>MONTHLY SALES OVERVIEW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72D729-02E5-B26E-079E-C6B76C98FFA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/>
              <a:t>December shows strong sales, hitting $1.6M, while April and May underperform at $1.0M each. Seasonal campaigns are necessary to boost performance during these months.</a:t>
            </a:r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4E6CBE-CFF9-D2A6-9F0E-70D45284763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021579" cy="42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38178-68AE-F0FC-DAB4-A66AE2FDC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4A5BC-DBED-8F5F-5623-DBF8F87B8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DMart Sales Analysis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29D675-7941-24AB-4FFD-DB2C95C9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Improvement Strategies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0875A-34EB-0BF8-98CA-5841D9A3C05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/>
              <a:t>REGIONAL FOCUS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25A0B-86CC-C893-BAA4-4B70F1F7F4E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Target promotions in the South region to enhance sales. Understanding local preferences is crucial for these initiatives.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BFD638-6EAF-F779-2103-22F2D62C85B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/>
              <a:t>CATEGORY ADJUSTMENTS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6801E6-7EA3-F391-2957-5CFE1A33BBA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/>
              <a:t>Optimize inventory and pricing for 'Oil &amp; Masala' and 'Bakery' to revive sales. Bundling underperformers with top sellers may drive better results.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40FF9D-19FD-3C50-9925-A2FE6DE7873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IN"/>
              <a:t>TIMING PROMOTIONS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00445D-CD95-F2DF-B218-DF17B8C07AC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/>
              <a:t>Introduce special offers during off-peak times like Thursdays. Seasonal campaigns can capitalize on shopping patterns observed in peak months.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5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926B21-217B-0AC2-01E9-5A1037784AF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/>
              <a:t>SUMMARY OF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53D2B-DBD6-B0CE-6873-0214DB0BBFD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To boost DMart's sales and profitability, focus on enhancing the South region's performance, addressing category weaknesses, and leveraging peak sales days. Implementing these strategies could yield a substantial 15-20% increase in sales.</a:t>
            </a:r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B3AACA-53F0-EE48-AAB8-7A9EFA70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&amp; Impact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8E4F3-0523-F5FC-4894-9B713C5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B86F5-B656-C0FE-5B54-4AD29DF4B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DMart Sales Analysis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CF75D4-18D7-85DA-F2CE-1CDA13525F5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74" y="962026"/>
            <a:ext cx="5673726" cy="49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ral">
  <a:themeElements>
    <a:clrScheme name="Custom 177">
      <a:dk1>
        <a:srgbClr val="414042"/>
      </a:dk1>
      <a:lt1>
        <a:sysClr val="window" lastClr="FFFFFF"/>
      </a:lt1>
      <a:dk2>
        <a:srgbClr val="44546A"/>
      </a:dk2>
      <a:lt2>
        <a:srgbClr val="E7E6E6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ED97771-C695-424C-B339-8085A482307B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AE665D-21D6-4C2F-B2D5-A4DD5EA049F1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404</Words>
  <Application>Microsoft Office PowerPoint</Application>
  <PresentationFormat>Widescreen</PresentationFormat>
  <Paragraphs>68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Bold</vt:lpstr>
      <vt:lpstr>Calibri Light</vt:lpstr>
      <vt:lpstr>Open Sans</vt:lpstr>
      <vt:lpstr>Office Theme</vt:lpstr>
      <vt:lpstr>Coral</vt:lpstr>
      <vt:lpstr>DMart Sales Analysis</vt:lpstr>
      <vt:lpstr>Sales Overview</vt:lpstr>
      <vt:lpstr>PowerPoint Presentation</vt:lpstr>
      <vt:lpstr>PowerPoint Presentation</vt:lpstr>
      <vt:lpstr>Sales Trends</vt:lpstr>
      <vt:lpstr>Improvement Strategies</vt:lpstr>
      <vt:lpstr>Conclusion &amp;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peguda</dc:creator>
  <cp:lastModifiedBy>sanjay peguda</cp:lastModifiedBy>
  <cp:revision>1</cp:revision>
  <dcterms:created xsi:type="dcterms:W3CDTF">2025-01-21T10:26:56Z</dcterms:created>
  <dcterms:modified xsi:type="dcterms:W3CDTF">2025-01-21T10:32:18Z</dcterms:modified>
</cp:coreProperties>
</file>