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Lst>
  <p:sldIdLst>
    <p:sldId id="256" r:id="rId2"/>
    <p:sldId id="1391" r:id="rId3"/>
    <p:sldId id="265" r:id="rId4"/>
    <p:sldId id="1390" r:id="rId5"/>
    <p:sldId id="1395" r:id="rId6"/>
    <p:sldId id="446" r:id="rId7"/>
    <p:sldId id="257" r:id="rId8"/>
    <p:sldId id="258" r:id="rId9"/>
    <p:sldId id="259" r:id="rId10"/>
    <p:sldId id="260" r:id="rId11"/>
    <p:sldId id="261" r:id="rId12"/>
    <p:sldId id="262" r:id="rId13"/>
    <p:sldId id="264" r:id="rId14"/>
    <p:sldId id="263" r:id="rId15"/>
    <p:sldId id="266" r:id="rId16"/>
    <p:sldId id="139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286D"/>
    <a:srgbClr val="467CD1"/>
    <a:srgbClr val="0019BD"/>
    <a:srgbClr val="FF5200"/>
    <a:srgbClr val="9800C2"/>
    <a:srgbClr val="FF0094"/>
    <a:srgbClr val="FFD7C6"/>
    <a:srgbClr val="FEDE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499A5D90-3B28-F549-BD9B-3EC0960A8C01}" type="datetimeFigureOut">
              <a:rPr lang="en-US" smtClean="0"/>
              <a:t>6/5/19</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2C900401-7FF0-B543-A751-363ABFB63DEC}" type="slidenum">
              <a:rPr lang="en-US" smtClean="0"/>
              <a:t>‹#›</a:t>
            </a:fld>
            <a:endParaRPr lang="en-US"/>
          </a:p>
        </p:txBody>
      </p:sp>
    </p:spTree>
    <p:extLst>
      <p:ext uri="{BB962C8B-B14F-4D97-AF65-F5344CB8AC3E}">
        <p14:creationId xmlns:p14="http://schemas.microsoft.com/office/powerpoint/2010/main" val="387353930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9A5D90-3B28-F549-BD9B-3EC0960A8C01}" type="datetimeFigureOut">
              <a:rPr lang="en-US" smtClean="0"/>
              <a:t>6/5/19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900401-7FF0-B543-A751-363ABFB63DEC}" type="slidenum">
              <a:rPr lang="en-US" smtClean="0"/>
              <a:t>‹#›</a:t>
            </a:fld>
            <a:endParaRPr lang="en-US"/>
          </a:p>
        </p:txBody>
      </p:sp>
    </p:spTree>
    <p:extLst>
      <p:ext uri="{BB962C8B-B14F-4D97-AF65-F5344CB8AC3E}">
        <p14:creationId xmlns:p14="http://schemas.microsoft.com/office/powerpoint/2010/main" val="2208310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9A5D90-3B28-F549-BD9B-3EC0960A8C01}" type="datetimeFigureOut">
              <a:rPr lang="en-US" smtClean="0"/>
              <a:t>6/5/19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900401-7FF0-B543-A751-363ABFB63DEC}" type="slidenum">
              <a:rPr lang="en-US" smtClean="0"/>
              <a:t>‹#›</a:t>
            </a:fld>
            <a:endParaRPr lang="en-US"/>
          </a:p>
        </p:txBody>
      </p:sp>
    </p:spTree>
    <p:extLst>
      <p:ext uri="{BB962C8B-B14F-4D97-AF65-F5344CB8AC3E}">
        <p14:creationId xmlns:p14="http://schemas.microsoft.com/office/powerpoint/2010/main" val="32903750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9A5D90-3B28-F549-BD9B-3EC0960A8C01}" type="datetimeFigureOut">
              <a:rPr lang="en-US" smtClean="0"/>
              <a:t>6/5/19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900401-7FF0-B543-A751-363ABFB63DEC}" type="slidenum">
              <a:rPr lang="en-US" smtClean="0"/>
              <a:t>‹#›</a:t>
            </a:fld>
            <a:endParaRPr lang="en-US"/>
          </a:p>
        </p:txBody>
      </p:sp>
    </p:spTree>
    <p:extLst>
      <p:ext uri="{BB962C8B-B14F-4D97-AF65-F5344CB8AC3E}">
        <p14:creationId xmlns:p14="http://schemas.microsoft.com/office/powerpoint/2010/main" val="18503790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9A5D90-3B28-F549-BD9B-3EC0960A8C01}" type="datetimeFigureOut">
              <a:rPr lang="en-US" smtClean="0"/>
              <a:t>6/5/19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900401-7FF0-B543-A751-363ABFB63DEC}" type="slidenum">
              <a:rPr lang="en-US" smtClean="0"/>
              <a:t>‹#›</a:t>
            </a:fld>
            <a:endParaRPr lang="en-US"/>
          </a:p>
        </p:txBody>
      </p:sp>
    </p:spTree>
    <p:extLst>
      <p:ext uri="{BB962C8B-B14F-4D97-AF65-F5344CB8AC3E}">
        <p14:creationId xmlns:p14="http://schemas.microsoft.com/office/powerpoint/2010/main" val="16501309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9A5D90-3B28-F549-BD9B-3EC0960A8C01}" type="datetimeFigureOut">
              <a:rPr lang="en-US" smtClean="0"/>
              <a:t>6/5/19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900401-7FF0-B543-A751-363ABFB63DEC}" type="slidenum">
              <a:rPr lang="en-US" smtClean="0"/>
              <a:t>‹#›</a:t>
            </a:fld>
            <a:endParaRPr lang="en-US"/>
          </a:p>
        </p:txBody>
      </p:sp>
    </p:spTree>
    <p:extLst>
      <p:ext uri="{BB962C8B-B14F-4D97-AF65-F5344CB8AC3E}">
        <p14:creationId xmlns:p14="http://schemas.microsoft.com/office/powerpoint/2010/main" val="42410228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9A5D90-3B28-F549-BD9B-3EC0960A8C01}" type="datetimeFigureOut">
              <a:rPr lang="en-US" smtClean="0"/>
              <a:t>6/5/19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900401-7FF0-B543-A751-363ABFB63DEC}" type="slidenum">
              <a:rPr lang="en-US" smtClean="0"/>
              <a:t>‹#›</a:t>
            </a:fld>
            <a:endParaRPr lang="en-US"/>
          </a:p>
        </p:txBody>
      </p:sp>
    </p:spTree>
    <p:extLst>
      <p:ext uri="{BB962C8B-B14F-4D97-AF65-F5344CB8AC3E}">
        <p14:creationId xmlns:p14="http://schemas.microsoft.com/office/powerpoint/2010/main" val="29378260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9A5D90-3B28-F549-BD9B-3EC0960A8C01}" type="datetimeFigureOut">
              <a:rPr lang="en-US" smtClean="0"/>
              <a:t>6/5/19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900401-7FF0-B543-A751-363ABFB63DEC}"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40717976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9A5D90-3B28-F549-BD9B-3EC0960A8C01}" type="datetimeFigureOut">
              <a:rPr lang="en-US" smtClean="0"/>
              <a:t>6/5/19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900401-7FF0-B543-A751-363ABFB63DEC}" type="slidenum">
              <a:rPr lang="en-US" smtClean="0"/>
              <a:t>‹#›</a:t>
            </a:fld>
            <a:endParaRPr lang="en-US"/>
          </a:p>
        </p:txBody>
      </p:sp>
    </p:spTree>
    <p:extLst>
      <p:ext uri="{BB962C8B-B14F-4D97-AF65-F5344CB8AC3E}">
        <p14:creationId xmlns:p14="http://schemas.microsoft.com/office/powerpoint/2010/main" val="6692209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ubtitle Only">
    <p:spTree>
      <p:nvGrpSpPr>
        <p:cNvPr id="1" name=""/>
        <p:cNvGrpSpPr/>
        <p:nvPr/>
      </p:nvGrpSpPr>
      <p:grpSpPr>
        <a:xfrm>
          <a:off x="0" y="0"/>
          <a:ext cx="0" cy="0"/>
          <a:chOff x="0" y="0"/>
          <a:chExt cx="0" cy="0"/>
        </a:xfrm>
      </p:grpSpPr>
      <p:sp>
        <p:nvSpPr>
          <p:cNvPr id="7" name="Text Placeholder 4"/>
          <p:cNvSpPr>
            <a:spLocks noGrp="1"/>
          </p:cNvSpPr>
          <p:nvPr>
            <p:ph type="body" sz="quarter" idx="10" hasCustomPrompt="1"/>
          </p:nvPr>
        </p:nvSpPr>
        <p:spPr>
          <a:xfrm>
            <a:off x="301751" y="914400"/>
            <a:ext cx="11582400" cy="406400"/>
          </a:xfrm>
        </p:spPr>
        <p:txBody>
          <a:bodyPr>
            <a:normAutofit/>
          </a:bodyPr>
          <a:lstStyle>
            <a:lvl1pPr marL="0" indent="0" algn="l">
              <a:lnSpc>
                <a:spcPct val="86000"/>
              </a:lnSpc>
              <a:spcBef>
                <a:spcPts val="0"/>
              </a:spcBef>
              <a:buNone/>
              <a:defRPr sz="1800" baseline="0"/>
            </a:lvl1pPr>
          </a:lstStyle>
          <a:p>
            <a:pPr lvl="0"/>
            <a:r>
              <a:rPr lang="en-US" dirty="0"/>
              <a:t>Click here to edit subtitle</a:t>
            </a:r>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9986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9A5D90-3B28-F549-BD9B-3EC0960A8C01}" type="datetimeFigureOut">
              <a:rPr lang="en-US" smtClean="0"/>
              <a:t>6/5/19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900401-7FF0-B543-A751-363ABFB63DEC}" type="slidenum">
              <a:rPr lang="en-US" smtClean="0"/>
              <a:t>‹#›</a:t>
            </a:fld>
            <a:endParaRPr lang="en-US"/>
          </a:p>
        </p:txBody>
      </p:sp>
    </p:spTree>
    <p:extLst>
      <p:ext uri="{BB962C8B-B14F-4D97-AF65-F5344CB8AC3E}">
        <p14:creationId xmlns:p14="http://schemas.microsoft.com/office/powerpoint/2010/main" val="352452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9A5D90-3B28-F549-BD9B-3EC0960A8C01}" type="datetimeFigureOut">
              <a:rPr lang="en-US" smtClean="0"/>
              <a:t>6/5/19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900401-7FF0-B543-A751-363ABFB63DEC}" type="slidenum">
              <a:rPr lang="en-US" smtClean="0"/>
              <a:t>‹#›</a:t>
            </a:fld>
            <a:endParaRPr lang="en-US"/>
          </a:p>
        </p:txBody>
      </p:sp>
    </p:spTree>
    <p:extLst>
      <p:ext uri="{BB962C8B-B14F-4D97-AF65-F5344CB8AC3E}">
        <p14:creationId xmlns:p14="http://schemas.microsoft.com/office/powerpoint/2010/main" val="1636096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9A5D90-3B28-F549-BD9B-3EC0960A8C01}" type="datetimeFigureOut">
              <a:rPr lang="en-US" smtClean="0"/>
              <a:t>6/5/19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900401-7FF0-B543-A751-363ABFB63DEC}" type="slidenum">
              <a:rPr lang="en-US" smtClean="0"/>
              <a:t>‹#›</a:t>
            </a:fld>
            <a:endParaRPr lang="en-US"/>
          </a:p>
        </p:txBody>
      </p:sp>
    </p:spTree>
    <p:extLst>
      <p:ext uri="{BB962C8B-B14F-4D97-AF65-F5344CB8AC3E}">
        <p14:creationId xmlns:p14="http://schemas.microsoft.com/office/powerpoint/2010/main" val="3152940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9A5D90-3B28-F549-BD9B-3EC0960A8C01}" type="datetimeFigureOut">
              <a:rPr lang="en-US" smtClean="0"/>
              <a:t>6/5/19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900401-7FF0-B543-A751-363ABFB63DEC}" type="slidenum">
              <a:rPr lang="en-US" smtClean="0"/>
              <a:t>‹#›</a:t>
            </a:fld>
            <a:endParaRPr lang="en-US"/>
          </a:p>
        </p:txBody>
      </p:sp>
    </p:spTree>
    <p:extLst>
      <p:ext uri="{BB962C8B-B14F-4D97-AF65-F5344CB8AC3E}">
        <p14:creationId xmlns:p14="http://schemas.microsoft.com/office/powerpoint/2010/main" val="4282662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9A5D90-3B28-F549-BD9B-3EC0960A8C01}" type="datetimeFigureOut">
              <a:rPr lang="en-US" smtClean="0"/>
              <a:t>6/5/19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900401-7FF0-B543-A751-363ABFB63DEC}" type="slidenum">
              <a:rPr lang="en-US" smtClean="0"/>
              <a:t>‹#›</a:t>
            </a:fld>
            <a:endParaRPr lang="en-US"/>
          </a:p>
        </p:txBody>
      </p:sp>
    </p:spTree>
    <p:extLst>
      <p:ext uri="{BB962C8B-B14F-4D97-AF65-F5344CB8AC3E}">
        <p14:creationId xmlns:p14="http://schemas.microsoft.com/office/powerpoint/2010/main" val="1800561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499A5D90-3B28-F549-BD9B-3EC0960A8C01}" type="datetimeFigureOut">
              <a:rPr lang="en-US" smtClean="0"/>
              <a:t>6/5/19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900401-7FF0-B543-A751-363ABFB63DEC}" type="slidenum">
              <a:rPr lang="en-US" smtClean="0"/>
              <a:t>‹#›</a:t>
            </a:fld>
            <a:endParaRPr lang="en-US"/>
          </a:p>
        </p:txBody>
      </p:sp>
    </p:spTree>
    <p:extLst>
      <p:ext uri="{BB962C8B-B14F-4D97-AF65-F5344CB8AC3E}">
        <p14:creationId xmlns:p14="http://schemas.microsoft.com/office/powerpoint/2010/main" val="4004269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9A5D90-3B28-F549-BD9B-3EC0960A8C01}" type="datetimeFigureOut">
              <a:rPr lang="en-US" smtClean="0"/>
              <a:t>6/5/19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900401-7FF0-B543-A751-363ABFB63DEC}" type="slidenum">
              <a:rPr lang="en-US" smtClean="0"/>
              <a:t>‹#›</a:t>
            </a:fld>
            <a:endParaRPr lang="en-US"/>
          </a:p>
        </p:txBody>
      </p:sp>
    </p:spTree>
    <p:extLst>
      <p:ext uri="{BB962C8B-B14F-4D97-AF65-F5344CB8AC3E}">
        <p14:creationId xmlns:p14="http://schemas.microsoft.com/office/powerpoint/2010/main" val="1093693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9A5D90-3B28-F549-BD9B-3EC0960A8C01}" type="datetimeFigureOut">
              <a:rPr lang="en-US" smtClean="0"/>
              <a:t>6/5/19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900401-7FF0-B543-A751-363ABFB63DEC}" type="slidenum">
              <a:rPr lang="en-US" smtClean="0"/>
              <a:t>‹#›</a:t>
            </a:fld>
            <a:endParaRPr lang="en-US"/>
          </a:p>
        </p:txBody>
      </p:sp>
    </p:spTree>
    <p:extLst>
      <p:ext uri="{BB962C8B-B14F-4D97-AF65-F5344CB8AC3E}">
        <p14:creationId xmlns:p14="http://schemas.microsoft.com/office/powerpoint/2010/main" val="1895222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99A5D90-3B28-F549-BD9B-3EC0960A8C01}" type="datetimeFigureOut">
              <a:rPr lang="en-US" smtClean="0"/>
              <a:t>6/5/19</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C900401-7FF0-B543-A751-363ABFB63DEC}" type="slidenum">
              <a:rPr lang="en-US" smtClean="0"/>
              <a:t>‹#›</a:t>
            </a:fld>
            <a:endParaRPr lang="en-US"/>
          </a:p>
        </p:txBody>
      </p:sp>
    </p:spTree>
    <p:extLst>
      <p:ext uri="{BB962C8B-B14F-4D97-AF65-F5344CB8AC3E}">
        <p14:creationId xmlns:p14="http://schemas.microsoft.com/office/powerpoint/2010/main" val="3131959679"/>
      </p:ext>
    </p:extLst>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8.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svg"/><Relationship Id="rId7" Type="http://schemas.openxmlformats.org/officeDocument/2006/relationships/image" Target="../media/image19.svg"/><Relationship Id="rId2"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17.sv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sv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C33CB-C057-7F48-B6B2-82DE3B15A3F7}"/>
              </a:ext>
            </a:extLst>
          </p:cNvPr>
          <p:cNvSpPr>
            <a:spLocks noGrp="1"/>
          </p:cNvSpPr>
          <p:nvPr>
            <p:ph type="ctrTitle"/>
          </p:nvPr>
        </p:nvSpPr>
        <p:spPr>
          <a:xfrm>
            <a:off x="3045368" y="2043663"/>
            <a:ext cx="6105194" cy="2031055"/>
          </a:xfrm>
        </p:spPr>
        <p:txBody>
          <a:bodyPr>
            <a:normAutofit fontScale="90000"/>
          </a:bodyPr>
          <a:lstStyle/>
          <a:p>
            <a:r>
              <a:rPr lang="en-US" sz="4700" dirty="0">
                <a:solidFill>
                  <a:srgbClr val="FFFFFF"/>
                </a:solidFill>
              </a:rPr>
              <a:t>eGFR Regression with Gradient Boosted Trees</a:t>
            </a:r>
          </a:p>
        </p:txBody>
      </p:sp>
      <p:sp>
        <p:nvSpPr>
          <p:cNvPr id="3" name="Subtitle 2">
            <a:extLst>
              <a:ext uri="{FF2B5EF4-FFF2-40B4-BE49-F238E27FC236}">
                <a16:creationId xmlns:a16="http://schemas.microsoft.com/office/drawing/2014/main" id="{876C4684-FD93-4C49-ADE8-E714993D3EE0}"/>
              </a:ext>
            </a:extLst>
          </p:cNvPr>
          <p:cNvSpPr>
            <a:spLocks noGrp="1"/>
          </p:cNvSpPr>
          <p:nvPr>
            <p:ph type="subTitle" idx="1"/>
          </p:nvPr>
        </p:nvSpPr>
        <p:spPr>
          <a:xfrm>
            <a:off x="3045368" y="4074718"/>
            <a:ext cx="6105194" cy="682079"/>
          </a:xfrm>
        </p:spPr>
        <p:txBody>
          <a:bodyPr>
            <a:normAutofit/>
          </a:bodyPr>
          <a:lstStyle/>
          <a:p>
            <a:r>
              <a:rPr lang="en-US">
                <a:solidFill>
                  <a:srgbClr val="FFFFFF"/>
                </a:solidFill>
              </a:rPr>
              <a:t>Roberts – Coady - Haddad</a:t>
            </a:r>
          </a:p>
        </p:txBody>
      </p:sp>
    </p:spTree>
    <p:extLst>
      <p:ext uri="{BB962C8B-B14F-4D97-AF65-F5344CB8AC3E}">
        <p14:creationId xmlns:p14="http://schemas.microsoft.com/office/powerpoint/2010/main" val="3554534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C668FA-2417-47B5-B454-2D55FC17FF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7FEBA57-8992-46BB-BCF0-5A83FE8E01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Rectangle 11">
            <a:extLst>
              <a:ext uri="{FF2B5EF4-FFF2-40B4-BE49-F238E27FC236}">
                <a16:creationId xmlns:a16="http://schemas.microsoft.com/office/drawing/2014/main" id="{2B4CDDF6-55C3-415A-8D8B-7E03C3D616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A479473-B8E4-6B46-9A48-235446D33D95}"/>
              </a:ext>
            </a:extLst>
          </p:cNvPr>
          <p:cNvPicPr>
            <a:picLocks noChangeAspect="1"/>
          </p:cNvPicPr>
          <p:nvPr/>
        </p:nvPicPr>
        <p:blipFill>
          <a:blip r:embed="rId3"/>
          <a:stretch>
            <a:fillRect/>
          </a:stretch>
        </p:blipFill>
        <p:spPr>
          <a:xfrm>
            <a:off x="902044" y="800007"/>
            <a:ext cx="10293178" cy="5251118"/>
          </a:xfrm>
          <a:prstGeom prst="rect">
            <a:avLst/>
          </a:prstGeom>
        </p:spPr>
      </p:pic>
    </p:spTree>
    <p:extLst>
      <p:ext uri="{BB962C8B-B14F-4D97-AF65-F5344CB8AC3E}">
        <p14:creationId xmlns:p14="http://schemas.microsoft.com/office/powerpoint/2010/main" val="51637633"/>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C668FA-2417-47B5-B454-2D55FC17FF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97FEBA57-8992-46BB-BCF0-5A83FE8E01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4" name="Rectangle 13">
            <a:extLst>
              <a:ext uri="{FF2B5EF4-FFF2-40B4-BE49-F238E27FC236}">
                <a16:creationId xmlns:a16="http://schemas.microsoft.com/office/drawing/2014/main" id="{2B4CDDF6-55C3-415A-8D8B-7E03C3D616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6C0549B-60A0-3643-8A86-753D6DF916EA}"/>
              </a:ext>
            </a:extLst>
          </p:cNvPr>
          <p:cNvPicPr>
            <a:picLocks noChangeAspect="1"/>
          </p:cNvPicPr>
          <p:nvPr/>
        </p:nvPicPr>
        <p:blipFill>
          <a:blip r:embed="rId3"/>
          <a:stretch>
            <a:fillRect/>
          </a:stretch>
        </p:blipFill>
        <p:spPr>
          <a:xfrm>
            <a:off x="988541" y="800007"/>
            <a:ext cx="10206681" cy="5251118"/>
          </a:xfrm>
          <a:prstGeom prst="rect">
            <a:avLst/>
          </a:prstGeom>
        </p:spPr>
      </p:pic>
    </p:spTree>
    <p:extLst>
      <p:ext uri="{BB962C8B-B14F-4D97-AF65-F5344CB8AC3E}">
        <p14:creationId xmlns:p14="http://schemas.microsoft.com/office/powerpoint/2010/main" val="1932597439"/>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C668FA-2417-47B5-B454-2D55FC17FF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7FEBA57-8992-46BB-BCF0-5A83FE8E01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Rectangle 11">
            <a:extLst>
              <a:ext uri="{FF2B5EF4-FFF2-40B4-BE49-F238E27FC236}">
                <a16:creationId xmlns:a16="http://schemas.microsoft.com/office/drawing/2014/main" id="{2B4CDDF6-55C3-415A-8D8B-7E03C3D616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406C522E-B541-784D-AAB3-A6B22C20B5DB}"/>
              </a:ext>
            </a:extLst>
          </p:cNvPr>
          <p:cNvPicPr>
            <a:picLocks noChangeAspect="1"/>
          </p:cNvPicPr>
          <p:nvPr/>
        </p:nvPicPr>
        <p:blipFill>
          <a:blip r:embed="rId3"/>
          <a:stretch>
            <a:fillRect/>
          </a:stretch>
        </p:blipFill>
        <p:spPr>
          <a:xfrm>
            <a:off x="988541" y="800007"/>
            <a:ext cx="10157254" cy="5251118"/>
          </a:xfrm>
          <a:prstGeom prst="rect">
            <a:avLst/>
          </a:prstGeom>
        </p:spPr>
      </p:pic>
    </p:spTree>
    <p:extLst>
      <p:ext uri="{BB962C8B-B14F-4D97-AF65-F5344CB8AC3E}">
        <p14:creationId xmlns:p14="http://schemas.microsoft.com/office/powerpoint/2010/main" val="320770308"/>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C668FA-2417-47B5-B454-2D55FC17FF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7FEBA57-8992-46BB-BCF0-5A83FE8E01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Rectangle 11">
            <a:extLst>
              <a:ext uri="{FF2B5EF4-FFF2-40B4-BE49-F238E27FC236}">
                <a16:creationId xmlns:a16="http://schemas.microsoft.com/office/drawing/2014/main" id="{2B4CDDF6-55C3-415A-8D8B-7E03C3D616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1C49DE61-F17A-E842-9468-852F5EC90985}"/>
              </a:ext>
            </a:extLst>
          </p:cNvPr>
          <p:cNvPicPr>
            <a:picLocks noChangeAspect="1"/>
          </p:cNvPicPr>
          <p:nvPr/>
        </p:nvPicPr>
        <p:blipFill>
          <a:blip r:embed="rId3"/>
          <a:stretch>
            <a:fillRect/>
          </a:stretch>
        </p:blipFill>
        <p:spPr>
          <a:xfrm>
            <a:off x="877330" y="800007"/>
            <a:ext cx="10527956" cy="5251118"/>
          </a:xfrm>
          <a:prstGeom prst="rect">
            <a:avLst/>
          </a:prstGeom>
        </p:spPr>
      </p:pic>
    </p:spTree>
    <p:extLst>
      <p:ext uri="{BB962C8B-B14F-4D97-AF65-F5344CB8AC3E}">
        <p14:creationId xmlns:p14="http://schemas.microsoft.com/office/powerpoint/2010/main" val="3946703740"/>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8C668FA-2417-47B5-B454-2D55FC17FF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97FEBA57-8992-46BB-BCF0-5A83FE8E01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6" name="Rectangle 15">
            <a:extLst>
              <a:ext uri="{FF2B5EF4-FFF2-40B4-BE49-F238E27FC236}">
                <a16:creationId xmlns:a16="http://schemas.microsoft.com/office/drawing/2014/main" id="{2B4CDDF6-55C3-415A-8D8B-7E03C3D616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330DE56E-B220-6A45-ABBE-DCFE951C909F}"/>
              </a:ext>
            </a:extLst>
          </p:cNvPr>
          <p:cNvPicPr>
            <a:picLocks noChangeAspect="1"/>
          </p:cNvPicPr>
          <p:nvPr/>
        </p:nvPicPr>
        <p:blipFill>
          <a:blip r:embed="rId3"/>
          <a:stretch>
            <a:fillRect/>
          </a:stretch>
        </p:blipFill>
        <p:spPr>
          <a:xfrm>
            <a:off x="926757" y="800007"/>
            <a:ext cx="10416746" cy="5251118"/>
          </a:xfrm>
          <a:prstGeom prst="rect">
            <a:avLst/>
          </a:prstGeom>
        </p:spPr>
      </p:pic>
    </p:spTree>
    <p:extLst>
      <p:ext uri="{BB962C8B-B14F-4D97-AF65-F5344CB8AC3E}">
        <p14:creationId xmlns:p14="http://schemas.microsoft.com/office/powerpoint/2010/main" val="846825779"/>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83584-AD20-5442-A4A4-E49068ADF05A}"/>
              </a:ext>
            </a:extLst>
          </p:cNvPr>
          <p:cNvSpPr>
            <a:spLocks noGrp="1"/>
          </p:cNvSpPr>
          <p:nvPr>
            <p:ph type="title"/>
          </p:nvPr>
        </p:nvSpPr>
        <p:spPr/>
        <p:txBody>
          <a:bodyPr/>
          <a:lstStyle/>
          <a:p>
            <a:pPr algn="ctr"/>
            <a:r>
              <a:rPr lang="en-US" dirty="0"/>
              <a:t>Interpretation and Summary</a:t>
            </a:r>
          </a:p>
        </p:txBody>
      </p:sp>
      <p:sp>
        <p:nvSpPr>
          <p:cNvPr id="3" name="Content Placeholder 2">
            <a:extLst>
              <a:ext uri="{FF2B5EF4-FFF2-40B4-BE49-F238E27FC236}">
                <a16:creationId xmlns:a16="http://schemas.microsoft.com/office/drawing/2014/main" id="{440CAA9A-B4C7-1443-B198-63CA7A446A8B}"/>
              </a:ext>
            </a:extLst>
          </p:cNvPr>
          <p:cNvSpPr>
            <a:spLocks noGrp="1"/>
          </p:cNvSpPr>
          <p:nvPr>
            <p:ph idx="1"/>
          </p:nvPr>
        </p:nvSpPr>
        <p:spPr>
          <a:xfrm>
            <a:off x="1676400" y="1849821"/>
            <a:ext cx="8171793" cy="4035972"/>
          </a:xfrm>
        </p:spPr>
        <p:txBody>
          <a:bodyPr>
            <a:normAutofit/>
          </a:bodyPr>
          <a:lstStyle/>
          <a:p>
            <a:r>
              <a:rPr lang="en-US" dirty="0"/>
              <a:t>Age and previous eGFR measures were the best predictors of month 18 eGFR score</a:t>
            </a:r>
          </a:p>
          <a:p>
            <a:r>
              <a:rPr lang="en-US" dirty="0"/>
              <a:t>Other demographic measures (sex, blood pressure, weight, BMI, cholesterol) did not effectively predict eGFR scores</a:t>
            </a:r>
          </a:p>
          <a:p>
            <a:r>
              <a:rPr lang="en-US" dirty="0"/>
              <a:t>Autocorrelation needs to be addressed</a:t>
            </a:r>
          </a:p>
          <a:p>
            <a:r>
              <a:rPr lang="en-US" dirty="0"/>
              <a:t>Successfully increased accuracy from 89% when using an </a:t>
            </a:r>
            <a:r>
              <a:rPr lang="en-US" dirty="0" err="1"/>
              <a:t>xGboosted</a:t>
            </a:r>
            <a:r>
              <a:rPr lang="en-US" dirty="0"/>
              <a:t> model with default parameters to 93% with a grid-search-tuned model using R-squared</a:t>
            </a:r>
          </a:p>
          <a:p>
            <a:r>
              <a:rPr lang="en-US" dirty="0"/>
              <a:t>Reduced Importance on most recent score using parameter-tuned </a:t>
            </a:r>
            <a:r>
              <a:rPr lang="en-US" dirty="0" err="1"/>
              <a:t>xGboost</a:t>
            </a:r>
            <a:endParaRPr lang="en-US" dirty="0"/>
          </a:p>
          <a:p>
            <a:endParaRPr lang="en-US" dirty="0"/>
          </a:p>
        </p:txBody>
      </p:sp>
    </p:spTree>
    <p:extLst>
      <p:ext uri="{BB962C8B-B14F-4D97-AF65-F5344CB8AC3E}">
        <p14:creationId xmlns:p14="http://schemas.microsoft.com/office/powerpoint/2010/main" val="1126278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0CAA9A-B4C7-1443-B198-63CA7A446A8B}"/>
              </a:ext>
            </a:extLst>
          </p:cNvPr>
          <p:cNvSpPr>
            <a:spLocks noGrp="1"/>
          </p:cNvSpPr>
          <p:nvPr>
            <p:ph idx="1"/>
          </p:nvPr>
        </p:nvSpPr>
        <p:spPr>
          <a:xfrm>
            <a:off x="4395951" y="2777359"/>
            <a:ext cx="3400097" cy="1303282"/>
          </a:xfrm>
        </p:spPr>
        <p:txBody>
          <a:bodyPr>
            <a:normAutofit/>
          </a:bodyPr>
          <a:lstStyle/>
          <a:p>
            <a:pPr marL="0" indent="0">
              <a:buNone/>
            </a:pPr>
            <a:r>
              <a:rPr lang="en-US" sz="5400" dirty="0"/>
              <a:t>Questions?</a:t>
            </a:r>
          </a:p>
        </p:txBody>
      </p:sp>
    </p:spTree>
    <p:extLst>
      <p:ext uri="{BB962C8B-B14F-4D97-AF65-F5344CB8AC3E}">
        <p14:creationId xmlns:p14="http://schemas.microsoft.com/office/powerpoint/2010/main" val="1025684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83584-AD20-5442-A4A4-E49068ADF05A}"/>
              </a:ext>
            </a:extLst>
          </p:cNvPr>
          <p:cNvSpPr>
            <a:spLocks noGrp="1"/>
          </p:cNvSpPr>
          <p:nvPr>
            <p:ph type="title"/>
          </p:nvPr>
        </p:nvSpPr>
        <p:spPr/>
        <p:txBody>
          <a:bodyPr/>
          <a:lstStyle/>
          <a:p>
            <a:pPr algn="ctr"/>
            <a:r>
              <a:rPr lang="en-US" dirty="0"/>
              <a:t>Predicting Patient’s Next Month eGFR Score</a:t>
            </a:r>
          </a:p>
        </p:txBody>
      </p:sp>
      <p:sp>
        <p:nvSpPr>
          <p:cNvPr id="3" name="Content Placeholder 2">
            <a:extLst>
              <a:ext uri="{FF2B5EF4-FFF2-40B4-BE49-F238E27FC236}">
                <a16:creationId xmlns:a16="http://schemas.microsoft.com/office/drawing/2014/main" id="{440CAA9A-B4C7-1443-B198-63CA7A446A8B}"/>
              </a:ext>
            </a:extLst>
          </p:cNvPr>
          <p:cNvSpPr>
            <a:spLocks noGrp="1"/>
          </p:cNvSpPr>
          <p:nvPr>
            <p:ph idx="1"/>
          </p:nvPr>
        </p:nvSpPr>
        <p:spPr>
          <a:xfrm>
            <a:off x="1676400" y="1849821"/>
            <a:ext cx="8171793" cy="4035972"/>
          </a:xfrm>
        </p:spPr>
        <p:txBody>
          <a:bodyPr>
            <a:normAutofit/>
          </a:bodyPr>
          <a:lstStyle/>
          <a:p>
            <a:r>
              <a:rPr lang="en-US" sz="2800" dirty="0"/>
              <a:t>Given 17 months of 100,000 patients’ eGFR scores and demographic data we will leverage gradient boosted trees regression and expanded grid search to predict with a high degree of accuracy, by the metric R-squared, those patients’ 18</a:t>
            </a:r>
            <a:r>
              <a:rPr lang="en-US" sz="2800" baseline="30000" dirty="0"/>
              <a:t>th</a:t>
            </a:r>
            <a:r>
              <a:rPr lang="en-US" sz="2800" dirty="0"/>
              <a:t>-month eGFR scores. </a:t>
            </a:r>
          </a:p>
        </p:txBody>
      </p:sp>
    </p:spTree>
    <p:extLst>
      <p:ext uri="{BB962C8B-B14F-4D97-AF65-F5344CB8AC3E}">
        <p14:creationId xmlns:p14="http://schemas.microsoft.com/office/powerpoint/2010/main" val="1002134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83584-AD20-5442-A4A4-E49068ADF05A}"/>
              </a:ext>
            </a:extLst>
          </p:cNvPr>
          <p:cNvSpPr>
            <a:spLocks noGrp="1"/>
          </p:cNvSpPr>
          <p:nvPr>
            <p:ph type="title"/>
          </p:nvPr>
        </p:nvSpPr>
        <p:spPr>
          <a:xfrm>
            <a:off x="685801" y="294291"/>
            <a:ext cx="10131425" cy="1456267"/>
          </a:xfrm>
        </p:spPr>
        <p:txBody>
          <a:bodyPr/>
          <a:lstStyle/>
          <a:p>
            <a:pPr algn="ctr"/>
            <a:r>
              <a:rPr lang="en-US" dirty="0"/>
              <a:t>Estimated Glomerular Filtration Rate (eGFR)</a:t>
            </a:r>
          </a:p>
        </p:txBody>
      </p:sp>
      <p:sp>
        <p:nvSpPr>
          <p:cNvPr id="3" name="Content Placeholder 2">
            <a:extLst>
              <a:ext uri="{FF2B5EF4-FFF2-40B4-BE49-F238E27FC236}">
                <a16:creationId xmlns:a16="http://schemas.microsoft.com/office/drawing/2014/main" id="{440CAA9A-B4C7-1443-B198-63CA7A446A8B}"/>
              </a:ext>
            </a:extLst>
          </p:cNvPr>
          <p:cNvSpPr>
            <a:spLocks noGrp="1"/>
          </p:cNvSpPr>
          <p:nvPr>
            <p:ph idx="1"/>
          </p:nvPr>
        </p:nvSpPr>
        <p:spPr>
          <a:xfrm>
            <a:off x="838200" y="1657462"/>
            <a:ext cx="5257800" cy="4351338"/>
          </a:xfrm>
        </p:spPr>
        <p:txBody>
          <a:bodyPr>
            <a:normAutofit/>
          </a:bodyPr>
          <a:lstStyle/>
          <a:p>
            <a:r>
              <a:rPr lang="en-US" dirty="0"/>
              <a:t>eGFR estimates patients’ kidney function by measuring </a:t>
            </a:r>
            <a:r>
              <a:rPr lang="en-US"/>
              <a:t>blood creatinine </a:t>
            </a:r>
            <a:r>
              <a:rPr lang="en-US" dirty="0"/>
              <a:t>levels</a:t>
            </a:r>
            <a:endParaRPr lang="en-US" dirty="0">
              <a:solidFill>
                <a:srgbClr val="FF0000"/>
              </a:solidFill>
            </a:endParaRPr>
          </a:p>
          <a:p>
            <a:r>
              <a:rPr lang="en-US" dirty="0"/>
              <a:t>Used to determine a patient’s level of kidney disease</a:t>
            </a:r>
          </a:p>
          <a:p>
            <a:r>
              <a:rPr lang="en-US" dirty="0"/>
              <a:t>A low eGFR indicates kidneys are not working as well as they should</a:t>
            </a:r>
          </a:p>
          <a:p>
            <a:r>
              <a:rPr lang="en-US" dirty="0"/>
              <a:t>Kidney Disease is the 9</a:t>
            </a:r>
            <a:r>
              <a:rPr lang="en-US" baseline="30000" dirty="0"/>
              <a:t>th</a:t>
            </a:r>
            <a:r>
              <a:rPr lang="en-US" dirty="0"/>
              <a:t> leading cause of death in the U.S.</a:t>
            </a:r>
          </a:p>
          <a:p>
            <a:r>
              <a:rPr lang="en-US" dirty="0"/>
              <a:t>1 in 10 adults (31 million) have Kidney Disease</a:t>
            </a:r>
          </a:p>
        </p:txBody>
      </p:sp>
      <p:sp>
        <p:nvSpPr>
          <p:cNvPr id="5" name="Rectangle 4">
            <a:extLst>
              <a:ext uri="{FF2B5EF4-FFF2-40B4-BE49-F238E27FC236}">
                <a16:creationId xmlns:a16="http://schemas.microsoft.com/office/drawing/2014/main" id="{F71CDD38-268D-544D-B118-4BD6B217FB79}"/>
              </a:ext>
            </a:extLst>
          </p:cNvPr>
          <p:cNvSpPr/>
          <p:nvPr/>
        </p:nvSpPr>
        <p:spPr>
          <a:xfrm>
            <a:off x="4912823" y="6369764"/>
            <a:ext cx="2366353" cy="246221"/>
          </a:xfrm>
          <a:prstGeom prst="rect">
            <a:avLst/>
          </a:prstGeom>
        </p:spPr>
        <p:txBody>
          <a:bodyPr wrap="none">
            <a:spAutoFit/>
          </a:bodyPr>
          <a:lstStyle/>
          <a:p>
            <a:r>
              <a:rPr lang="en-US" sz="1000" dirty="0"/>
              <a:t>https://</a:t>
            </a:r>
            <a:r>
              <a:rPr lang="en-US" sz="1000" dirty="0" err="1"/>
              <a:t>www.kidney.org</a:t>
            </a:r>
            <a:r>
              <a:rPr lang="en-US" sz="1000" dirty="0"/>
              <a:t>/</a:t>
            </a:r>
            <a:r>
              <a:rPr lang="en-US" sz="1000" dirty="0" err="1"/>
              <a:t>atoz</a:t>
            </a:r>
            <a:r>
              <a:rPr lang="en-US" sz="1000" dirty="0"/>
              <a:t>/content/</a:t>
            </a:r>
            <a:r>
              <a:rPr lang="en-US" sz="1000" dirty="0" err="1"/>
              <a:t>gfr</a:t>
            </a:r>
            <a:endParaRPr lang="en-US" sz="1000" dirty="0"/>
          </a:p>
        </p:txBody>
      </p:sp>
      <p:pic>
        <p:nvPicPr>
          <p:cNvPr id="7" name="Picture 6">
            <a:extLst>
              <a:ext uri="{FF2B5EF4-FFF2-40B4-BE49-F238E27FC236}">
                <a16:creationId xmlns:a16="http://schemas.microsoft.com/office/drawing/2014/main" id="{D7FD9595-04DA-D940-9CB0-144487B533F6}"/>
              </a:ext>
            </a:extLst>
          </p:cNvPr>
          <p:cNvPicPr>
            <a:picLocks noChangeAspect="1"/>
          </p:cNvPicPr>
          <p:nvPr/>
        </p:nvPicPr>
        <p:blipFill>
          <a:blip r:embed="rId2"/>
          <a:stretch>
            <a:fillRect/>
          </a:stretch>
        </p:blipFill>
        <p:spPr>
          <a:xfrm>
            <a:off x="6462796" y="1690688"/>
            <a:ext cx="4804293" cy="4212295"/>
          </a:xfrm>
          <a:prstGeom prst="rect">
            <a:avLst/>
          </a:prstGeom>
        </p:spPr>
      </p:pic>
    </p:spTree>
    <p:extLst>
      <p:ext uri="{BB962C8B-B14F-4D97-AF65-F5344CB8AC3E}">
        <p14:creationId xmlns:p14="http://schemas.microsoft.com/office/powerpoint/2010/main" val="2136009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0CE881FA-E0AE-4B00-BACF-BFBC73097EED}"/>
              </a:ext>
            </a:extLst>
          </p:cNvPr>
          <p:cNvSpPr/>
          <p:nvPr/>
        </p:nvSpPr>
        <p:spPr>
          <a:xfrm>
            <a:off x="774701" y="1295401"/>
            <a:ext cx="3603631" cy="3647671"/>
          </a:xfrm>
          <a:prstGeom prst="rect">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2133" b="1" dirty="0"/>
              <a:t>EDA</a:t>
            </a:r>
          </a:p>
        </p:txBody>
      </p:sp>
      <p:sp>
        <p:nvSpPr>
          <p:cNvPr id="8" name="Rectangle 7">
            <a:extLst>
              <a:ext uri="{FF2B5EF4-FFF2-40B4-BE49-F238E27FC236}">
                <a16:creationId xmlns:a16="http://schemas.microsoft.com/office/drawing/2014/main" id="{38278BEB-BF7F-4B41-A21D-6D38F87B29D8}"/>
              </a:ext>
            </a:extLst>
          </p:cNvPr>
          <p:cNvSpPr/>
          <p:nvPr/>
        </p:nvSpPr>
        <p:spPr>
          <a:xfrm>
            <a:off x="1971561" y="4188023"/>
            <a:ext cx="2267712" cy="62016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600" b="1" dirty="0"/>
              <a:t>Join Vitals &amp; Patient Demographics</a:t>
            </a:r>
          </a:p>
        </p:txBody>
      </p:sp>
      <p:sp>
        <p:nvSpPr>
          <p:cNvPr id="15" name="Rectangle 14">
            <a:extLst>
              <a:ext uri="{FF2B5EF4-FFF2-40B4-BE49-F238E27FC236}">
                <a16:creationId xmlns:a16="http://schemas.microsoft.com/office/drawing/2014/main" id="{191CFE14-AE1C-4CEA-A80A-228BFC4C61DE}"/>
              </a:ext>
            </a:extLst>
          </p:cNvPr>
          <p:cNvSpPr/>
          <p:nvPr/>
        </p:nvSpPr>
        <p:spPr>
          <a:xfrm>
            <a:off x="1971561" y="3056621"/>
            <a:ext cx="2267712" cy="62016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Interpolate, Scale, &amp; One-Hot-Encode</a:t>
            </a:r>
          </a:p>
        </p:txBody>
      </p:sp>
      <p:sp>
        <p:nvSpPr>
          <p:cNvPr id="16" name="Rectangle 15">
            <a:extLst>
              <a:ext uri="{FF2B5EF4-FFF2-40B4-BE49-F238E27FC236}">
                <a16:creationId xmlns:a16="http://schemas.microsoft.com/office/drawing/2014/main" id="{7923E55B-1EB3-4F5D-B8B2-47EDE65EFCAB}"/>
              </a:ext>
            </a:extLst>
          </p:cNvPr>
          <p:cNvSpPr/>
          <p:nvPr/>
        </p:nvSpPr>
        <p:spPr>
          <a:xfrm>
            <a:off x="1971561" y="1925220"/>
            <a:ext cx="2267712" cy="62016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Train/Val/Test Split &amp; Feature Selection</a:t>
            </a:r>
          </a:p>
        </p:txBody>
      </p:sp>
      <p:sp>
        <p:nvSpPr>
          <p:cNvPr id="97" name="Rectangle: Rounded Corners 96">
            <a:extLst>
              <a:ext uri="{FF2B5EF4-FFF2-40B4-BE49-F238E27FC236}">
                <a16:creationId xmlns:a16="http://schemas.microsoft.com/office/drawing/2014/main" id="{579D3FC4-305F-44DC-A650-F0602A8D8B12}"/>
              </a:ext>
            </a:extLst>
          </p:cNvPr>
          <p:cNvSpPr/>
          <p:nvPr/>
        </p:nvSpPr>
        <p:spPr>
          <a:xfrm>
            <a:off x="1094585" y="1869068"/>
            <a:ext cx="865632" cy="719328"/>
          </a:xfrm>
          <a:prstGeom prst="roundRect">
            <a:avLst>
              <a:gd name="adj" fmla="val 2276"/>
            </a:avLst>
          </a:prstGeom>
          <a:solidFill>
            <a:schemeClr val="tx1"/>
          </a:solidFill>
          <a:ln w="28575">
            <a:solidFill>
              <a:schemeClr val="tx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98" name="Rectangle: Rounded Corners 97">
            <a:extLst>
              <a:ext uri="{FF2B5EF4-FFF2-40B4-BE49-F238E27FC236}">
                <a16:creationId xmlns:a16="http://schemas.microsoft.com/office/drawing/2014/main" id="{E89791F5-6779-4CA0-9790-D6A396806DA6}"/>
              </a:ext>
            </a:extLst>
          </p:cNvPr>
          <p:cNvSpPr/>
          <p:nvPr/>
        </p:nvSpPr>
        <p:spPr>
          <a:xfrm>
            <a:off x="1094585" y="3013605"/>
            <a:ext cx="865632" cy="719328"/>
          </a:xfrm>
          <a:prstGeom prst="roundRect">
            <a:avLst>
              <a:gd name="adj" fmla="val 2276"/>
            </a:avLst>
          </a:prstGeom>
          <a:solidFill>
            <a:schemeClr val="tx1"/>
          </a:solidFill>
          <a:ln w="28575">
            <a:solidFill>
              <a:schemeClr val="tx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99" name="Rectangle: Rounded Corners 98">
            <a:extLst>
              <a:ext uri="{FF2B5EF4-FFF2-40B4-BE49-F238E27FC236}">
                <a16:creationId xmlns:a16="http://schemas.microsoft.com/office/drawing/2014/main" id="{DAFE37C4-2629-4894-A2AA-36745FD4ADCE}"/>
              </a:ext>
            </a:extLst>
          </p:cNvPr>
          <p:cNvSpPr/>
          <p:nvPr/>
        </p:nvSpPr>
        <p:spPr>
          <a:xfrm>
            <a:off x="1082484" y="4156937"/>
            <a:ext cx="865632" cy="719328"/>
          </a:xfrm>
          <a:prstGeom prst="roundRect">
            <a:avLst>
              <a:gd name="adj" fmla="val 2276"/>
            </a:avLst>
          </a:prstGeom>
          <a:solidFill>
            <a:schemeClr val="tx1"/>
          </a:solidFill>
          <a:ln w="28575">
            <a:solidFill>
              <a:schemeClr val="tx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75" name="Rectangle 74">
            <a:extLst>
              <a:ext uri="{FF2B5EF4-FFF2-40B4-BE49-F238E27FC236}">
                <a16:creationId xmlns:a16="http://schemas.microsoft.com/office/drawing/2014/main" id="{8A702C12-3122-4916-8F6E-CA2652343667}"/>
              </a:ext>
            </a:extLst>
          </p:cNvPr>
          <p:cNvSpPr/>
          <p:nvPr/>
        </p:nvSpPr>
        <p:spPr>
          <a:xfrm>
            <a:off x="4498729" y="1282101"/>
            <a:ext cx="3603631" cy="4962900"/>
          </a:xfrm>
          <a:prstGeom prst="rect">
            <a:avLst/>
          </a:prstGeom>
          <a:solidFill>
            <a:srgbClr val="1D330B"/>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2133" b="1" dirty="0"/>
              <a:t>Modeling &amp; Testing</a:t>
            </a:r>
          </a:p>
        </p:txBody>
      </p:sp>
      <p:sp>
        <p:nvSpPr>
          <p:cNvPr id="74" name="Rectangle 73">
            <a:extLst>
              <a:ext uri="{FF2B5EF4-FFF2-40B4-BE49-F238E27FC236}">
                <a16:creationId xmlns:a16="http://schemas.microsoft.com/office/drawing/2014/main" id="{D5E2D82B-1514-458F-8833-45AC85E315EC}"/>
              </a:ext>
            </a:extLst>
          </p:cNvPr>
          <p:cNvSpPr/>
          <p:nvPr/>
        </p:nvSpPr>
        <p:spPr>
          <a:xfrm>
            <a:off x="4792625" y="2545389"/>
            <a:ext cx="2254343" cy="525313"/>
          </a:xfrm>
          <a:prstGeom prst="rect">
            <a:avLst/>
          </a:prstGeom>
          <a:pattFill prst="dkHorz">
            <a:fgClr>
              <a:schemeClr val="accent1">
                <a:lumMod val="50000"/>
              </a:schemeClr>
            </a:fgClr>
            <a:bgClr>
              <a:schemeClr val="bg1"/>
            </a:bgClr>
          </a:patt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76" name="Rectangle 75">
            <a:extLst>
              <a:ext uri="{FF2B5EF4-FFF2-40B4-BE49-F238E27FC236}">
                <a16:creationId xmlns:a16="http://schemas.microsoft.com/office/drawing/2014/main" id="{4BE0C252-F8A9-4195-AA51-D2E486AD71A9}"/>
              </a:ext>
            </a:extLst>
          </p:cNvPr>
          <p:cNvSpPr/>
          <p:nvPr/>
        </p:nvSpPr>
        <p:spPr>
          <a:xfrm>
            <a:off x="1488722" y="5078438"/>
            <a:ext cx="6569525" cy="1166565"/>
          </a:xfrm>
          <a:prstGeom prst="rect">
            <a:avLst/>
          </a:prstGeom>
          <a:solidFill>
            <a:srgbClr val="1D330B"/>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endParaRPr lang="en-US" sz="1600" b="1" i="1" dirty="0"/>
          </a:p>
        </p:txBody>
      </p:sp>
      <p:sp>
        <p:nvSpPr>
          <p:cNvPr id="53" name="Rectangle 52">
            <a:extLst>
              <a:ext uri="{FF2B5EF4-FFF2-40B4-BE49-F238E27FC236}">
                <a16:creationId xmlns:a16="http://schemas.microsoft.com/office/drawing/2014/main" id="{C7E60DBE-666F-48B2-A832-F434E03C4370}"/>
              </a:ext>
            </a:extLst>
          </p:cNvPr>
          <p:cNvSpPr/>
          <p:nvPr/>
        </p:nvSpPr>
        <p:spPr>
          <a:xfrm>
            <a:off x="8231369" y="1282100"/>
            <a:ext cx="3185932" cy="4059321"/>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2133" b="1" dirty="0"/>
              <a:t>EHR</a:t>
            </a:r>
            <a:br>
              <a:rPr lang="en-US" sz="3733" i="1" dirty="0"/>
            </a:br>
            <a:r>
              <a:rPr lang="en-US" sz="1333" i="1" dirty="0"/>
              <a:t>Allscripts </a:t>
            </a:r>
            <a:r>
              <a:rPr lang="en-US" sz="1333" i="1" dirty="0" err="1"/>
              <a:t>TouchWorks</a:t>
            </a:r>
            <a:r>
              <a:rPr lang="en-US" sz="1333" i="1" baseline="30000" dirty="0"/>
              <a:t>®</a:t>
            </a:r>
            <a:r>
              <a:rPr lang="en-US" sz="1333" i="1" dirty="0"/>
              <a:t> EHR, Allscripts Professional EHR™</a:t>
            </a:r>
            <a:endParaRPr lang="en-US" sz="3733" i="1" dirty="0"/>
          </a:p>
          <a:p>
            <a:pPr algn="ctr"/>
            <a:endParaRPr lang="en-US" sz="1600" dirty="0"/>
          </a:p>
        </p:txBody>
      </p:sp>
      <p:sp>
        <p:nvSpPr>
          <p:cNvPr id="3" name="Title 2">
            <a:extLst>
              <a:ext uri="{FF2B5EF4-FFF2-40B4-BE49-F238E27FC236}">
                <a16:creationId xmlns:a16="http://schemas.microsoft.com/office/drawing/2014/main" id="{BD5950E8-CC18-7648-9D2A-8037880AA75A}"/>
              </a:ext>
            </a:extLst>
          </p:cNvPr>
          <p:cNvSpPr>
            <a:spLocks noGrp="1"/>
          </p:cNvSpPr>
          <p:nvPr>
            <p:ph type="title"/>
          </p:nvPr>
        </p:nvSpPr>
        <p:spPr>
          <a:xfrm>
            <a:off x="301752" y="304801"/>
            <a:ext cx="11582400" cy="531911"/>
          </a:xfrm>
        </p:spPr>
        <p:txBody>
          <a:bodyPr>
            <a:normAutofit fontScale="90000"/>
          </a:bodyPr>
          <a:lstStyle/>
          <a:p>
            <a:r>
              <a:rPr lang="en-US" dirty="0"/>
              <a:t>Data source and method</a:t>
            </a:r>
          </a:p>
        </p:txBody>
      </p:sp>
      <p:pic>
        <p:nvPicPr>
          <p:cNvPr id="1026" name="Picture 2" descr="Image result for EHR icon">
            <a:extLst>
              <a:ext uri="{FF2B5EF4-FFF2-40B4-BE49-F238E27FC236}">
                <a16:creationId xmlns:a16="http://schemas.microsoft.com/office/drawing/2014/main" id="{49134A72-08A4-49A7-9890-3CB4A2132456}"/>
              </a:ext>
            </a:extLst>
          </p:cNvPr>
          <p:cNvPicPr>
            <a:picLocks noChangeAspect="1" noChangeArrowheads="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9300279" y="2126017"/>
            <a:ext cx="1622404" cy="1437449"/>
          </a:xfrm>
          <a:prstGeom prst="rect">
            <a:avLst/>
          </a:prstGeom>
          <a:noFill/>
          <a:extLst>
            <a:ext uri="{909E8E84-426E-40DD-AFC4-6F175D3DCCD1}">
              <a14:hiddenFill xmlns:a14="http://schemas.microsoft.com/office/drawing/2010/main">
                <a:solidFill>
                  <a:srgbClr val="FFFFFF"/>
                </a:solidFill>
              </a14:hiddenFill>
            </a:ext>
          </a:extLst>
        </p:spPr>
      </p:pic>
      <p:sp>
        <p:nvSpPr>
          <p:cNvPr id="6" name="Cylinder 5">
            <a:extLst>
              <a:ext uri="{FF2B5EF4-FFF2-40B4-BE49-F238E27FC236}">
                <a16:creationId xmlns:a16="http://schemas.microsoft.com/office/drawing/2014/main" id="{65D0805D-C36E-4DE9-AEE8-9B9DA2F5F0B3}"/>
              </a:ext>
            </a:extLst>
          </p:cNvPr>
          <p:cNvSpPr/>
          <p:nvPr/>
        </p:nvSpPr>
        <p:spPr>
          <a:xfrm>
            <a:off x="4792624" y="5169746"/>
            <a:ext cx="2352473" cy="854119"/>
          </a:xfrm>
          <a:prstGeom prst="can">
            <a:avLst/>
          </a:prstGeom>
          <a:solidFill>
            <a:srgbClr val="2D4F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Clinical Data Warehouse</a:t>
            </a:r>
          </a:p>
          <a:p>
            <a:pPr algn="ctr"/>
            <a:r>
              <a:rPr lang="en-US" sz="1600" b="1" dirty="0">
                <a:solidFill>
                  <a:schemeClr val="tx1"/>
                </a:solidFill>
              </a:rPr>
              <a:t>(CDW)</a:t>
            </a:r>
          </a:p>
        </p:txBody>
      </p:sp>
      <p:sp>
        <p:nvSpPr>
          <p:cNvPr id="11" name="Rectangle 10">
            <a:extLst>
              <a:ext uri="{FF2B5EF4-FFF2-40B4-BE49-F238E27FC236}">
                <a16:creationId xmlns:a16="http://schemas.microsoft.com/office/drawing/2014/main" id="{9B424AE7-25F7-469F-9640-97FFE22D7B1D}"/>
              </a:ext>
            </a:extLst>
          </p:cNvPr>
          <p:cNvSpPr/>
          <p:nvPr/>
        </p:nvSpPr>
        <p:spPr>
          <a:xfrm>
            <a:off x="4792626" y="4188023"/>
            <a:ext cx="2271143" cy="620168"/>
          </a:xfrm>
          <a:prstGeom prst="rect">
            <a:avLst/>
          </a:prstGeom>
          <a:solidFill>
            <a:srgbClr val="2D4F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Test on Unseen Data</a:t>
            </a:r>
          </a:p>
        </p:txBody>
      </p:sp>
      <p:sp>
        <p:nvSpPr>
          <p:cNvPr id="13" name="Rectangle 12">
            <a:extLst>
              <a:ext uri="{FF2B5EF4-FFF2-40B4-BE49-F238E27FC236}">
                <a16:creationId xmlns:a16="http://schemas.microsoft.com/office/drawing/2014/main" id="{4831EDFC-AD29-4EDC-9B54-29C450026EE7}"/>
              </a:ext>
            </a:extLst>
          </p:cNvPr>
          <p:cNvSpPr/>
          <p:nvPr/>
        </p:nvSpPr>
        <p:spPr>
          <a:xfrm>
            <a:off x="4792624" y="3056621"/>
            <a:ext cx="2271144" cy="620168"/>
          </a:xfrm>
          <a:prstGeom prst="rect">
            <a:avLst/>
          </a:prstGeom>
          <a:solidFill>
            <a:srgbClr val="2D4F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Visualize Results</a:t>
            </a:r>
          </a:p>
        </p:txBody>
      </p:sp>
      <p:sp>
        <p:nvSpPr>
          <p:cNvPr id="14" name="Rectangle 13">
            <a:extLst>
              <a:ext uri="{FF2B5EF4-FFF2-40B4-BE49-F238E27FC236}">
                <a16:creationId xmlns:a16="http://schemas.microsoft.com/office/drawing/2014/main" id="{4F6CAB3A-0AD3-48C1-85EC-F88710AD1921}"/>
              </a:ext>
            </a:extLst>
          </p:cNvPr>
          <p:cNvSpPr/>
          <p:nvPr/>
        </p:nvSpPr>
        <p:spPr>
          <a:xfrm>
            <a:off x="4792624" y="1925220"/>
            <a:ext cx="2271144" cy="620168"/>
          </a:xfrm>
          <a:prstGeom prst="rect">
            <a:avLst/>
          </a:prstGeom>
          <a:solidFill>
            <a:srgbClr val="2D4F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err="1"/>
              <a:t>xGboost</a:t>
            </a:r>
            <a:r>
              <a:rPr lang="en-US" sz="1600" b="1" dirty="0"/>
              <a:t> &amp; Grid Search</a:t>
            </a:r>
          </a:p>
        </p:txBody>
      </p:sp>
      <p:sp>
        <p:nvSpPr>
          <p:cNvPr id="9" name="Rectangle 8">
            <a:extLst>
              <a:ext uri="{FF2B5EF4-FFF2-40B4-BE49-F238E27FC236}">
                <a16:creationId xmlns:a16="http://schemas.microsoft.com/office/drawing/2014/main" id="{F9FFAE3A-4825-4A84-94CA-90EE820C8500}"/>
              </a:ext>
            </a:extLst>
          </p:cNvPr>
          <p:cNvSpPr/>
          <p:nvPr/>
        </p:nvSpPr>
        <p:spPr>
          <a:xfrm>
            <a:off x="5432412" y="2341688"/>
            <a:ext cx="1072896" cy="172615"/>
          </a:xfrm>
          <a:prstGeom prst="rect">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i="1" dirty="0"/>
              <a:t>Regression</a:t>
            </a:r>
          </a:p>
        </p:txBody>
      </p:sp>
      <p:cxnSp>
        <p:nvCxnSpPr>
          <p:cNvPr id="21" name="Connector: Curved 20">
            <a:extLst>
              <a:ext uri="{FF2B5EF4-FFF2-40B4-BE49-F238E27FC236}">
                <a16:creationId xmlns:a16="http://schemas.microsoft.com/office/drawing/2014/main" id="{97864512-AEAF-4D38-BFE7-5502BC356819}"/>
              </a:ext>
            </a:extLst>
          </p:cNvPr>
          <p:cNvCxnSpPr>
            <a:cxnSpLocks/>
            <a:stCxn id="6" idx="2"/>
            <a:endCxn id="8" idx="2"/>
          </p:cNvCxnSpPr>
          <p:nvPr/>
        </p:nvCxnSpPr>
        <p:spPr>
          <a:xfrm rot="10800000">
            <a:off x="3105418" y="4808193"/>
            <a:ext cx="1687205" cy="788615"/>
          </a:xfrm>
          <a:prstGeom prst="curvedConnector2">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112555C-8919-4481-BC34-50B09350A1EF}"/>
              </a:ext>
            </a:extLst>
          </p:cNvPr>
          <p:cNvCxnSpPr>
            <a:cxnSpLocks/>
          </p:cNvCxnSpPr>
          <p:nvPr/>
        </p:nvCxnSpPr>
        <p:spPr>
          <a:xfrm>
            <a:off x="3029836" y="3676790"/>
            <a:ext cx="0" cy="511233"/>
          </a:xfrm>
          <a:prstGeom prst="straightConnector1">
            <a:avLst/>
          </a:prstGeom>
          <a:ln w="38100">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57AFE47-F3DF-4CDE-9F4D-C4DD4C0E49C6}"/>
              </a:ext>
            </a:extLst>
          </p:cNvPr>
          <p:cNvCxnSpPr>
            <a:cxnSpLocks/>
            <a:stCxn id="16" idx="2"/>
            <a:endCxn id="15" idx="0"/>
          </p:cNvCxnSpPr>
          <p:nvPr/>
        </p:nvCxnSpPr>
        <p:spPr>
          <a:xfrm>
            <a:off x="3105417" y="2545389"/>
            <a:ext cx="0" cy="511233"/>
          </a:xfrm>
          <a:prstGeom prst="straightConnector1">
            <a:avLst/>
          </a:prstGeom>
          <a:ln w="38100">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3754924-01BD-408C-9748-1BFE22B7990E}"/>
              </a:ext>
            </a:extLst>
          </p:cNvPr>
          <p:cNvCxnSpPr>
            <a:cxnSpLocks/>
            <a:stCxn id="14" idx="1"/>
            <a:endCxn id="16" idx="3"/>
          </p:cNvCxnSpPr>
          <p:nvPr/>
        </p:nvCxnSpPr>
        <p:spPr>
          <a:xfrm flipH="1">
            <a:off x="4239274" y="2235304"/>
            <a:ext cx="553351" cy="0"/>
          </a:xfrm>
          <a:prstGeom prst="straightConnector1">
            <a:avLst/>
          </a:prstGeom>
          <a:ln w="38100">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DB3D85C-2D3D-49AA-B593-3E30BAA232EC}"/>
              </a:ext>
            </a:extLst>
          </p:cNvPr>
          <p:cNvCxnSpPr>
            <a:cxnSpLocks/>
            <a:endCxn id="13" idx="2"/>
          </p:cNvCxnSpPr>
          <p:nvPr/>
        </p:nvCxnSpPr>
        <p:spPr>
          <a:xfrm flipV="1">
            <a:off x="5928196" y="3676789"/>
            <a:ext cx="0" cy="480148"/>
          </a:xfrm>
          <a:prstGeom prst="straightConnector1">
            <a:avLst/>
          </a:prstGeom>
          <a:ln w="38100">
            <a:prstDash val="sysDot"/>
            <a:headEnd type="triangle"/>
            <a:tailEnd type="none"/>
          </a:ln>
        </p:spPr>
        <p:style>
          <a:lnRef idx="1">
            <a:schemeClr val="accent1"/>
          </a:lnRef>
          <a:fillRef idx="0">
            <a:schemeClr val="accent1"/>
          </a:fillRef>
          <a:effectRef idx="0">
            <a:schemeClr val="accent1"/>
          </a:effectRef>
          <a:fontRef idx="minor">
            <a:schemeClr val="tx1"/>
          </a:fontRef>
        </p:style>
      </p:cxnSp>
      <p:sp>
        <p:nvSpPr>
          <p:cNvPr id="49" name="Cylinder 48">
            <a:extLst>
              <a:ext uri="{FF2B5EF4-FFF2-40B4-BE49-F238E27FC236}">
                <a16:creationId xmlns:a16="http://schemas.microsoft.com/office/drawing/2014/main" id="{E544FB8E-E13B-42A3-88F9-EB5304CC19C0}"/>
              </a:ext>
            </a:extLst>
          </p:cNvPr>
          <p:cNvSpPr/>
          <p:nvPr/>
        </p:nvSpPr>
        <p:spPr>
          <a:xfrm>
            <a:off x="9631901" y="3686517"/>
            <a:ext cx="959161" cy="826895"/>
          </a:xfrm>
          <a:prstGeom prst="can">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b="1" dirty="0"/>
              <a:t>EHR Database</a:t>
            </a:r>
          </a:p>
        </p:txBody>
      </p:sp>
      <p:cxnSp>
        <p:nvCxnSpPr>
          <p:cNvPr id="52" name="Connector: Curved 51">
            <a:extLst>
              <a:ext uri="{FF2B5EF4-FFF2-40B4-BE49-F238E27FC236}">
                <a16:creationId xmlns:a16="http://schemas.microsoft.com/office/drawing/2014/main" id="{AC2ABD8E-1F06-4602-813B-BD805100B38C}"/>
              </a:ext>
            </a:extLst>
          </p:cNvPr>
          <p:cNvCxnSpPr>
            <a:cxnSpLocks/>
            <a:stCxn id="49" idx="3"/>
            <a:endCxn id="6" idx="4"/>
          </p:cNvCxnSpPr>
          <p:nvPr/>
        </p:nvCxnSpPr>
        <p:spPr>
          <a:xfrm rot="5400000">
            <a:off x="8086592" y="3571917"/>
            <a:ext cx="1083395" cy="2966385"/>
          </a:xfrm>
          <a:prstGeom prst="curvedConnector2">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pic>
        <p:nvPicPr>
          <p:cNvPr id="1042" name="Picture 18" descr="Image result for deep learning icon">
            <a:extLst>
              <a:ext uri="{FF2B5EF4-FFF2-40B4-BE49-F238E27FC236}">
                <a16:creationId xmlns:a16="http://schemas.microsoft.com/office/drawing/2014/main" id="{5B97B605-B35C-491E-A04A-6CB67AE17D2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404" t="5741" r="8277" b="22114"/>
          <a:stretch/>
        </p:blipFill>
        <p:spPr bwMode="auto">
          <a:xfrm>
            <a:off x="1142895" y="4233991"/>
            <a:ext cx="770516" cy="618252"/>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Image result for testing icon">
            <a:extLst>
              <a:ext uri="{FF2B5EF4-FFF2-40B4-BE49-F238E27FC236}">
                <a16:creationId xmlns:a16="http://schemas.microsoft.com/office/drawing/2014/main" id="{D5E28D99-66CA-43C4-A78D-F4B9F8DEE3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9802" y="3077229"/>
            <a:ext cx="599561" cy="599561"/>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Image result for api icon">
            <a:extLst>
              <a:ext uri="{FF2B5EF4-FFF2-40B4-BE49-F238E27FC236}">
                <a16:creationId xmlns:a16="http://schemas.microsoft.com/office/drawing/2014/main" id="{00DB3A57-D839-47B4-A1B9-8B1C006EAA19}"/>
              </a:ext>
            </a:extLst>
          </p:cNvPr>
          <p:cNvPicPr>
            <a:picLocks noChangeAspect="1" noChangeArrowheads="1"/>
          </p:cNvPicPr>
          <p:nvPr/>
        </p:nvPicPr>
        <p:blipFill rotWithShape="1">
          <a:blip r:embed="rId5">
            <a:clrChange>
              <a:clrFrom>
                <a:srgbClr val="F4F4F4"/>
              </a:clrFrom>
              <a:clrTo>
                <a:srgbClr val="F4F4F4">
                  <a:alpha val="0"/>
                </a:srgbClr>
              </a:clrTo>
            </a:clrChange>
            <a:extLst>
              <a:ext uri="{28A0092B-C50C-407E-A947-70E740481C1C}">
                <a14:useLocalDpi xmlns:a14="http://schemas.microsoft.com/office/drawing/2010/main" val="0"/>
              </a:ext>
            </a:extLst>
          </a:blip>
          <a:srcRect l="10371" t="10557" r="8614" b="10370"/>
          <a:stretch/>
        </p:blipFill>
        <p:spPr bwMode="auto">
          <a:xfrm>
            <a:off x="1090669" y="1900505"/>
            <a:ext cx="886785" cy="686671"/>
          </a:xfrm>
          <a:prstGeom prst="rect">
            <a:avLst/>
          </a:prstGeom>
          <a:noFill/>
          <a:extLst>
            <a:ext uri="{909E8E84-426E-40DD-AFC4-6F175D3DCCD1}">
              <a14:hiddenFill xmlns:a14="http://schemas.microsoft.com/office/drawing/2010/main">
                <a:solidFill>
                  <a:srgbClr val="FFFFFF"/>
                </a:solidFill>
              </a14:hiddenFill>
            </a:ext>
          </a:extLst>
        </p:spPr>
      </p:pic>
      <p:sp>
        <p:nvSpPr>
          <p:cNvPr id="77" name="TextBox 76">
            <a:extLst>
              <a:ext uri="{FF2B5EF4-FFF2-40B4-BE49-F238E27FC236}">
                <a16:creationId xmlns:a16="http://schemas.microsoft.com/office/drawing/2014/main" id="{757CFEBD-937A-42DF-A820-AD3A5ADD30FB}"/>
              </a:ext>
            </a:extLst>
          </p:cNvPr>
          <p:cNvSpPr txBox="1"/>
          <p:nvPr/>
        </p:nvSpPr>
        <p:spPr>
          <a:xfrm>
            <a:off x="1621627" y="914131"/>
            <a:ext cx="2538248" cy="338554"/>
          </a:xfrm>
          <a:prstGeom prst="rect">
            <a:avLst/>
          </a:prstGeom>
          <a:noFill/>
        </p:spPr>
        <p:txBody>
          <a:bodyPr wrap="square" rtlCol="0">
            <a:spAutoFit/>
          </a:bodyPr>
          <a:lstStyle/>
          <a:p>
            <a:pPr algn="ctr"/>
            <a:r>
              <a:rPr lang="en-US" sz="1600" dirty="0">
                <a:latin typeface="+mj-lt"/>
              </a:rPr>
              <a:t>SQL, Python, &amp; R</a:t>
            </a:r>
          </a:p>
        </p:txBody>
      </p:sp>
      <p:sp>
        <p:nvSpPr>
          <p:cNvPr id="88" name="TextBox 87">
            <a:extLst>
              <a:ext uri="{FF2B5EF4-FFF2-40B4-BE49-F238E27FC236}">
                <a16:creationId xmlns:a16="http://schemas.microsoft.com/office/drawing/2014/main" id="{D1DD01FA-414C-4CE6-9770-331EE3192D09}"/>
              </a:ext>
            </a:extLst>
          </p:cNvPr>
          <p:cNvSpPr txBox="1"/>
          <p:nvPr/>
        </p:nvSpPr>
        <p:spPr>
          <a:xfrm>
            <a:off x="4831181" y="920546"/>
            <a:ext cx="2538248" cy="338554"/>
          </a:xfrm>
          <a:prstGeom prst="rect">
            <a:avLst/>
          </a:prstGeom>
          <a:noFill/>
        </p:spPr>
        <p:txBody>
          <a:bodyPr wrap="square" rtlCol="0">
            <a:spAutoFit/>
          </a:bodyPr>
          <a:lstStyle/>
          <a:p>
            <a:pPr algn="ctr"/>
            <a:r>
              <a:rPr lang="en-US" sz="1600" dirty="0">
                <a:latin typeface="+mj-lt"/>
              </a:rPr>
              <a:t>R Programming Language</a:t>
            </a:r>
          </a:p>
        </p:txBody>
      </p:sp>
      <p:sp>
        <p:nvSpPr>
          <p:cNvPr id="89" name="TextBox 88">
            <a:extLst>
              <a:ext uri="{FF2B5EF4-FFF2-40B4-BE49-F238E27FC236}">
                <a16:creationId xmlns:a16="http://schemas.microsoft.com/office/drawing/2014/main" id="{80283D0A-600E-4DD5-8357-94C282E1C8EF}"/>
              </a:ext>
            </a:extLst>
          </p:cNvPr>
          <p:cNvSpPr txBox="1"/>
          <p:nvPr/>
        </p:nvSpPr>
        <p:spPr>
          <a:xfrm>
            <a:off x="8555209" y="947278"/>
            <a:ext cx="2538248" cy="338554"/>
          </a:xfrm>
          <a:prstGeom prst="rect">
            <a:avLst/>
          </a:prstGeom>
          <a:noFill/>
        </p:spPr>
        <p:txBody>
          <a:bodyPr wrap="square" rtlCol="0">
            <a:spAutoFit/>
          </a:bodyPr>
          <a:lstStyle/>
          <a:p>
            <a:pPr algn="ctr"/>
            <a:r>
              <a:rPr lang="en-US" sz="1600" dirty="0">
                <a:latin typeface="+mj-lt"/>
              </a:rPr>
              <a:t>Clinicians &amp; Frontline Staff</a:t>
            </a:r>
          </a:p>
        </p:txBody>
      </p:sp>
      <p:cxnSp>
        <p:nvCxnSpPr>
          <p:cNvPr id="79" name="Straight Arrow Connector 78">
            <a:extLst>
              <a:ext uri="{FF2B5EF4-FFF2-40B4-BE49-F238E27FC236}">
                <a16:creationId xmlns:a16="http://schemas.microsoft.com/office/drawing/2014/main" id="{51BEA7F7-FEC5-45CE-BD99-55BA119E0193}"/>
              </a:ext>
            </a:extLst>
          </p:cNvPr>
          <p:cNvCxnSpPr>
            <a:cxnSpLocks/>
          </p:cNvCxnSpPr>
          <p:nvPr/>
        </p:nvCxnSpPr>
        <p:spPr>
          <a:xfrm>
            <a:off x="3835742" y="1110733"/>
            <a:ext cx="1030547" cy="362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3" name="Rectangle: Rounded Corners 82">
            <a:extLst>
              <a:ext uri="{FF2B5EF4-FFF2-40B4-BE49-F238E27FC236}">
                <a16:creationId xmlns:a16="http://schemas.microsoft.com/office/drawing/2014/main" id="{B8E61CC5-21EE-4669-914E-DCC2A2F96B87}"/>
              </a:ext>
            </a:extLst>
          </p:cNvPr>
          <p:cNvSpPr/>
          <p:nvPr/>
        </p:nvSpPr>
        <p:spPr>
          <a:xfrm>
            <a:off x="7081140" y="1894949"/>
            <a:ext cx="865632" cy="719328"/>
          </a:xfrm>
          <a:prstGeom prst="roundRect">
            <a:avLst>
              <a:gd name="adj" fmla="val 2276"/>
            </a:avLst>
          </a:prstGeom>
          <a:solidFill>
            <a:schemeClr val="tx1"/>
          </a:solidFill>
          <a:ln w="28575">
            <a:solidFill>
              <a:schemeClr val="tx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048" name="Picture 24" descr="Image result for road sign direction icon">
            <a:extLst>
              <a:ext uri="{FF2B5EF4-FFF2-40B4-BE49-F238E27FC236}">
                <a16:creationId xmlns:a16="http://schemas.microsoft.com/office/drawing/2014/main" id="{E0C7A6FA-033E-4286-8CE4-592D220FDA0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76133" y="2016790"/>
            <a:ext cx="475647" cy="475647"/>
          </a:xfrm>
          <a:prstGeom prst="rect">
            <a:avLst/>
          </a:prstGeom>
          <a:noFill/>
          <a:extLst>
            <a:ext uri="{909E8E84-426E-40DD-AFC4-6F175D3DCCD1}">
              <a14:hiddenFill xmlns:a14="http://schemas.microsoft.com/office/drawing/2010/main">
                <a:solidFill>
                  <a:srgbClr val="FFFFFF"/>
                </a:solidFill>
              </a14:hiddenFill>
            </a:ext>
          </a:extLst>
        </p:spPr>
      </p:pic>
      <p:sp>
        <p:nvSpPr>
          <p:cNvPr id="100" name="Rectangle: Rounded Corners 99">
            <a:extLst>
              <a:ext uri="{FF2B5EF4-FFF2-40B4-BE49-F238E27FC236}">
                <a16:creationId xmlns:a16="http://schemas.microsoft.com/office/drawing/2014/main" id="{FB40E4E8-539E-4167-9040-879AEFC44BC3}"/>
              </a:ext>
            </a:extLst>
          </p:cNvPr>
          <p:cNvSpPr/>
          <p:nvPr/>
        </p:nvSpPr>
        <p:spPr>
          <a:xfrm>
            <a:off x="7074976" y="3017344"/>
            <a:ext cx="865632" cy="719328"/>
          </a:xfrm>
          <a:prstGeom prst="roundRect">
            <a:avLst>
              <a:gd name="adj" fmla="val 2276"/>
            </a:avLst>
          </a:prstGeom>
          <a:solidFill>
            <a:schemeClr val="tx1"/>
          </a:solidFill>
          <a:ln w="28575">
            <a:solidFill>
              <a:schemeClr val="tx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028" name="Picture 4" descr="Image result for ANALYTICS DASHBOARD icon">
            <a:extLst>
              <a:ext uri="{FF2B5EF4-FFF2-40B4-BE49-F238E27FC236}">
                <a16:creationId xmlns:a16="http://schemas.microsoft.com/office/drawing/2014/main" id="{8CFF6E94-4EBD-41EB-835D-7817EB7933FF}"/>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956" t="15496" r="11134" b="11596"/>
          <a:stretch/>
        </p:blipFill>
        <p:spPr bwMode="auto">
          <a:xfrm>
            <a:off x="7125696" y="3077229"/>
            <a:ext cx="733592" cy="629895"/>
          </a:xfrm>
          <a:prstGeom prst="rect">
            <a:avLst/>
          </a:prstGeom>
          <a:noFill/>
          <a:extLst>
            <a:ext uri="{909E8E84-426E-40DD-AFC4-6F175D3DCCD1}">
              <a14:hiddenFill xmlns:a14="http://schemas.microsoft.com/office/drawing/2010/main">
                <a:solidFill>
                  <a:srgbClr val="FFFFFF"/>
                </a:solidFill>
              </a14:hiddenFill>
            </a:ext>
          </a:extLst>
        </p:spPr>
      </p:pic>
      <p:sp>
        <p:nvSpPr>
          <p:cNvPr id="101" name="Rectangle: Rounded Corners 100">
            <a:extLst>
              <a:ext uri="{FF2B5EF4-FFF2-40B4-BE49-F238E27FC236}">
                <a16:creationId xmlns:a16="http://schemas.microsoft.com/office/drawing/2014/main" id="{F2744137-FE13-4476-8A40-2DDA53D8C0DB}"/>
              </a:ext>
            </a:extLst>
          </p:cNvPr>
          <p:cNvSpPr/>
          <p:nvPr/>
        </p:nvSpPr>
        <p:spPr>
          <a:xfrm>
            <a:off x="7081140" y="4138443"/>
            <a:ext cx="865632" cy="719328"/>
          </a:xfrm>
          <a:prstGeom prst="roundRect">
            <a:avLst>
              <a:gd name="adj" fmla="val 2276"/>
            </a:avLst>
          </a:prstGeom>
          <a:solidFill>
            <a:schemeClr val="tx1"/>
          </a:solidFill>
          <a:ln w="28575">
            <a:solidFill>
              <a:schemeClr val="tx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052" name="Picture 28" descr="Image result for gears icon">
            <a:extLst>
              <a:ext uri="{FF2B5EF4-FFF2-40B4-BE49-F238E27FC236}">
                <a16:creationId xmlns:a16="http://schemas.microsoft.com/office/drawing/2014/main" id="{8107FC2B-8CB1-4C34-8E43-46ED74BFABA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45097" y="4240983"/>
            <a:ext cx="269051" cy="269051"/>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8" descr="Image result for gears icon">
            <a:extLst>
              <a:ext uri="{FF2B5EF4-FFF2-40B4-BE49-F238E27FC236}">
                <a16:creationId xmlns:a16="http://schemas.microsoft.com/office/drawing/2014/main" id="{5CE95907-160D-4E90-B4C0-6E331C58212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79511" y="4274785"/>
            <a:ext cx="488283" cy="488283"/>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8" descr="Image result for gears icon">
            <a:extLst>
              <a:ext uri="{FF2B5EF4-FFF2-40B4-BE49-F238E27FC236}">
                <a16:creationId xmlns:a16="http://schemas.microsoft.com/office/drawing/2014/main" id="{BD4D1C44-AD58-40E8-993C-CA5DA093E1A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92057" y="4617633"/>
            <a:ext cx="154744" cy="154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1979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504B11-9CD4-B146-A6F7-0C1578B7B64D}"/>
              </a:ext>
            </a:extLst>
          </p:cNvPr>
          <p:cNvSpPr>
            <a:spLocks noGrp="1"/>
          </p:cNvSpPr>
          <p:nvPr>
            <p:ph type="title"/>
          </p:nvPr>
        </p:nvSpPr>
        <p:spPr>
          <a:xfrm>
            <a:off x="685802" y="609600"/>
            <a:ext cx="6282266" cy="1456267"/>
          </a:xfrm>
        </p:spPr>
        <p:txBody>
          <a:bodyPr>
            <a:normAutofit/>
          </a:bodyPr>
          <a:lstStyle/>
          <a:p>
            <a:r>
              <a:rPr lang="en-US" dirty="0"/>
              <a:t>Gradient boosted trees</a:t>
            </a:r>
          </a:p>
        </p:txBody>
      </p:sp>
      <p:sp>
        <p:nvSpPr>
          <p:cNvPr id="2" name="Content Placeholder 1">
            <a:extLst>
              <a:ext uri="{FF2B5EF4-FFF2-40B4-BE49-F238E27FC236}">
                <a16:creationId xmlns:a16="http://schemas.microsoft.com/office/drawing/2014/main" id="{3E47BA5A-937D-2741-B46E-F8D17DFD7DCC}"/>
              </a:ext>
            </a:extLst>
          </p:cNvPr>
          <p:cNvSpPr>
            <a:spLocks noGrp="1"/>
          </p:cNvSpPr>
          <p:nvPr>
            <p:ph idx="1"/>
          </p:nvPr>
        </p:nvSpPr>
        <p:spPr>
          <a:xfrm>
            <a:off x="685801" y="2142067"/>
            <a:ext cx="6520541" cy="3649133"/>
          </a:xfrm>
        </p:spPr>
        <p:txBody>
          <a:bodyPr>
            <a:normAutofit lnSpcReduction="10000"/>
          </a:bodyPr>
          <a:lstStyle/>
          <a:p>
            <a:pPr>
              <a:lnSpc>
                <a:spcPct val="90000"/>
              </a:lnSpc>
              <a:buFont typeface="Arial" panose="020B0604020202020204" pitchFamily="34" charset="0"/>
              <a:buChar char="•"/>
            </a:pPr>
            <a:r>
              <a:rPr lang="en-US" sz="1700" dirty="0"/>
              <a:t>Machine Learning Algorithm for classification and regression</a:t>
            </a:r>
          </a:p>
          <a:p>
            <a:pPr>
              <a:lnSpc>
                <a:spcPct val="90000"/>
              </a:lnSpc>
              <a:buFont typeface="Arial" panose="020B0604020202020204" pitchFamily="34" charset="0"/>
              <a:buChar char="•"/>
            </a:pPr>
            <a:r>
              <a:rPr lang="en-US" sz="1700" dirty="0"/>
              <a:t>Ensemble method where a number of weak prediction models (decision trees) are gradually incremented iteratively (gradient descent)</a:t>
            </a:r>
          </a:p>
          <a:p>
            <a:pPr>
              <a:lnSpc>
                <a:spcPct val="90000"/>
              </a:lnSpc>
              <a:buFont typeface="Arial" panose="020B0604020202020204" pitchFamily="34" charset="0"/>
              <a:buChar char="•"/>
            </a:pPr>
            <a:r>
              <a:rPr lang="en-US" sz="1700" dirty="0"/>
              <a:t>Starting state—predict group mean for all cases, calculate residuals, update model with Loss Function  and Regularization</a:t>
            </a:r>
          </a:p>
          <a:p>
            <a:pPr lvl="1">
              <a:lnSpc>
                <a:spcPct val="90000"/>
              </a:lnSpc>
              <a:buFont typeface="Arial" panose="020B0604020202020204" pitchFamily="34" charset="0"/>
              <a:buChar char="•"/>
            </a:pPr>
            <a:r>
              <a:rPr lang="en-US" sz="1700" dirty="0"/>
              <a:t>L(</a:t>
            </a:r>
            <a:r>
              <a:rPr lang="en-US" sz="1700" dirty="0" err="1"/>
              <a:t>y</a:t>
            </a:r>
            <a:r>
              <a:rPr lang="en-US" sz="1700" baseline="-25000" dirty="0" err="1"/>
              <a:t>obsv</a:t>
            </a:r>
            <a:r>
              <a:rPr lang="en-US" sz="1700" dirty="0"/>
              <a:t>, </a:t>
            </a:r>
            <a:r>
              <a:rPr lang="en-US" sz="1700" dirty="0" err="1"/>
              <a:t>y</a:t>
            </a:r>
            <a:r>
              <a:rPr lang="en-US" sz="1700" baseline="-25000" dirty="0" err="1"/>
              <a:t>pred</a:t>
            </a:r>
            <a:r>
              <a:rPr lang="en-US" sz="1700" dirty="0"/>
              <a:t>), or MSE  * learning rate (</a:t>
            </a:r>
            <a:r>
              <a:rPr lang="en-US" sz="1700" dirty="0">
                <a:latin typeface="Symbol" pitchFamily="2" charset="2"/>
              </a:rPr>
              <a:t>a, h, n)</a:t>
            </a:r>
          </a:p>
          <a:p>
            <a:pPr>
              <a:lnSpc>
                <a:spcPct val="90000"/>
              </a:lnSpc>
              <a:buFont typeface="Arial" panose="020B0604020202020204" pitchFamily="34" charset="0"/>
              <a:buChar char="•"/>
            </a:pPr>
            <a:r>
              <a:rPr lang="en-US" sz="1700" dirty="0"/>
              <a:t>Now generate decision trees, predict residuals</a:t>
            </a:r>
          </a:p>
          <a:p>
            <a:pPr>
              <a:lnSpc>
                <a:spcPct val="90000"/>
              </a:lnSpc>
              <a:buFont typeface="Arial" panose="020B0604020202020204" pitchFamily="34" charset="0"/>
              <a:buChar char="•"/>
            </a:pPr>
            <a:r>
              <a:rPr lang="en-US" sz="1700" dirty="0"/>
              <a:t>Final result is group mean + sum of all iterations’ residuals weighted by learning rate</a:t>
            </a:r>
          </a:p>
          <a:p>
            <a:pPr>
              <a:lnSpc>
                <a:spcPct val="90000"/>
              </a:lnSpc>
              <a:buFont typeface="Arial" panose="020B0604020202020204" pitchFamily="34" charset="0"/>
              <a:buChar char="•"/>
            </a:pPr>
            <a:r>
              <a:rPr lang="en-US" sz="1700" dirty="0"/>
              <a:t>Parameters to control:  depth of decision trees, learning rate, number of iterations</a:t>
            </a:r>
          </a:p>
        </p:txBody>
      </p:sp>
      <p:pic>
        <p:nvPicPr>
          <p:cNvPr id="5" name="Picture 4" descr="A screenshot of a cell phone&#10;&#10;Description automatically generated">
            <a:extLst>
              <a:ext uri="{FF2B5EF4-FFF2-40B4-BE49-F238E27FC236}">
                <a16:creationId xmlns:a16="http://schemas.microsoft.com/office/drawing/2014/main" id="{B6D1A51E-DE55-4446-8C2E-A386A46D1242}"/>
              </a:ext>
            </a:extLst>
          </p:cNvPr>
          <p:cNvPicPr>
            <a:picLocks noChangeAspect="1"/>
          </p:cNvPicPr>
          <p:nvPr/>
        </p:nvPicPr>
        <p:blipFill>
          <a:blip r:embed="rId2"/>
          <a:stretch>
            <a:fillRect/>
          </a:stretch>
        </p:blipFill>
        <p:spPr>
          <a:xfrm>
            <a:off x="7773897" y="3429000"/>
            <a:ext cx="3227479" cy="2428677"/>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1026" name="Picture 2" descr="Figure 2. The resulting decision tree. Only the leaf nodes at the higher levels are displayed while the rest are indicated by dashes. The node “Family history of diabetes” was abbreviated to “Diab_fam”. The leaf nodes are assigned by one or two numbers where the former and latter indicate the number of correctly and incorrectly">
            <a:extLst>
              <a:ext uri="{FF2B5EF4-FFF2-40B4-BE49-F238E27FC236}">
                <a16:creationId xmlns:a16="http://schemas.microsoft.com/office/drawing/2014/main" id="{D8B5DCEA-6F64-8F4F-AB1E-6270C131C3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5741" y="1000323"/>
            <a:ext cx="4203790" cy="2016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3819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hevron 6"/>
          <p:cNvSpPr/>
          <p:nvPr/>
        </p:nvSpPr>
        <p:spPr>
          <a:xfrm>
            <a:off x="9039056" y="1710284"/>
            <a:ext cx="2316480" cy="1635243"/>
          </a:xfrm>
          <a:prstGeom prst="chevron">
            <a:avLst>
              <a:gd name="adj" fmla="val 20758"/>
            </a:avLst>
          </a:prstGeom>
          <a:solidFill>
            <a:schemeClr val="accent4"/>
          </a:solidFill>
          <a:ln>
            <a:noFill/>
          </a:ln>
          <a:effectLst>
            <a:outerShdw blurRad="50800" dist="508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lIns="182880" tIns="0" bIns="91440" rtlCol="0" anchor="ctr" anchorCtr="0"/>
          <a:lstStyle/>
          <a:p>
            <a:pPr algn="ctr"/>
            <a:r>
              <a:rPr lang="en-US" sz="2400" dirty="0">
                <a:solidFill>
                  <a:srgbClr val="FFFFFF"/>
                </a:solidFill>
              </a:rPr>
              <a:t>Boosting</a:t>
            </a:r>
            <a:endParaRPr lang="en-US" sz="1067" dirty="0">
              <a:solidFill>
                <a:srgbClr val="FFFFFF"/>
              </a:solidFill>
            </a:endParaRPr>
          </a:p>
        </p:txBody>
      </p:sp>
      <p:sp>
        <p:nvSpPr>
          <p:cNvPr id="21" name="Chevron 20"/>
          <p:cNvSpPr/>
          <p:nvPr/>
        </p:nvSpPr>
        <p:spPr>
          <a:xfrm>
            <a:off x="7074719" y="1710284"/>
            <a:ext cx="2316480" cy="1635243"/>
          </a:xfrm>
          <a:prstGeom prst="chevron">
            <a:avLst>
              <a:gd name="adj" fmla="val 20758"/>
            </a:avLst>
          </a:prstGeom>
          <a:solidFill>
            <a:schemeClr val="accent3"/>
          </a:solidFill>
          <a:ln>
            <a:noFill/>
          </a:ln>
          <a:effectLst>
            <a:outerShdw blurRad="50800" dist="508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lIns="182880" tIns="0" bIns="91440" rtlCol="0" anchor="ctr" anchorCtr="0"/>
          <a:lstStyle/>
          <a:p>
            <a:pPr algn="ctr"/>
            <a:r>
              <a:rPr lang="en-US" sz="2400" dirty="0">
                <a:solidFill>
                  <a:srgbClr val="FFFFFF"/>
                </a:solidFill>
              </a:rPr>
              <a:t>Ensemble </a:t>
            </a:r>
            <a:br>
              <a:rPr lang="en-US" sz="2400" dirty="0">
                <a:solidFill>
                  <a:srgbClr val="FFFFFF"/>
                </a:solidFill>
              </a:rPr>
            </a:br>
            <a:r>
              <a:rPr lang="en-US" sz="2400" dirty="0">
                <a:solidFill>
                  <a:srgbClr val="FFFFFF"/>
                </a:solidFill>
              </a:rPr>
              <a:t>Model</a:t>
            </a:r>
            <a:endParaRPr lang="en-US" sz="1067" dirty="0">
              <a:solidFill>
                <a:srgbClr val="FFFFFF"/>
              </a:solidFill>
            </a:endParaRPr>
          </a:p>
        </p:txBody>
      </p:sp>
      <p:sp>
        <p:nvSpPr>
          <p:cNvPr id="22" name="Chevron 21"/>
          <p:cNvSpPr/>
          <p:nvPr/>
        </p:nvSpPr>
        <p:spPr>
          <a:xfrm>
            <a:off x="5110381" y="1710284"/>
            <a:ext cx="2316480" cy="1635243"/>
          </a:xfrm>
          <a:prstGeom prst="chevron">
            <a:avLst>
              <a:gd name="adj" fmla="val 20758"/>
            </a:avLst>
          </a:prstGeom>
          <a:solidFill>
            <a:schemeClr val="accent2"/>
          </a:solidFill>
          <a:ln>
            <a:noFill/>
          </a:ln>
          <a:effectLst>
            <a:outerShdw blurRad="50800" dist="508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lIns="182880" tIns="0" bIns="91440" rtlCol="0" anchor="ctr" anchorCtr="0"/>
          <a:lstStyle/>
          <a:p>
            <a:pPr algn="ctr"/>
            <a:r>
              <a:rPr lang="en-US" sz="2400" dirty="0">
                <a:solidFill>
                  <a:srgbClr val="FFFFFF"/>
                </a:solidFill>
              </a:rPr>
              <a:t>Classify Members</a:t>
            </a:r>
            <a:endParaRPr lang="en-US" sz="1067" dirty="0">
              <a:solidFill>
                <a:srgbClr val="FFFFFF"/>
              </a:solidFill>
            </a:endParaRPr>
          </a:p>
        </p:txBody>
      </p:sp>
      <p:sp>
        <p:nvSpPr>
          <p:cNvPr id="2" name="Title 1"/>
          <p:cNvSpPr>
            <a:spLocks noGrp="1"/>
          </p:cNvSpPr>
          <p:nvPr>
            <p:ph type="title"/>
          </p:nvPr>
        </p:nvSpPr>
        <p:spPr>
          <a:xfrm>
            <a:off x="301752" y="304801"/>
            <a:ext cx="11582400" cy="531911"/>
          </a:xfrm>
        </p:spPr>
        <p:txBody>
          <a:bodyPr>
            <a:normAutofit fontScale="90000"/>
          </a:bodyPr>
          <a:lstStyle/>
          <a:p>
            <a:r>
              <a:rPr lang="en-US" dirty="0"/>
              <a:t>Application of primary method explained</a:t>
            </a:r>
          </a:p>
        </p:txBody>
      </p:sp>
      <p:sp>
        <p:nvSpPr>
          <p:cNvPr id="10" name="Oval 9"/>
          <p:cNvSpPr/>
          <p:nvPr/>
        </p:nvSpPr>
        <p:spPr>
          <a:xfrm>
            <a:off x="1950942" y="3741846"/>
            <a:ext cx="768085" cy="768085"/>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11" name="Oval 10"/>
          <p:cNvSpPr/>
          <p:nvPr/>
        </p:nvSpPr>
        <p:spPr>
          <a:xfrm>
            <a:off x="5884579" y="3741846"/>
            <a:ext cx="768085" cy="768085"/>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12" name="Oval 11"/>
          <p:cNvSpPr/>
          <p:nvPr/>
        </p:nvSpPr>
        <p:spPr>
          <a:xfrm>
            <a:off x="7848916" y="3747476"/>
            <a:ext cx="768085" cy="768085"/>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13" name="Oval 12"/>
          <p:cNvSpPr/>
          <p:nvPr/>
        </p:nvSpPr>
        <p:spPr>
          <a:xfrm>
            <a:off x="9813254" y="3764247"/>
            <a:ext cx="768085" cy="768085"/>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cxnSp>
        <p:nvCxnSpPr>
          <p:cNvPr id="15" name="Straight Connector 14"/>
          <p:cNvCxnSpPr/>
          <p:nvPr/>
        </p:nvCxnSpPr>
        <p:spPr>
          <a:xfrm rot="5400000" flipH="1" flipV="1">
            <a:off x="6048821" y="3568226"/>
            <a:ext cx="439604" cy="22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flipH="1" flipV="1">
            <a:off x="9977495" y="3546390"/>
            <a:ext cx="439604" cy="22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flipH="1" flipV="1">
            <a:off x="4073469" y="3565217"/>
            <a:ext cx="439604" cy="225"/>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flipH="1" flipV="1">
            <a:off x="8013158" y="3565217"/>
            <a:ext cx="439604" cy="22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3338531" y="4736701"/>
            <a:ext cx="1909253" cy="1020472"/>
          </a:xfrm>
          <a:prstGeom prst="rect">
            <a:avLst/>
          </a:prstGeom>
        </p:spPr>
        <p:txBody>
          <a:bodyPr wrap="square" lIns="243840" rIns="243840" bIns="60960">
            <a:spAutoFit/>
          </a:bodyPr>
          <a:lstStyle/>
          <a:p>
            <a:pPr algn="ctr">
              <a:lnSpc>
                <a:spcPct val="89000"/>
              </a:lnSpc>
            </a:pPr>
            <a:r>
              <a:rPr lang="en-US" sz="1333" dirty="0">
                <a:latin typeface="+mj-lt"/>
              </a:rPr>
              <a:t>The tree ensemble model consists of a set of classification and regression trees (CART).</a:t>
            </a:r>
          </a:p>
        </p:txBody>
      </p:sp>
      <p:sp>
        <p:nvSpPr>
          <p:cNvPr id="29" name="Rectangle 28"/>
          <p:cNvSpPr/>
          <p:nvPr/>
        </p:nvSpPr>
        <p:spPr>
          <a:xfrm>
            <a:off x="7332571" y="4736701"/>
            <a:ext cx="1835981" cy="1385572"/>
          </a:xfrm>
          <a:prstGeom prst="rect">
            <a:avLst/>
          </a:prstGeom>
        </p:spPr>
        <p:txBody>
          <a:bodyPr wrap="square" lIns="243840" rIns="243840" bIns="60960">
            <a:spAutoFit/>
          </a:bodyPr>
          <a:lstStyle/>
          <a:p>
            <a:pPr algn="ctr">
              <a:lnSpc>
                <a:spcPct val="89000"/>
              </a:lnSpc>
            </a:pPr>
            <a:r>
              <a:rPr lang="en-US" sz="1333" dirty="0">
                <a:latin typeface="+mj-lt"/>
              </a:rPr>
              <a:t>A single tree is not strong enough and an ensemble model, which sums the prediction of multiple trees, is used.</a:t>
            </a:r>
          </a:p>
        </p:txBody>
      </p:sp>
      <p:sp>
        <p:nvSpPr>
          <p:cNvPr id="30" name="Rectangle 29"/>
          <p:cNvSpPr/>
          <p:nvPr/>
        </p:nvSpPr>
        <p:spPr>
          <a:xfrm>
            <a:off x="5394566" y="4736701"/>
            <a:ext cx="1766521" cy="1203022"/>
          </a:xfrm>
          <a:prstGeom prst="rect">
            <a:avLst/>
          </a:prstGeom>
        </p:spPr>
        <p:txBody>
          <a:bodyPr wrap="square" lIns="243840" rIns="243840" bIns="60960">
            <a:spAutoFit/>
          </a:bodyPr>
          <a:lstStyle/>
          <a:p>
            <a:pPr algn="ctr">
              <a:lnSpc>
                <a:spcPct val="89000"/>
              </a:lnSpc>
            </a:pPr>
            <a:r>
              <a:rPr lang="en-US" sz="1333" dirty="0">
                <a:latin typeface="+mj-lt"/>
              </a:rPr>
              <a:t>Classify the members of a family into different leaves and assign score on the leaf.</a:t>
            </a:r>
          </a:p>
        </p:txBody>
      </p:sp>
      <p:sp>
        <p:nvSpPr>
          <p:cNvPr id="31" name="Rectangle 30"/>
          <p:cNvSpPr/>
          <p:nvPr/>
        </p:nvSpPr>
        <p:spPr>
          <a:xfrm>
            <a:off x="9368510" y="4744877"/>
            <a:ext cx="1657349" cy="1203022"/>
          </a:xfrm>
          <a:prstGeom prst="rect">
            <a:avLst/>
          </a:prstGeom>
        </p:spPr>
        <p:txBody>
          <a:bodyPr wrap="square" lIns="243840" rIns="243840" bIns="60960">
            <a:spAutoFit/>
          </a:bodyPr>
          <a:lstStyle/>
          <a:p>
            <a:pPr algn="ctr">
              <a:lnSpc>
                <a:spcPct val="89000"/>
              </a:lnSpc>
            </a:pPr>
            <a:r>
              <a:rPr lang="en-US" sz="1333" dirty="0">
                <a:latin typeface="+mj-lt"/>
              </a:rPr>
              <a:t>Define an objective function and optimize it:  training loss and regularization.</a:t>
            </a:r>
          </a:p>
        </p:txBody>
      </p:sp>
      <p:pic>
        <p:nvPicPr>
          <p:cNvPr id="35" name="Graphic 34">
            <a:extLst>
              <a:ext uri="{FF2B5EF4-FFF2-40B4-BE49-F238E27FC236}">
                <a16:creationId xmlns:a16="http://schemas.microsoft.com/office/drawing/2014/main" id="{1B90A101-B1BF-4FF1-A98B-D0F886D128A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27799" y="3929769"/>
            <a:ext cx="410095" cy="365760"/>
          </a:xfrm>
          <a:prstGeom prst="rect">
            <a:avLst/>
          </a:prstGeom>
        </p:spPr>
      </p:pic>
      <p:sp>
        <p:nvSpPr>
          <p:cNvPr id="24" name="Chevron 21">
            <a:extLst>
              <a:ext uri="{FF2B5EF4-FFF2-40B4-BE49-F238E27FC236}">
                <a16:creationId xmlns:a16="http://schemas.microsoft.com/office/drawing/2014/main" id="{10294E2A-3E77-4F08-B7FF-9F45DF643B93}"/>
              </a:ext>
            </a:extLst>
          </p:cNvPr>
          <p:cNvSpPr/>
          <p:nvPr/>
        </p:nvSpPr>
        <p:spPr>
          <a:xfrm>
            <a:off x="3135029" y="1710284"/>
            <a:ext cx="2316480" cy="1635243"/>
          </a:xfrm>
          <a:prstGeom prst="chevron">
            <a:avLst>
              <a:gd name="adj" fmla="val 20758"/>
            </a:avLst>
          </a:prstGeom>
          <a:solidFill>
            <a:schemeClr val="accent1">
              <a:lumMod val="50000"/>
            </a:schemeClr>
          </a:solidFill>
          <a:ln>
            <a:noFill/>
          </a:ln>
          <a:effectLst>
            <a:outerShdw blurRad="50800" dist="508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lIns="182880" tIns="0" bIns="91440" rtlCol="0" anchor="ctr" anchorCtr="0"/>
          <a:lstStyle/>
          <a:p>
            <a:pPr algn="ctr"/>
            <a:r>
              <a:rPr lang="en-US" sz="2400" dirty="0">
                <a:solidFill>
                  <a:srgbClr val="FFFFFF"/>
                </a:solidFill>
              </a:rPr>
              <a:t>CART</a:t>
            </a:r>
            <a:endParaRPr lang="en-US" sz="1067" dirty="0">
              <a:solidFill>
                <a:srgbClr val="FFFFFF"/>
              </a:solidFill>
            </a:endParaRPr>
          </a:p>
        </p:txBody>
      </p:sp>
      <p:sp>
        <p:nvSpPr>
          <p:cNvPr id="4" name="Pentagon 3"/>
          <p:cNvSpPr/>
          <p:nvPr/>
        </p:nvSpPr>
        <p:spPr>
          <a:xfrm>
            <a:off x="1176744" y="1710284"/>
            <a:ext cx="2316480" cy="1635243"/>
          </a:xfrm>
          <a:prstGeom prst="homePlate">
            <a:avLst>
              <a:gd name="adj" fmla="val 22102"/>
            </a:avLst>
          </a:prstGeom>
          <a:solidFill>
            <a:schemeClr val="accent1"/>
          </a:solidFill>
          <a:ln>
            <a:noFill/>
          </a:ln>
          <a:effectLst>
            <a:outerShdw blurRad="50800" dist="508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lIns="91440" tIns="0" bIns="91440" rtlCol="0" anchor="ctr" anchorCtr="0"/>
          <a:lstStyle/>
          <a:p>
            <a:pPr algn="ctr"/>
            <a:r>
              <a:rPr lang="en-US" sz="2400" dirty="0">
                <a:solidFill>
                  <a:srgbClr val="FFFFFF"/>
                </a:solidFill>
              </a:rPr>
              <a:t>eGFR Training Data</a:t>
            </a:r>
          </a:p>
        </p:txBody>
      </p:sp>
      <p:cxnSp>
        <p:nvCxnSpPr>
          <p:cNvPr id="25" name="Straight Connector 24">
            <a:extLst>
              <a:ext uri="{FF2B5EF4-FFF2-40B4-BE49-F238E27FC236}">
                <a16:creationId xmlns:a16="http://schemas.microsoft.com/office/drawing/2014/main" id="{8D69C668-2ECF-4FD8-975C-5E86D6EBB9E3}"/>
              </a:ext>
            </a:extLst>
          </p:cNvPr>
          <p:cNvCxnSpPr/>
          <p:nvPr/>
        </p:nvCxnSpPr>
        <p:spPr>
          <a:xfrm rot="5400000" flipH="1" flipV="1">
            <a:off x="2115183" y="3526440"/>
            <a:ext cx="439604" cy="22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60C23EF5-E5E2-4E28-A48B-C551188417F1}"/>
              </a:ext>
            </a:extLst>
          </p:cNvPr>
          <p:cNvSpPr/>
          <p:nvPr/>
        </p:nvSpPr>
        <p:spPr>
          <a:xfrm>
            <a:off x="1250106" y="4729413"/>
            <a:ext cx="2169532" cy="472822"/>
          </a:xfrm>
          <a:prstGeom prst="rect">
            <a:avLst/>
          </a:prstGeom>
        </p:spPr>
        <p:txBody>
          <a:bodyPr wrap="square" lIns="243840" rIns="243840" bIns="60960">
            <a:spAutoFit/>
          </a:bodyPr>
          <a:lstStyle/>
          <a:p>
            <a:pPr algn="ctr">
              <a:lnSpc>
                <a:spcPct val="89000"/>
              </a:lnSpc>
            </a:pPr>
            <a:r>
              <a:rPr lang="en-US" sz="1333" dirty="0">
                <a:latin typeface="+mj-lt"/>
              </a:rPr>
              <a:t>Post Explanatory Data Analysis</a:t>
            </a:r>
          </a:p>
        </p:txBody>
      </p:sp>
      <p:sp>
        <p:nvSpPr>
          <p:cNvPr id="34" name="Oval 33">
            <a:extLst>
              <a:ext uri="{FF2B5EF4-FFF2-40B4-BE49-F238E27FC236}">
                <a16:creationId xmlns:a16="http://schemas.microsoft.com/office/drawing/2014/main" id="{9A7F58F5-23BC-48B4-8C58-474E934D025E}"/>
              </a:ext>
            </a:extLst>
          </p:cNvPr>
          <p:cNvSpPr/>
          <p:nvPr/>
        </p:nvSpPr>
        <p:spPr>
          <a:xfrm>
            <a:off x="3909227" y="3741846"/>
            <a:ext cx="768085" cy="768085"/>
          </a:xfrm>
          <a:prstGeom prst="ellips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pic>
        <p:nvPicPr>
          <p:cNvPr id="28" name="Graphic 27">
            <a:extLst>
              <a:ext uri="{FF2B5EF4-FFF2-40B4-BE49-F238E27FC236}">
                <a16:creationId xmlns:a16="http://schemas.microsoft.com/office/drawing/2014/main" id="{079CA08B-D982-4DF4-80BD-7AA45100906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195734" y="3954639"/>
            <a:ext cx="283464" cy="329184"/>
          </a:xfrm>
          <a:prstGeom prst="rect">
            <a:avLst/>
          </a:prstGeom>
        </p:spPr>
      </p:pic>
      <p:pic>
        <p:nvPicPr>
          <p:cNvPr id="37" name="Graphic 36">
            <a:extLst>
              <a:ext uri="{FF2B5EF4-FFF2-40B4-BE49-F238E27FC236}">
                <a16:creationId xmlns:a16="http://schemas.microsoft.com/office/drawing/2014/main" id="{61B00E04-A7A5-47A2-994C-3A6D52C9B65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983936" y="3911967"/>
            <a:ext cx="426720" cy="426720"/>
          </a:xfrm>
          <a:prstGeom prst="rect">
            <a:avLst/>
          </a:prstGeom>
        </p:spPr>
      </p:pic>
      <p:pic>
        <p:nvPicPr>
          <p:cNvPr id="32" name="Graphic 31">
            <a:extLst>
              <a:ext uri="{FF2B5EF4-FFF2-40B4-BE49-F238E27FC236}">
                <a16:creationId xmlns:a16="http://schemas.microsoft.com/office/drawing/2014/main" id="{51A30815-705F-F542-80FF-BAC27719DA6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079797" y="3934171"/>
            <a:ext cx="426720" cy="426720"/>
          </a:xfrm>
          <a:prstGeom prst="rect">
            <a:avLst/>
          </a:prstGeom>
        </p:spPr>
      </p:pic>
      <p:sp>
        <p:nvSpPr>
          <p:cNvPr id="3" name="Rectangle 2">
            <a:extLst>
              <a:ext uri="{FF2B5EF4-FFF2-40B4-BE49-F238E27FC236}">
                <a16:creationId xmlns:a16="http://schemas.microsoft.com/office/drawing/2014/main" id="{BB599D98-609C-4548-BB7A-41034A4F0BCB}"/>
              </a:ext>
            </a:extLst>
          </p:cNvPr>
          <p:cNvSpPr/>
          <p:nvPr/>
        </p:nvSpPr>
        <p:spPr>
          <a:xfrm>
            <a:off x="4136503" y="6306978"/>
            <a:ext cx="3496152" cy="246221"/>
          </a:xfrm>
          <a:prstGeom prst="rect">
            <a:avLst/>
          </a:prstGeom>
        </p:spPr>
        <p:txBody>
          <a:bodyPr wrap="square">
            <a:spAutoFit/>
          </a:bodyPr>
          <a:lstStyle/>
          <a:p>
            <a:r>
              <a:rPr lang="en-US" sz="1000" dirty="0"/>
              <a:t>https://</a:t>
            </a:r>
            <a:r>
              <a:rPr lang="en-US" sz="1000" dirty="0" err="1"/>
              <a:t>xgboost.readthedocs.io</a:t>
            </a:r>
            <a:r>
              <a:rPr lang="en-US" sz="1000" dirty="0"/>
              <a:t>/</a:t>
            </a:r>
            <a:r>
              <a:rPr lang="en-US" sz="1000" dirty="0" err="1"/>
              <a:t>en</a:t>
            </a:r>
            <a:r>
              <a:rPr lang="en-US" sz="1000" dirty="0"/>
              <a:t>/latest/tutorials/</a:t>
            </a:r>
            <a:r>
              <a:rPr lang="en-US" sz="1000" dirty="0" err="1"/>
              <a:t>model.html</a:t>
            </a:r>
            <a:endParaRPr lang="en-US" sz="1000" dirty="0"/>
          </a:p>
        </p:txBody>
      </p:sp>
      <p:pic>
        <p:nvPicPr>
          <p:cNvPr id="38" name="Graphic 37" descr="Social network">
            <a:extLst>
              <a:ext uri="{FF2B5EF4-FFF2-40B4-BE49-F238E27FC236}">
                <a16:creationId xmlns:a16="http://schemas.microsoft.com/office/drawing/2014/main" id="{D5A97099-0500-4140-9952-191AA353D830}"/>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5982925" y="3808811"/>
            <a:ext cx="595884" cy="595884"/>
          </a:xfrm>
          <a:prstGeom prst="rect">
            <a:avLst/>
          </a:prstGeom>
        </p:spPr>
      </p:pic>
    </p:spTree>
    <p:extLst>
      <p:ext uri="{BB962C8B-B14F-4D97-AF65-F5344CB8AC3E}">
        <p14:creationId xmlns:p14="http://schemas.microsoft.com/office/powerpoint/2010/main" val="1612204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55556">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55556">
                                          <p:cBhvr additive="base">
                                            <p:cTn id="7" dur="900" fill="hold"/>
                                            <p:tgtEl>
                                              <p:spTgt spid="4"/>
                                            </p:tgtEl>
                                            <p:attrNameLst>
                                              <p:attrName>ppt_x</p:attrName>
                                            </p:attrNameLst>
                                          </p:cBhvr>
                                          <p:tavLst>
                                            <p:tav tm="0">
                                              <p:val>
                                                <p:strVal val="0-#ppt_w/2"/>
                                              </p:val>
                                            </p:tav>
                                            <p:tav tm="100000">
                                              <p:val>
                                                <p:strVal val="#ppt_x"/>
                                              </p:val>
                                            </p:tav>
                                          </p:tavLst>
                                        </p:anim>
                                        <p:anim calcmode="lin" valueType="num" p14:bounceEnd="55556">
                                          <p:cBhvr additive="base">
                                            <p:cTn id="8" dur="9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14:presetBounceEnd="55556">
                                      <p:stCondLst>
                                        <p:cond delay="300"/>
                                      </p:stCondLst>
                                      <p:childTnLst>
                                        <p:set>
                                          <p:cBhvr>
                                            <p:cTn id="10" dur="1" fill="hold">
                                              <p:stCondLst>
                                                <p:cond delay="0"/>
                                              </p:stCondLst>
                                            </p:cTn>
                                            <p:tgtEl>
                                              <p:spTgt spid="22"/>
                                            </p:tgtEl>
                                            <p:attrNameLst>
                                              <p:attrName>style.visibility</p:attrName>
                                            </p:attrNameLst>
                                          </p:cBhvr>
                                          <p:to>
                                            <p:strVal val="visible"/>
                                          </p:to>
                                        </p:set>
                                        <p:anim calcmode="lin" valueType="num" p14:bounceEnd="55556">
                                          <p:cBhvr additive="base">
                                            <p:cTn id="11" dur="1000" fill="hold"/>
                                            <p:tgtEl>
                                              <p:spTgt spid="22"/>
                                            </p:tgtEl>
                                            <p:attrNameLst>
                                              <p:attrName>ppt_x</p:attrName>
                                            </p:attrNameLst>
                                          </p:cBhvr>
                                          <p:tavLst>
                                            <p:tav tm="0">
                                              <p:val>
                                                <p:strVal val="0-#ppt_w/2"/>
                                              </p:val>
                                            </p:tav>
                                            <p:tav tm="100000">
                                              <p:val>
                                                <p:strVal val="#ppt_x"/>
                                              </p:val>
                                            </p:tav>
                                          </p:tavLst>
                                        </p:anim>
                                        <p:anim calcmode="lin" valueType="num" p14:bounceEnd="55556">
                                          <p:cBhvr additive="base">
                                            <p:cTn id="12" dur="1000" fill="hold"/>
                                            <p:tgtEl>
                                              <p:spTgt spid="2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14:presetBounceEnd="55556">
                                      <p:stCondLst>
                                        <p:cond delay="600"/>
                                      </p:stCondLst>
                                      <p:childTnLst>
                                        <p:set>
                                          <p:cBhvr>
                                            <p:cTn id="14" dur="1" fill="hold">
                                              <p:stCondLst>
                                                <p:cond delay="0"/>
                                              </p:stCondLst>
                                            </p:cTn>
                                            <p:tgtEl>
                                              <p:spTgt spid="21"/>
                                            </p:tgtEl>
                                            <p:attrNameLst>
                                              <p:attrName>style.visibility</p:attrName>
                                            </p:attrNameLst>
                                          </p:cBhvr>
                                          <p:to>
                                            <p:strVal val="visible"/>
                                          </p:to>
                                        </p:set>
                                        <p:anim calcmode="lin" valueType="num" p14:bounceEnd="55556">
                                          <p:cBhvr additive="base">
                                            <p:cTn id="15" dur="1100" fill="hold"/>
                                            <p:tgtEl>
                                              <p:spTgt spid="21"/>
                                            </p:tgtEl>
                                            <p:attrNameLst>
                                              <p:attrName>ppt_x</p:attrName>
                                            </p:attrNameLst>
                                          </p:cBhvr>
                                          <p:tavLst>
                                            <p:tav tm="0">
                                              <p:val>
                                                <p:strVal val="0-#ppt_w/2"/>
                                              </p:val>
                                            </p:tav>
                                            <p:tav tm="100000">
                                              <p:val>
                                                <p:strVal val="#ppt_x"/>
                                              </p:val>
                                            </p:tav>
                                          </p:tavLst>
                                        </p:anim>
                                        <p:anim calcmode="lin" valueType="num" p14:bounceEnd="55556">
                                          <p:cBhvr additive="base">
                                            <p:cTn id="16" dur="1100" fill="hold"/>
                                            <p:tgtEl>
                                              <p:spTgt spid="21"/>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14:presetBounceEnd="55556">
                                      <p:stCondLst>
                                        <p:cond delay="1000"/>
                                      </p:stCondLst>
                                      <p:childTnLst>
                                        <p:set>
                                          <p:cBhvr>
                                            <p:cTn id="18" dur="1" fill="hold">
                                              <p:stCondLst>
                                                <p:cond delay="0"/>
                                              </p:stCondLst>
                                            </p:cTn>
                                            <p:tgtEl>
                                              <p:spTgt spid="7"/>
                                            </p:tgtEl>
                                            <p:attrNameLst>
                                              <p:attrName>style.visibility</p:attrName>
                                            </p:attrNameLst>
                                          </p:cBhvr>
                                          <p:to>
                                            <p:strVal val="visible"/>
                                          </p:to>
                                        </p:set>
                                        <p:anim calcmode="lin" valueType="num" p14:bounceEnd="55556">
                                          <p:cBhvr additive="base">
                                            <p:cTn id="19" dur="1200" fill="hold"/>
                                            <p:tgtEl>
                                              <p:spTgt spid="7"/>
                                            </p:tgtEl>
                                            <p:attrNameLst>
                                              <p:attrName>ppt_x</p:attrName>
                                            </p:attrNameLst>
                                          </p:cBhvr>
                                          <p:tavLst>
                                            <p:tav tm="0">
                                              <p:val>
                                                <p:strVal val="0-#ppt_w/2"/>
                                              </p:val>
                                            </p:tav>
                                            <p:tav tm="100000">
                                              <p:val>
                                                <p:strVal val="#ppt_x"/>
                                              </p:val>
                                            </p:tav>
                                          </p:tavLst>
                                        </p:anim>
                                        <p:anim calcmode="lin" valueType="num" p14:bounceEnd="55556">
                                          <p:cBhvr additive="base">
                                            <p:cTn id="20" dur="1200" fill="hold"/>
                                            <p:tgtEl>
                                              <p:spTgt spid="7"/>
                                            </p:tgtEl>
                                            <p:attrNameLst>
                                              <p:attrName>ppt_y</p:attrName>
                                            </p:attrNameLst>
                                          </p:cBhvr>
                                          <p:tavLst>
                                            <p:tav tm="0">
                                              <p:val>
                                                <p:strVal val="#ppt_y"/>
                                              </p:val>
                                            </p:tav>
                                            <p:tav tm="100000">
                                              <p:val>
                                                <p:strVal val="#ppt_y"/>
                                              </p:val>
                                            </p:tav>
                                          </p:tavLst>
                                        </p:anim>
                                      </p:childTnLst>
                                    </p:cTn>
                                  </p:par>
                                  <p:par>
                                    <p:cTn id="21" presetID="10" presetClass="entr" presetSubtype="0" fill="hold" nodeType="withEffect">
                                      <p:stCondLst>
                                        <p:cond delay="60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par>
                                    <p:cTn id="24" presetID="10" presetClass="entr" presetSubtype="0" fill="hold" grpId="0" nodeType="withEffect">
                                      <p:stCondLst>
                                        <p:cond delay="60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par>
                                    <p:cTn id="27" presetID="10" presetClass="entr" presetSubtype="0" fill="hold" grpId="0" nodeType="withEffect">
                                      <p:stCondLst>
                                        <p:cond delay="600"/>
                                      </p:stCondLst>
                                      <p:childTnLst>
                                        <p:set>
                                          <p:cBhvr>
                                            <p:cTn id="28" dur="1" fill="hold">
                                              <p:stCondLst>
                                                <p:cond delay="0"/>
                                              </p:stCondLst>
                                            </p:cTn>
                                            <p:tgtEl>
                                              <p:spTgt spid="27"/>
                                            </p:tgtEl>
                                            <p:attrNameLst>
                                              <p:attrName>style.visibility</p:attrName>
                                            </p:attrNameLst>
                                          </p:cBhvr>
                                          <p:to>
                                            <p:strVal val="visible"/>
                                          </p:to>
                                        </p:set>
                                        <p:animEffect transition="in" filter="fade">
                                          <p:cBhvr>
                                            <p:cTn id="29" dur="500"/>
                                            <p:tgtEl>
                                              <p:spTgt spid="27"/>
                                            </p:tgtEl>
                                          </p:cBhvr>
                                        </p:animEffect>
                                      </p:childTnLst>
                                    </p:cTn>
                                  </p:par>
                                  <p:par>
                                    <p:cTn id="30" presetID="10" presetClass="entr" presetSubtype="0" fill="hold" grpId="0" nodeType="withEffect">
                                      <p:stCondLst>
                                        <p:cond delay="90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par>
                                    <p:cTn id="33" presetID="10" presetClass="entr" presetSubtype="0" fill="hold" nodeType="withEffect">
                                      <p:stCondLst>
                                        <p:cond delay="90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par>
                                    <p:cTn id="36" presetID="10" presetClass="entr" presetSubtype="0" fill="hold" grpId="0" nodeType="withEffect">
                                      <p:stCondLst>
                                        <p:cond delay="900"/>
                                      </p:stCondLst>
                                      <p:childTnLst>
                                        <p:set>
                                          <p:cBhvr>
                                            <p:cTn id="37" dur="1" fill="hold">
                                              <p:stCondLst>
                                                <p:cond delay="0"/>
                                              </p:stCondLst>
                                            </p:cTn>
                                            <p:tgtEl>
                                              <p:spTgt spid="30"/>
                                            </p:tgtEl>
                                            <p:attrNameLst>
                                              <p:attrName>style.visibility</p:attrName>
                                            </p:attrNameLst>
                                          </p:cBhvr>
                                          <p:to>
                                            <p:strVal val="visible"/>
                                          </p:to>
                                        </p:set>
                                        <p:animEffect transition="in" filter="fade">
                                          <p:cBhvr>
                                            <p:cTn id="38" dur="500"/>
                                            <p:tgtEl>
                                              <p:spTgt spid="30"/>
                                            </p:tgtEl>
                                          </p:cBhvr>
                                        </p:animEffect>
                                      </p:childTnLst>
                                    </p:cTn>
                                  </p:par>
                                  <p:par>
                                    <p:cTn id="39" presetID="10" presetClass="entr" presetSubtype="0" fill="hold" grpId="0" nodeType="withEffect">
                                      <p:stCondLst>
                                        <p:cond delay="120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par>
                                    <p:cTn id="42" presetID="10" presetClass="entr" presetSubtype="0" fill="hold" nodeType="withEffect">
                                      <p:stCondLst>
                                        <p:cond delay="120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par>
                                    <p:cTn id="45" presetID="10" presetClass="entr" presetSubtype="0" fill="hold" grpId="0" nodeType="withEffect">
                                      <p:stCondLst>
                                        <p:cond delay="120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cTn>
                                  </p:par>
                                  <p:par>
                                    <p:cTn id="48" presetID="10" presetClass="entr" presetSubtype="0" fill="hold" grpId="0" nodeType="withEffect">
                                      <p:stCondLst>
                                        <p:cond delay="150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500"/>
                                            <p:tgtEl>
                                              <p:spTgt spid="13"/>
                                            </p:tgtEl>
                                          </p:cBhvr>
                                        </p:animEffect>
                                      </p:childTnLst>
                                    </p:cTn>
                                  </p:par>
                                  <p:par>
                                    <p:cTn id="51" presetID="10" presetClass="entr" presetSubtype="0" fill="hold" nodeType="withEffect">
                                      <p:stCondLst>
                                        <p:cond delay="1500"/>
                                      </p:stCondLst>
                                      <p:childTnLst>
                                        <p:set>
                                          <p:cBhvr>
                                            <p:cTn id="52" dur="1" fill="hold">
                                              <p:stCondLst>
                                                <p:cond delay="0"/>
                                              </p:stCondLst>
                                            </p:cTn>
                                            <p:tgtEl>
                                              <p:spTgt spid="17"/>
                                            </p:tgtEl>
                                            <p:attrNameLst>
                                              <p:attrName>style.visibility</p:attrName>
                                            </p:attrNameLst>
                                          </p:cBhvr>
                                          <p:to>
                                            <p:strVal val="visible"/>
                                          </p:to>
                                        </p:set>
                                        <p:animEffect transition="in" filter="fade">
                                          <p:cBhvr>
                                            <p:cTn id="53" dur="500"/>
                                            <p:tgtEl>
                                              <p:spTgt spid="17"/>
                                            </p:tgtEl>
                                          </p:cBhvr>
                                        </p:animEffect>
                                      </p:childTnLst>
                                    </p:cTn>
                                  </p:par>
                                  <p:par>
                                    <p:cTn id="54" presetID="10" presetClass="entr" presetSubtype="0" fill="hold" grpId="0" nodeType="withEffect">
                                      <p:stCondLst>
                                        <p:cond delay="1500"/>
                                      </p:stCondLst>
                                      <p:childTnLst>
                                        <p:set>
                                          <p:cBhvr>
                                            <p:cTn id="55" dur="1" fill="hold">
                                              <p:stCondLst>
                                                <p:cond delay="0"/>
                                              </p:stCondLst>
                                            </p:cTn>
                                            <p:tgtEl>
                                              <p:spTgt spid="31"/>
                                            </p:tgtEl>
                                            <p:attrNameLst>
                                              <p:attrName>style.visibility</p:attrName>
                                            </p:attrNameLst>
                                          </p:cBhvr>
                                          <p:to>
                                            <p:strVal val="visible"/>
                                          </p:to>
                                        </p:set>
                                        <p:animEffect transition="in" filter="fade">
                                          <p:cBhvr>
                                            <p:cTn id="56" dur="500"/>
                                            <p:tgtEl>
                                              <p:spTgt spid="31"/>
                                            </p:tgtEl>
                                          </p:cBhvr>
                                        </p:animEffect>
                                      </p:childTnLst>
                                    </p:cTn>
                                  </p:par>
                                  <p:par>
                                    <p:cTn id="57" presetID="2" presetClass="entr" presetSubtype="8" fill="hold" grpId="0" nodeType="withEffect" p14:presetBounceEnd="55556">
                                      <p:stCondLst>
                                        <p:cond delay="300"/>
                                      </p:stCondLst>
                                      <p:childTnLst>
                                        <p:set>
                                          <p:cBhvr>
                                            <p:cTn id="58" dur="1" fill="hold">
                                              <p:stCondLst>
                                                <p:cond delay="0"/>
                                              </p:stCondLst>
                                            </p:cTn>
                                            <p:tgtEl>
                                              <p:spTgt spid="24"/>
                                            </p:tgtEl>
                                            <p:attrNameLst>
                                              <p:attrName>style.visibility</p:attrName>
                                            </p:attrNameLst>
                                          </p:cBhvr>
                                          <p:to>
                                            <p:strVal val="visible"/>
                                          </p:to>
                                        </p:set>
                                        <p:anim calcmode="lin" valueType="num" p14:bounceEnd="55556">
                                          <p:cBhvr additive="base">
                                            <p:cTn id="59" dur="1000" fill="hold"/>
                                            <p:tgtEl>
                                              <p:spTgt spid="24"/>
                                            </p:tgtEl>
                                            <p:attrNameLst>
                                              <p:attrName>ppt_x</p:attrName>
                                            </p:attrNameLst>
                                          </p:cBhvr>
                                          <p:tavLst>
                                            <p:tav tm="0">
                                              <p:val>
                                                <p:strVal val="0-#ppt_w/2"/>
                                              </p:val>
                                            </p:tav>
                                            <p:tav tm="100000">
                                              <p:val>
                                                <p:strVal val="#ppt_x"/>
                                              </p:val>
                                            </p:tav>
                                          </p:tavLst>
                                        </p:anim>
                                        <p:anim calcmode="lin" valueType="num" p14:bounceEnd="55556">
                                          <p:cBhvr additive="base">
                                            <p:cTn id="60" dur="1000" fill="hold"/>
                                            <p:tgtEl>
                                              <p:spTgt spid="24"/>
                                            </p:tgtEl>
                                            <p:attrNameLst>
                                              <p:attrName>ppt_y</p:attrName>
                                            </p:attrNameLst>
                                          </p:cBhvr>
                                          <p:tavLst>
                                            <p:tav tm="0">
                                              <p:val>
                                                <p:strVal val="#ppt_y"/>
                                              </p:val>
                                            </p:tav>
                                            <p:tav tm="100000">
                                              <p:val>
                                                <p:strVal val="#ppt_y"/>
                                              </p:val>
                                            </p:tav>
                                          </p:tavLst>
                                        </p:anim>
                                      </p:childTnLst>
                                    </p:cTn>
                                  </p:par>
                                  <p:par>
                                    <p:cTn id="61" presetID="10" presetClass="entr" presetSubtype="0" fill="hold" nodeType="withEffect">
                                      <p:stCondLst>
                                        <p:cond delay="600"/>
                                      </p:stCondLst>
                                      <p:childTnLst>
                                        <p:set>
                                          <p:cBhvr>
                                            <p:cTn id="62" dur="1" fill="hold">
                                              <p:stCondLst>
                                                <p:cond delay="0"/>
                                              </p:stCondLst>
                                            </p:cTn>
                                            <p:tgtEl>
                                              <p:spTgt spid="25"/>
                                            </p:tgtEl>
                                            <p:attrNameLst>
                                              <p:attrName>style.visibility</p:attrName>
                                            </p:attrNameLst>
                                          </p:cBhvr>
                                          <p:to>
                                            <p:strVal val="visible"/>
                                          </p:to>
                                        </p:set>
                                        <p:animEffect transition="in" filter="fade">
                                          <p:cBhvr>
                                            <p:cTn id="63" dur="500"/>
                                            <p:tgtEl>
                                              <p:spTgt spid="25"/>
                                            </p:tgtEl>
                                          </p:cBhvr>
                                        </p:animEffect>
                                      </p:childTnLst>
                                    </p:cTn>
                                  </p:par>
                                  <p:par>
                                    <p:cTn id="64" presetID="10" presetClass="entr" presetSubtype="0" fill="hold" grpId="0" nodeType="withEffect">
                                      <p:stCondLst>
                                        <p:cond delay="600"/>
                                      </p:stCondLst>
                                      <p:childTnLst>
                                        <p:set>
                                          <p:cBhvr>
                                            <p:cTn id="65" dur="1" fill="hold">
                                              <p:stCondLst>
                                                <p:cond delay="0"/>
                                              </p:stCondLst>
                                            </p:cTn>
                                            <p:tgtEl>
                                              <p:spTgt spid="26"/>
                                            </p:tgtEl>
                                            <p:attrNameLst>
                                              <p:attrName>style.visibility</p:attrName>
                                            </p:attrNameLst>
                                          </p:cBhvr>
                                          <p:to>
                                            <p:strVal val="visible"/>
                                          </p:to>
                                        </p:set>
                                        <p:animEffect transition="in" filter="fade">
                                          <p:cBhvr>
                                            <p:cTn id="66" dur="500"/>
                                            <p:tgtEl>
                                              <p:spTgt spid="26"/>
                                            </p:tgtEl>
                                          </p:cBhvr>
                                        </p:animEffect>
                                      </p:childTnLst>
                                    </p:cTn>
                                  </p:par>
                                  <p:par>
                                    <p:cTn id="67" presetID="10" presetClass="entr" presetSubtype="0" fill="hold" grpId="0" nodeType="withEffect">
                                      <p:stCondLst>
                                        <p:cond delay="600"/>
                                      </p:stCondLst>
                                      <p:childTnLst>
                                        <p:set>
                                          <p:cBhvr>
                                            <p:cTn id="68" dur="1" fill="hold">
                                              <p:stCondLst>
                                                <p:cond delay="0"/>
                                              </p:stCondLst>
                                            </p:cTn>
                                            <p:tgtEl>
                                              <p:spTgt spid="34"/>
                                            </p:tgtEl>
                                            <p:attrNameLst>
                                              <p:attrName>style.visibility</p:attrName>
                                            </p:attrNameLst>
                                          </p:cBhvr>
                                          <p:to>
                                            <p:strVal val="visible"/>
                                          </p:to>
                                        </p:set>
                                        <p:animEffect transition="in" filter="fade">
                                          <p:cBhvr>
                                            <p:cTn id="69"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1" grpId="0" animBg="1"/>
          <p:bldP spid="22" grpId="0" animBg="1"/>
          <p:bldP spid="10" grpId="0" animBg="1"/>
          <p:bldP spid="11" grpId="0" animBg="1"/>
          <p:bldP spid="12" grpId="0" animBg="1"/>
          <p:bldP spid="13" grpId="0" animBg="1"/>
          <p:bldP spid="27" grpId="0"/>
          <p:bldP spid="29" grpId="0"/>
          <p:bldP spid="30" grpId="0"/>
          <p:bldP spid="31" grpId="0"/>
          <p:bldP spid="24" grpId="0" animBg="1"/>
          <p:bldP spid="4" grpId="0" animBg="1"/>
          <p:bldP spid="26" grpId="0"/>
          <p:bldP spid="3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900" fill="hold"/>
                                            <p:tgtEl>
                                              <p:spTgt spid="4"/>
                                            </p:tgtEl>
                                            <p:attrNameLst>
                                              <p:attrName>ppt_x</p:attrName>
                                            </p:attrNameLst>
                                          </p:cBhvr>
                                          <p:tavLst>
                                            <p:tav tm="0">
                                              <p:val>
                                                <p:strVal val="0-#ppt_w/2"/>
                                              </p:val>
                                            </p:tav>
                                            <p:tav tm="100000">
                                              <p:val>
                                                <p:strVal val="#ppt_x"/>
                                              </p:val>
                                            </p:tav>
                                          </p:tavLst>
                                        </p:anim>
                                        <p:anim calcmode="lin" valueType="num">
                                          <p:cBhvr additive="base">
                                            <p:cTn id="8" dur="9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30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1000" fill="hold"/>
                                            <p:tgtEl>
                                              <p:spTgt spid="22"/>
                                            </p:tgtEl>
                                            <p:attrNameLst>
                                              <p:attrName>ppt_x</p:attrName>
                                            </p:attrNameLst>
                                          </p:cBhvr>
                                          <p:tavLst>
                                            <p:tav tm="0">
                                              <p:val>
                                                <p:strVal val="0-#ppt_w/2"/>
                                              </p:val>
                                            </p:tav>
                                            <p:tav tm="100000">
                                              <p:val>
                                                <p:strVal val="#ppt_x"/>
                                              </p:val>
                                            </p:tav>
                                          </p:tavLst>
                                        </p:anim>
                                        <p:anim calcmode="lin" valueType="num">
                                          <p:cBhvr additive="base">
                                            <p:cTn id="12" dur="1000" fill="hold"/>
                                            <p:tgtEl>
                                              <p:spTgt spid="2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60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1100" fill="hold"/>
                                            <p:tgtEl>
                                              <p:spTgt spid="21"/>
                                            </p:tgtEl>
                                            <p:attrNameLst>
                                              <p:attrName>ppt_x</p:attrName>
                                            </p:attrNameLst>
                                          </p:cBhvr>
                                          <p:tavLst>
                                            <p:tav tm="0">
                                              <p:val>
                                                <p:strVal val="0-#ppt_w/2"/>
                                              </p:val>
                                            </p:tav>
                                            <p:tav tm="100000">
                                              <p:val>
                                                <p:strVal val="#ppt_x"/>
                                              </p:val>
                                            </p:tav>
                                          </p:tavLst>
                                        </p:anim>
                                        <p:anim calcmode="lin" valueType="num">
                                          <p:cBhvr additive="base">
                                            <p:cTn id="16" dur="1100" fill="hold"/>
                                            <p:tgtEl>
                                              <p:spTgt spid="21"/>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10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200" fill="hold"/>
                                            <p:tgtEl>
                                              <p:spTgt spid="7"/>
                                            </p:tgtEl>
                                            <p:attrNameLst>
                                              <p:attrName>ppt_x</p:attrName>
                                            </p:attrNameLst>
                                          </p:cBhvr>
                                          <p:tavLst>
                                            <p:tav tm="0">
                                              <p:val>
                                                <p:strVal val="0-#ppt_w/2"/>
                                              </p:val>
                                            </p:tav>
                                            <p:tav tm="100000">
                                              <p:val>
                                                <p:strVal val="#ppt_x"/>
                                              </p:val>
                                            </p:tav>
                                          </p:tavLst>
                                        </p:anim>
                                        <p:anim calcmode="lin" valueType="num">
                                          <p:cBhvr additive="base">
                                            <p:cTn id="20" dur="1200" fill="hold"/>
                                            <p:tgtEl>
                                              <p:spTgt spid="7"/>
                                            </p:tgtEl>
                                            <p:attrNameLst>
                                              <p:attrName>ppt_y</p:attrName>
                                            </p:attrNameLst>
                                          </p:cBhvr>
                                          <p:tavLst>
                                            <p:tav tm="0">
                                              <p:val>
                                                <p:strVal val="#ppt_y"/>
                                              </p:val>
                                            </p:tav>
                                            <p:tav tm="100000">
                                              <p:val>
                                                <p:strVal val="#ppt_y"/>
                                              </p:val>
                                            </p:tav>
                                          </p:tavLst>
                                        </p:anim>
                                      </p:childTnLst>
                                    </p:cTn>
                                  </p:par>
                                  <p:par>
                                    <p:cTn id="21" presetID="10" presetClass="entr" presetSubtype="0" fill="hold" nodeType="withEffect">
                                      <p:stCondLst>
                                        <p:cond delay="60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par>
                                    <p:cTn id="24" presetID="10" presetClass="entr" presetSubtype="0" fill="hold" grpId="0" nodeType="withEffect">
                                      <p:stCondLst>
                                        <p:cond delay="60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par>
                                    <p:cTn id="27" presetID="10" presetClass="entr" presetSubtype="0" fill="hold" grpId="0" nodeType="withEffect">
                                      <p:stCondLst>
                                        <p:cond delay="600"/>
                                      </p:stCondLst>
                                      <p:childTnLst>
                                        <p:set>
                                          <p:cBhvr>
                                            <p:cTn id="28" dur="1" fill="hold">
                                              <p:stCondLst>
                                                <p:cond delay="0"/>
                                              </p:stCondLst>
                                            </p:cTn>
                                            <p:tgtEl>
                                              <p:spTgt spid="27"/>
                                            </p:tgtEl>
                                            <p:attrNameLst>
                                              <p:attrName>style.visibility</p:attrName>
                                            </p:attrNameLst>
                                          </p:cBhvr>
                                          <p:to>
                                            <p:strVal val="visible"/>
                                          </p:to>
                                        </p:set>
                                        <p:animEffect transition="in" filter="fade">
                                          <p:cBhvr>
                                            <p:cTn id="29" dur="500"/>
                                            <p:tgtEl>
                                              <p:spTgt spid="27"/>
                                            </p:tgtEl>
                                          </p:cBhvr>
                                        </p:animEffect>
                                      </p:childTnLst>
                                    </p:cTn>
                                  </p:par>
                                  <p:par>
                                    <p:cTn id="30" presetID="10" presetClass="entr" presetSubtype="0" fill="hold" grpId="0" nodeType="withEffect">
                                      <p:stCondLst>
                                        <p:cond delay="90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par>
                                    <p:cTn id="33" presetID="10" presetClass="entr" presetSubtype="0" fill="hold" nodeType="withEffect">
                                      <p:stCondLst>
                                        <p:cond delay="90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par>
                                    <p:cTn id="36" presetID="10" presetClass="entr" presetSubtype="0" fill="hold" grpId="0" nodeType="withEffect">
                                      <p:stCondLst>
                                        <p:cond delay="900"/>
                                      </p:stCondLst>
                                      <p:childTnLst>
                                        <p:set>
                                          <p:cBhvr>
                                            <p:cTn id="37" dur="1" fill="hold">
                                              <p:stCondLst>
                                                <p:cond delay="0"/>
                                              </p:stCondLst>
                                            </p:cTn>
                                            <p:tgtEl>
                                              <p:spTgt spid="30"/>
                                            </p:tgtEl>
                                            <p:attrNameLst>
                                              <p:attrName>style.visibility</p:attrName>
                                            </p:attrNameLst>
                                          </p:cBhvr>
                                          <p:to>
                                            <p:strVal val="visible"/>
                                          </p:to>
                                        </p:set>
                                        <p:animEffect transition="in" filter="fade">
                                          <p:cBhvr>
                                            <p:cTn id="38" dur="500"/>
                                            <p:tgtEl>
                                              <p:spTgt spid="30"/>
                                            </p:tgtEl>
                                          </p:cBhvr>
                                        </p:animEffect>
                                      </p:childTnLst>
                                    </p:cTn>
                                  </p:par>
                                  <p:par>
                                    <p:cTn id="39" presetID="10" presetClass="entr" presetSubtype="0" fill="hold" grpId="0" nodeType="withEffect">
                                      <p:stCondLst>
                                        <p:cond delay="120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par>
                                    <p:cTn id="42" presetID="10" presetClass="entr" presetSubtype="0" fill="hold" nodeType="withEffect">
                                      <p:stCondLst>
                                        <p:cond delay="120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par>
                                    <p:cTn id="45" presetID="10" presetClass="entr" presetSubtype="0" fill="hold" grpId="0" nodeType="withEffect">
                                      <p:stCondLst>
                                        <p:cond delay="120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cTn>
                                  </p:par>
                                  <p:par>
                                    <p:cTn id="48" presetID="10" presetClass="entr" presetSubtype="0" fill="hold" grpId="0" nodeType="withEffect">
                                      <p:stCondLst>
                                        <p:cond delay="150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500"/>
                                            <p:tgtEl>
                                              <p:spTgt spid="13"/>
                                            </p:tgtEl>
                                          </p:cBhvr>
                                        </p:animEffect>
                                      </p:childTnLst>
                                    </p:cTn>
                                  </p:par>
                                  <p:par>
                                    <p:cTn id="51" presetID="10" presetClass="entr" presetSubtype="0" fill="hold" nodeType="withEffect">
                                      <p:stCondLst>
                                        <p:cond delay="1500"/>
                                      </p:stCondLst>
                                      <p:childTnLst>
                                        <p:set>
                                          <p:cBhvr>
                                            <p:cTn id="52" dur="1" fill="hold">
                                              <p:stCondLst>
                                                <p:cond delay="0"/>
                                              </p:stCondLst>
                                            </p:cTn>
                                            <p:tgtEl>
                                              <p:spTgt spid="17"/>
                                            </p:tgtEl>
                                            <p:attrNameLst>
                                              <p:attrName>style.visibility</p:attrName>
                                            </p:attrNameLst>
                                          </p:cBhvr>
                                          <p:to>
                                            <p:strVal val="visible"/>
                                          </p:to>
                                        </p:set>
                                        <p:animEffect transition="in" filter="fade">
                                          <p:cBhvr>
                                            <p:cTn id="53" dur="500"/>
                                            <p:tgtEl>
                                              <p:spTgt spid="17"/>
                                            </p:tgtEl>
                                          </p:cBhvr>
                                        </p:animEffect>
                                      </p:childTnLst>
                                    </p:cTn>
                                  </p:par>
                                  <p:par>
                                    <p:cTn id="54" presetID="10" presetClass="entr" presetSubtype="0" fill="hold" grpId="0" nodeType="withEffect">
                                      <p:stCondLst>
                                        <p:cond delay="1500"/>
                                      </p:stCondLst>
                                      <p:childTnLst>
                                        <p:set>
                                          <p:cBhvr>
                                            <p:cTn id="55" dur="1" fill="hold">
                                              <p:stCondLst>
                                                <p:cond delay="0"/>
                                              </p:stCondLst>
                                            </p:cTn>
                                            <p:tgtEl>
                                              <p:spTgt spid="31"/>
                                            </p:tgtEl>
                                            <p:attrNameLst>
                                              <p:attrName>style.visibility</p:attrName>
                                            </p:attrNameLst>
                                          </p:cBhvr>
                                          <p:to>
                                            <p:strVal val="visible"/>
                                          </p:to>
                                        </p:set>
                                        <p:animEffect transition="in" filter="fade">
                                          <p:cBhvr>
                                            <p:cTn id="56" dur="500"/>
                                            <p:tgtEl>
                                              <p:spTgt spid="31"/>
                                            </p:tgtEl>
                                          </p:cBhvr>
                                        </p:animEffect>
                                      </p:childTnLst>
                                    </p:cTn>
                                  </p:par>
                                  <p:par>
                                    <p:cTn id="57" presetID="2" presetClass="entr" presetSubtype="8" fill="hold" grpId="0" nodeType="withEffect">
                                      <p:stCondLst>
                                        <p:cond delay="300"/>
                                      </p:stCondLst>
                                      <p:childTnLst>
                                        <p:set>
                                          <p:cBhvr>
                                            <p:cTn id="58" dur="1" fill="hold">
                                              <p:stCondLst>
                                                <p:cond delay="0"/>
                                              </p:stCondLst>
                                            </p:cTn>
                                            <p:tgtEl>
                                              <p:spTgt spid="24"/>
                                            </p:tgtEl>
                                            <p:attrNameLst>
                                              <p:attrName>style.visibility</p:attrName>
                                            </p:attrNameLst>
                                          </p:cBhvr>
                                          <p:to>
                                            <p:strVal val="visible"/>
                                          </p:to>
                                        </p:set>
                                        <p:anim calcmode="lin" valueType="num">
                                          <p:cBhvr additive="base">
                                            <p:cTn id="59" dur="1000" fill="hold"/>
                                            <p:tgtEl>
                                              <p:spTgt spid="24"/>
                                            </p:tgtEl>
                                            <p:attrNameLst>
                                              <p:attrName>ppt_x</p:attrName>
                                            </p:attrNameLst>
                                          </p:cBhvr>
                                          <p:tavLst>
                                            <p:tav tm="0">
                                              <p:val>
                                                <p:strVal val="0-#ppt_w/2"/>
                                              </p:val>
                                            </p:tav>
                                            <p:tav tm="100000">
                                              <p:val>
                                                <p:strVal val="#ppt_x"/>
                                              </p:val>
                                            </p:tav>
                                          </p:tavLst>
                                        </p:anim>
                                        <p:anim calcmode="lin" valueType="num">
                                          <p:cBhvr additive="base">
                                            <p:cTn id="60" dur="1000" fill="hold"/>
                                            <p:tgtEl>
                                              <p:spTgt spid="24"/>
                                            </p:tgtEl>
                                            <p:attrNameLst>
                                              <p:attrName>ppt_y</p:attrName>
                                            </p:attrNameLst>
                                          </p:cBhvr>
                                          <p:tavLst>
                                            <p:tav tm="0">
                                              <p:val>
                                                <p:strVal val="#ppt_y"/>
                                              </p:val>
                                            </p:tav>
                                            <p:tav tm="100000">
                                              <p:val>
                                                <p:strVal val="#ppt_y"/>
                                              </p:val>
                                            </p:tav>
                                          </p:tavLst>
                                        </p:anim>
                                      </p:childTnLst>
                                    </p:cTn>
                                  </p:par>
                                  <p:par>
                                    <p:cTn id="61" presetID="10" presetClass="entr" presetSubtype="0" fill="hold" nodeType="withEffect">
                                      <p:stCondLst>
                                        <p:cond delay="600"/>
                                      </p:stCondLst>
                                      <p:childTnLst>
                                        <p:set>
                                          <p:cBhvr>
                                            <p:cTn id="62" dur="1" fill="hold">
                                              <p:stCondLst>
                                                <p:cond delay="0"/>
                                              </p:stCondLst>
                                            </p:cTn>
                                            <p:tgtEl>
                                              <p:spTgt spid="25"/>
                                            </p:tgtEl>
                                            <p:attrNameLst>
                                              <p:attrName>style.visibility</p:attrName>
                                            </p:attrNameLst>
                                          </p:cBhvr>
                                          <p:to>
                                            <p:strVal val="visible"/>
                                          </p:to>
                                        </p:set>
                                        <p:animEffect transition="in" filter="fade">
                                          <p:cBhvr>
                                            <p:cTn id="63" dur="500"/>
                                            <p:tgtEl>
                                              <p:spTgt spid="25"/>
                                            </p:tgtEl>
                                          </p:cBhvr>
                                        </p:animEffect>
                                      </p:childTnLst>
                                    </p:cTn>
                                  </p:par>
                                  <p:par>
                                    <p:cTn id="64" presetID="10" presetClass="entr" presetSubtype="0" fill="hold" grpId="0" nodeType="withEffect">
                                      <p:stCondLst>
                                        <p:cond delay="600"/>
                                      </p:stCondLst>
                                      <p:childTnLst>
                                        <p:set>
                                          <p:cBhvr>
                                            <p:cTn id="65" dur="1" fill="hold">
                                              <p:stCondLst>
                                                <p:cond delay="0"/>
                                              </p:stCondLst>
                                            </p:cTn>
                                            <p:tgtEl>
                                              <p:spTgt spid="26"/>
                                            </p:tgtEl>
                                            <p:attrNameLst>
                                              <p:attrName>style.visibility</p:attrName>
                                            </p:attrNameLst>
                                          </p:cBhvr>
                                          <p:to>
                                            <p:strVal val="visible"/>
                                          </p:to>
                                        </p:set>
                                        <p:animEffect transition="in" filter="fade">
                                          <p:cBhvr>
                                            <p:cTn id="66" dur="500"/>
                                            <p:tgtEl>
                                              <p:spTgt spid="26"/>
                                            </p:tgtEl>
                                          </p:cBhvr>
                                        </p:animEffect>
                                      </p:childTnLst>
                                    </p:cTn>
                                  </p:par>
                                  <p:par>
                                    <p:cTn id="67" presetID="10" presetClass="entr" presetSubtype="0" fill="hold" grpId="0" nodeType="withEffect">
                                      <p:stCondLst>
                                        <p:cond delay="600"/>
                                      </p:stCondLst>
                                      <p:childTnLst>
                                        <p:set>
                                          <p:cBhvr>
                                            <p:cTn id="68" dur="1" fill="hold">
                                              <p:stCondLst>
                                                <p:cond delay="0"/>
                                              </p:stCondLst>
                                            </p:cTn>
                                            <p:tgtEl>
                                              <p:spTgt spid="34"/>
                                            </p:tgtEl>
                                            <p:attrNameLst>
                                              <p:attrName>style.visibility</p:attrName>
                                            </p:attrNameLst>
                                          </p:cBhvr>
                                          <p:to>
                                            <p:strVal val="visible"/>
                                          </p:to>
                                        </p:set>
                                        <p:animEffect transition="in" filter="fade">
                                          <p:cBhvr>
                                            <p:cTn id="69"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1" grpId="0" animBg="1"/>
          <p:bldP spid="22" grpId="0" animBg="1"/>
          <p:bldP spid="10" grpId="0" animBg="1"/>
          <p:bldP spid="11" grpId="0" animBg="1"/>
          <p:bldP spid="12" grpId="0" animBg="1"/>
          <p:bldP spid="13" grpId="0" animBg="1"/>
          <p:bldP spid="27" grpId="0"/>
          <p:bldP spid="29" grpId="0"/>
          <p:bldP spid="30" grpId="0"/>
          <p:bldP spid="31" grpId="0"/>
          <p:bldP spid="24" grpId="0" animBg="1"/>
          <p:bldP spid="4" grpId="0" animBg="1"/>
          <p:bldP spid="26" grpId="0"/>
          <p:bldP spid="34" grpId="0" animBg="1"/>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C668FA-2417-47B5-B454-2D55FC17FF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7FEBA57-8992-46BB-BCF0-5A83FE8E01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Rectangle 11">
            <a:extLst>
              <a:ext uri="{FF2B5EF4-FFF2-40B4-BE49-F238E27FC236}">
                <a16:creationId xmlns:a16="http://schemas.microsoft.com/office/drawing/2014/main" id="{2B4CDDF6-55C3-415A-8D8B-7E03C3D616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5391D8D-978C-BC4C-AC0B-3819DF920E01}"/>
              </a:ext>
            </a:extLst>
          </p:cNvPr>
          <p:cNvPicPr>
            <a:picLocks noChangeAspect="1"/>
          </p:cNvPicPr>
          <p:nvPr/>
        </p:nvPicPr>
        <p:blipFill>
          <a:blip r:embed="rId3"/>
          <a:stretch>
            <a:fillRect/>
          </a:stretch>
        </p:blipFill>
        <p:spPr>
          <a:xfrm>
            <a:off x="889686" y="800007"/>
            <a:ext cx="10367319" cy="5251118"/>
          </a:xfrm>
          <a:prstGeom prst="rect">
            <a:avLst/>
          </a:prstGeom>
        </p:spPr>
      </p:pic>
    </p:spTree>
    <p:extLst>
      <p:ext uri="{BB962C8B-B14F-4D97-AF65-F5344CB8AC3E}">
        <p14:creationId xmlns:p14="http://schemas.microsoft.com/office/powerpoint/2010/main" val="368540729"/>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8C668FA-2417-47B5-B454-2D55FC17FF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97FEBA57-8992-46BB-BCF0-5A83FE8E01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1" name="Rectangle 20">
            <a:extLst>
              <a:ext uri="{FF2B5EF4-FFF2-40B4-BE49-F238E27FC236}">
                <a16:creationId xmlns:a16="http://schemas.microsoft.com/office/drawing/2014/main" id="{2B4CDDF6-55C3-415A-8D8B-7E03C3D616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4243BE43-1B5B-A742-B7B1-2252AF1342D6}"/>
              </a:ext>
            </a:extLst>
          </p:cNvPr>
          <p:cNvPicPr>
            <a:picLocks noChangeAspect="1"/>
          </p:cNvPicPr>
          <p:nvPr/>
        </p:nvPicPr>
        <p:blipFill rotWithShape="1">
          <a:blip r:embed="rId3"/>
          <a:srcRect r="1" b="9582"/>
          <a:stretch/>
        </p:blipFill>
        <p:spPr>
          <a:xfrm>
            <a:off x="949401" y="800007"/>
            <a:ext cx="10278842" cy="5251118"/>
          </a:xfrm>
          <a:prstGeom prst="rect">
            <a:avLst/>
          </a:prstGeom>
        </p:spPr>
      </p:pic>
    </p:spTree>
    <p:extLst>
      <p:ext uri="{BB962C8B-B14F-4D97-AF65-F5344CB8AC3E}">
        <p14:creationId xmlns:p14="http://schemas.microsoft.com/office/powerpoint/2010/main" val="3981870074"/>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29">
            <a:extLst>
              <a:ext uri="{FF2B5EF4-FFF2-40B4-BE49-F238E27FC236}">
                <a16:creationId xmlns:a16="http://schemas.microsoft.com/office/drawing/2014/main" id="{F8C668FA-2417-47B5-B454-2D55FC17FF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37" name="Picture 31">
            <a:extLst>
              <a:ext uri="{FF2B5EF4-FFF2-40B4-BE49-F238E27FC236}">
                <a16:creationId xmlns:a16="http://schemas.microsoft.com/office/drawing/2014/main" id="{97FEBA57-8992-46BB-BCF0-5A83FE8E01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8" name="Rectangle 33">
            <a:extLst>
              <a:ext uri="{FF2B5EF4-FFF2-40B4-BE49-F238E27FC236}">
                <a16:creationId xmlns:a16="http://schemas.microsoft.com/office/drawing/2014/main" id="{2B4CDDF6-55C3-415A-8D8B-7E03C3D616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2F6F550-FF7A-4541-8134-6A0DEF7E7136}"/>
              </a:ext>
            </a:extLst>
          </p:cNvPr>
          <p:cNvPicPr>
            <a:picLocks noChangeAspect="1"/>
          </p:cNvPicPr>
          <p:nvPr/>
        </p:nvPicPr>
        <p:blipFill>
          <a:blip r:embed="rId3"/>
          <a:stretch>
            <a:fillRect/>
          </a:stretch>
        </p:blipFill>
        <p:spPr>
          <a:xfrm>
            <a:off x="951470" y="800006"/>
            <a:ext cx="10120184" cy="5391759"/>
          </a:xfrm>
          <a:prstGeom prst="rect">
            <a:avLst/>
          </a:prstGeom>
        </p:spPr>
      </p:pic>
    </p:spTree>
    <p:extLst>
      <p:ext uri="{BB962C8B-B14F-4D97-AF65-F5344CB8AC3E}">
        <p14:creationId xmlns:p14="http://schemas.microsoft.com/office/powerpoint/2010/main" val="716717721"/>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84</TotalTime>
  <Words>487</Words>
  <Application>Microsoft Macintosh PowerPoint</Application>
  <PresentationFormat>Widescreen</PresentationFormat>
  <Paragraphs>55</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Symbol</vt:lpstr>
      <vt:lpstr>Celestial</vt:lpstr>
      <vt:lpstr>eGFR Regression with Gradient Boosted Trees</vt:lpstr>
      <vt:lpstr>Predicting Patient’s Next Month eGFR Score</vt:lpstr>
      <vt:lpstr>Estimated Glomerular Filtration Rate (eGFR)</vt:lpstr>
      <vt:lpstr>Data source and method</vt:lpstr>
      <vt:lpstr>Gradient boosted trees</vt:lpstr>
      <vt:lpstr>Application of primary method explained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Interpretation and 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eGFR Regression with Gradient Boosting Trees</dc:title>
  <dc:creator>Haddad, Christopher</dc:creator>
  <cp:lastModifiedBy>Haddad, Christopher</cp:lastModifiedBy>
  <cp:revision>10</cp:revision>
  <dcterms:created xsi:type="dcterms:W3CDTF">2019-06-04T17:01:18Z</dcterms:created>
  <dcterms:modified xsi:type="dcterms:W3CDTF">2019-06-05T16:14:54Z</dcterms:modified>
</cp:coreProperties>
</file>