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72EF-EC2D-4158-97CD-BB78795FC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17201F-FFE7-4B1C-9C05-223902D28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3E3AA7-1838-431E-922B-C490A3F5DC1C}"/>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DA579856-F0BC-4A12-9ADE-C8F07C233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1FC16-D3B1-4B2D-A2C5-884AFBD35EC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41684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08CA-68F5-436F-BB28-5083D1B44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0DF81-BED7-47FA-A665-09627841C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1CAFE-6548-4C02-84CF-152840BF69BF}"/>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5EA9E442-0DEC-460F-B8EF-27783E31D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E74DE-2011-4A1C-B053-23B699B9FCF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41187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1ADE2-C0D5-4B11-AA48-D243EE500B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4AA8E5-B2B1-46C0-A188-4A11E4014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90737-F9A7-47BF-887B-F4CB30476B1A}"/>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4D9F7BBB-632D-4359-B286-E156E100B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8D7DA-D2F5-40DD-9454-CDBE197230A6}"/>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59186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CB42-2519-431E-BD8B-00D6CDF06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F70D3-2DAF-4069-BC80-A0310EA5B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D5EF1-C9E1-453B-B39D-E643C2A247FF}"/>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E0D6723F-97AF-4ED0-B164-AF0F8DE4D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4F717-B35D-4169-8969-E0DA2F5EB03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4054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10D3-367F-40FC-83DA-746D8BCAF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2CE61-6149-4E7A-B0A4-F434D6FF4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07C46-C00F-4A18-B962-FDD22CFEE839}"/>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C34FAB98-9DEB-45D2-800F-2CDB53D33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845CB-71C1-4876-B923-3AEEFE8864CB}"/>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65520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339-AD01-43CD-9E54-51259952A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95267-9671-41F9-9036-A2B92EBE1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0D85E-6E28-4D85-A3D6-B9A7B8428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83A78-F52E-40FD-BEC6-F4D6A9EBEFCD}"/>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6" name="Footer Placeholder 5">
            <a:extLst>
              <a:ext uri="{FF2B5EF4-FFF2-40B4-BE49-F238E27FC236}">
                <a16:creationId xmlns:a16="http://schemas.microsoft.com/office/drawing/2014/main" id="{1857F9C9-2120-41E6-BA6C-9BFAE3036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349E6-BC6C-4F0F-8235-DE52FCF6BD48}"/>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29276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50F3-A8D2-4BEF-AC4A-3EBF55F62C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C049D-5527-4825-8BBF-C5B38D434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900D4-768D-4691-9B7C-8BF9A90A4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589A0B-3752-493A-A5F3-96A764775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905DE-75EA-403B-AFD9-CBEC609BA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D261A-662F-4DCA-8285-918A5332ED6A}"/>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8" name="Footer Placeholder 7">
            <a:extLst>
              <a:ext uri="{FF2B5EF4-FFF2-40B4-BE49-F238E27FC236}">
                <a16:creationId xmlns:a16="http://schemas.microsoft.com/office/drawing/2014/main" id="{907E3216-021E-49E2-A8B2-8E1568CD33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C097CA-1C0F-4802-9FA0-C5B0111F9DE1}"/>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320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670-D118-4B6B-AD1C-DF5EFE57A2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AC22E-DE90-4EB0-8B98-F2E981C645B5}"/>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4" name="Footer Placeholder 3">
            <a:extLst>
              <a:ext uri="{FF2B5EF4-FFF2-40B4-BE49-F238E27FC236}">
                <a16:creationId xmlns:a16="http://schemas.microsoft.com/office/drawing/2014/main" id="{E9B2B702-F39E-4B0B-A016-5630FBD0A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4994D3-4C2C-4B2D-8211-C651BDBDC0A9}"/>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254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35B20-E874-449D-9777-B6764E80EA2E}"/>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3" name="Footer Placeholder 2">
            <a:extLst>
              <a:ext uri="{FF2B5EF4-FFF2-40B4-BE49-F238E27FC236}">
                <a16:creationId xmlns:a16="http://schemas.microsoft.com/office/drawing/2014/main" id="{CC722F13-4E53-4863-8D93-63B07A321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C7B392-7DBA-4343-84DB-6278D4324D82}"/>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2699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2C2B-9976-4FB2-9B71-F966E2279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2A08ED-F18A-4CF3-946B-A5D31169E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2F604E-A450-48D3-A64B-E1C8E60F3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5BC9-40EF-46E5-B3B0-BD8EC085642C}"/>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6" name="Footer Placeholder 5">
            <a:extLst>
              <a:ext uri="{FF2B5EF4-FFF2-40B4-BE49-F238E27FC236}">
                <a16:creationId xmlns:a16="http://schemas.microsoft.com/office/drawing/2014/main" id="{2A3AE369-A73F-43EE-A24B-EC63C5C3D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1F9B7-8DC9-4DA7-8743-72B47CDAEDC3}"/>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170264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CFD8-1269-4560-B12E-D68DBCFE0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1498A-9411-4A61-A32A-EB4415B45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17EB07-E35F-4D78-A51C-45173126F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C5E90-DFC4-4D30-86FC-FC185ED878B5}"/>
              </a:ext>
            </a:extLst>
          </p:cNvPr>
          <p:cNvSpPr>
            <a:spLocks noGrp="1"/>
          </p:cNvSpPr>
          <p:nvPr>
            <p:ph type="dt" sz="half" idx="10"/>
          </p:nvPr>
        </p:nvSpPr>
        <p:spPr/>
        <p:txBody>
          <a:bodyPr/>
          <a:lstStyle/>
          <a:p>
            <a:fld id="{32FE890A-1D29-433A-B192-C13C9243D1B7}" type="datetimeFigureOut">
              <a:rPr lang="en-IN" smtClean="0"/>
              <a:t>25-05-2022</a:t>
            </a:fld>
            <a:endParaRPr lang="en-IN"/>
          </a:p>
        </p:txBody>
      </p:sp>
      <p:sp>
        <p:nvSpPr>
          <p:cNvPr id="6" name="Footer Placeholder 5">
            <a:extLst>
              <a:ext uri="{FF2B5EF4-FFF2-40B4-BE49-F238E27FC236}">
                <a16:creationId xmlns:a16="http://schemas.microsoft.com/office/drawing/2014/main" id="{28CB9E5D-9305-4C4A-B21F-B458F450F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93CC7-3133-4FB1-9203-82DCF505F32E}"/>
              </a:ext>
            </a:extLst>
          </p:cNvPr>
          <p:cNvSpPr>
            <a:spLocks noGrp="1"/>
          </p:cNvSpPr>
          <p:nvPr>
            <p:ph type="sldNum" sz="quarter" idx="12"/>
          </p:nvPr>
        </p:nvSpPr>
        <p:spPr/>
        <p:txBody>
          <a:bodyPr/>
          <a:lstStyle/>
          <a:p>
            <a:fld id="{185B556D-0798-4C0F-AA89-4C65A3344379}" type="slidenum">
              <a:rPr lang="en-IN" smtClean="0"/>
              <a:t>‹#›</a:t>
            </a:fld>
            <a:endParaRPr lang="en-IN"/>
          </a:p>
        </p:txBody>
      </p:sp>
    </p:spTree>
    <p:extLst>
      <p:ext uri="{BB962C8B-B14F-4D97-AF65-F5344CB8AC3E}">
        <p14:creationId xmlns:p14="http://schemas.microsoft.com/office/powerpoint/2010/main" val="340959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C1473-5F66-4D31-82DA-3B239ED5E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90F086-B7CC-4E20-BAB0-FB4DA34BE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4F842-AF20-454B-8D33-E3A441293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E890A-1D29-433A-B192-C13C9243D1B7}" type="datetimeFigureOut">
              <a:rPr lang="en-IN" smtClean="0"/>
              <a:t>25-05-2022</a:t>
            </a:fld>
            <a:endParaRPr lang="en-IN"/>
          </a:p>
        </p:txBody>
      </p:sp>
      <p:sp>
        <p:nvSpPr>
          <p:cNvPr id="5" name="Footer Placeholder 4">
            <a:extLst>
              <a:ext uri="{FF2B5EF4-FFF2-40B4-BE49-F238E27FC236}">
                <a16:creationId xmlns:a16="http://schemas.microsoft.com/office/drawing/2014/main" id="{04D91551-7F48-4236-8341-2D2F8A161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F32A12-FFCA-4415-A753-C0A594AB5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B556D-0798-4C0F-AA89-4C65A3344379}" type="slidenum">
              <a:rPr lang="en-IN" smtClean="0"/>
              <a:t>‹#›</a:t>
            </a:fld>
            <a:endParaRPr lang="en-IN"/>
          </a:p>
        </p:txBody>
      </p:sp>
    </p:spTree>
    <p:extLst>
      <p:ext uri="{BB962C8B-B14F-4D97-AF65-F5344CB8AC3E}">
        <p14:creationId xmlns:p14="http://schemas.microsoft.com/office/powerpoint/2010/main" val="25652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4E6F25-CC03-443A-9BDD-1C2885191B81}"/>
              </a:ext>
            </a:extLst>
          </p:cNvPr>
          <p:cNvSpPr>
            <a:spLocks noGrp="1"/>
          </p:cNvSpPr>
          <p:nvPr>
            <p:ph type="title"/>
          </p:nvPr>
        </p:nvSpPr>
        <p:spPr/>
        <p:txBody>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br>
              <a:rPr lang="en-US" sz="44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br>
            <a:endParaRPr lang="en-IN" dirty="0"/>
          </a:p>
        </p:txBody>
      </p:sp>
      <p:sp>
        <p:nvSpPr>
          <p:cNvPr id="5" name="Content Placeholder 4">
            <a:extLst>
              <a:ext uri="{FF2B5EF4-FFF2-40B4-BE49-F238E27FC236}">
                <a16:creationId xmlns:a16="http://schemas.microsoft.com/office/drawing/2014/main" id="{A76FED1A-1D98-49E8-9DFF-1C69D53C4E9A}"/>
              </a:ext>
            </a:extLst>
          </p:cNvPr>
          <p:cNvSpPr>
            <a:spLocks noGrp="1"/>
          </p:cNvSpPr>
          <p:nvPr>
            <p:ph idx="1"/>
          </p:nvPr>
        </p:nvSpPr>
        <p:spPr>
          <a:xfrm>
            <a:off x="838200" y="1444039"/>
            <a:ext cx="10515600" cy="5283332"/>
          </a:xfrm>
        </p:spPr>
        <p:txBody>
          <a:bodyPr>
            <a:normAutofit fontScale="85000" lnSpcReduction="20000"/>
          </a:bodyPr>
          <a:lstStyle/>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endParaRPr lang="en-US" dirty="0"/>
          </a:p>
          <a:p>
            <a:pPr marL="0" indent="0" algn="ctr">
              <a:buNone/>
            </a:pPr>
            <a:r>
              <a:rPr lang="en-US" dirty="0"/>
              <a:t>Commentator(YouTube Comment Analysis using NLP)</a:t>
            </a:r>
            <a:endParaRPr lang="en-IN" dirty="0"/>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Guide Name: Mr. M. Krishnamoorthy</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b="1" dirty="0">
                <a:solidFill>
                  <a:srgbClr val="0070C0"/>
                </a:solidFill>
              </a:rPr>
              <a:t>KUMARESH P(211418104134)</a:t>
            </a:r>
          </a:p>
          <a:p>
            <a:pPr marL="0" indent="0" algn="ctr">
              <a:buNone/>
            </a:pPr>
            <a:r>
              <a:rPr lang="en-US" dirty="0"/>
              <a:t>                                                    </a:t>
            </a:r>
            <a:r>
              <a:rPr lang="en-US" b="1" dirty="0">
                <a:solidFill>
                  <a:srgbClr val="0070C0"/>
                </a:solidFill>
              </a:rPr>
              <a:t>PRABHU M(211418104192)</a:t>
            </a:r>
          </a:p>
          <a:p>
            <a:pPr marL="0" indent="0" algn="ctr">
              <a:buNone/>
            </a:pPr>
            <a:r>
              <a:rPr lang="en-US" b="1" dirty="0">
                <a:solidFill>
                  <a:srgbClr val="0070C0"/>
                </a:solidFill>
              </a:rPr>
              <a:t>                                                                SANJAY KUMAR R(211418104227)</a:t>
            </a:r>
          </a:p>
          <a:p>
            <a:pPr marL="0" indent="0">
              <a:buNone/>
            </a:pPr>
            <a:endParaRPr lang="en-US" dirty="0"/>
          </a:p>
          <a:p>
            <a:pPr marL="0" indent="0">
              <a:buNone/>
            </a:pPr>
            <a:r>
              <a:rPr lang="en-IN" b="1" dirty="0">
                <a:solidFill>
                  <a:srgbClr val="0070C0"/>
                </a:solidFill>
              </a:rPr>
              <a:t>BATCH NO: D7</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726F1C9D-027B-413E-B109-FD9E102AD45E}"/>
              </a:ext>
            </a:extLst>
          </p:cNvPr>
          <p:cNvPicPr>
            <a:picLocks noChangeAspect="1"/>
          </p:cNvPicPr>
          <p:nvPr/>
        </p:nvPicPr>
        <p:blipFill>
          <a:blip r:embed="rId2"/>
          <a:stretch>
            <a:fillRect/>
          </a:stretch>
        </p:blipFill>
        <p:spPr>
          <a:xfrm>
            <a:off x="669947" y="365125"/>
            <a:ext cx="1285550" cy="1078914"/>
          </a:xfrm>
          <a:prstGeom prst="rect">
            <a:avLst/>
          </a:prstGeom>
        </p:spPr>
      </p:pic>
      <p:pic>
        <p:nvPicPr>
          <p:cNvPr id="7"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37" y="230188"/>
            <a:ext cx="107156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9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085350" y="463593"/>
            <a:ext cx="4253307" cy="616387"/>
          </a:xfrm>
        </p:spPr>
        <p:txBody>
          <a:bodyPr>
            <a:normAutofit fontScale="90000"/>
          </a:bodyPr>
          <a:lstStyle/>
          <a:p>
            <a:pPr algn="ctr"/>
            <a:r>
              <a:rPr lang="en-US" sz="2800" b="1" dirty="0">
                <a:latin typeface="+mn-lt"/>
                <a:cs typeface="Dubai Medium" panose="020B0603030403030204" pitchFamily="34" charset="-78"/>
              </a:rPr>
              <a:t>DATASET IMPORTING MODULE </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AE91E68E-EA6D-8F38-76BB-871A5DA0250E}"/>
              </a:ext>
            </a:extLst>
          </p:cNvPr>
          <p:cNvPicPr>
            <a:picLocks noChangeAspect="1"/>
          </p:cNvPicPr>
          <p:nvPr/>
        </p:nvPicPr>
        <p:blipFill>
          <a:blip r:embed="rId2"/>
          <a:stretch>
            <a:fillRect/>
          </a:stretch>
        </p:blipFill>
        <p:spPr>
          <a:xfrm>
            <a:off x="353735" y="1272446"/>
            <a:ext cx="11484528" cy="2324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8A1434A-80AA-B818-B613-C892F180B251}"/>
              </a:ext>
            </a:extLst>
          </p:cNvPr>
          <p:cNvPicPr>
            <a:picLocks noChangeAspect="1"/>
          </p:cNvPicPr>
          <p:nvPr/>
        </p:nvPicPr>
        <p:blipFill>
          <a:blip r:embed="rId3"/>
          <a:stretch>
            <a:fillRect/>
          </a:stretch>
        </p:blipFill>
        <p:spPr>
          <a:xfrm>
            <a:off x="6612406" y="3789258"/>
            <a:ext cx="5225857" cy="2682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1BA1EA9F-DC8F-49B5-0D37-D006310E5231}"/>
              </a:ext>
            </a:extLst>
          </p:cNvPr>
          <p:cNvPicPr>
            <a:picLocks noChangeAspect="1"/>
          </p:cNvPicPr>
          <p:nvPr/>
        </p:nvPicPr>
        <p:blipFill>
          <a:blip r:embed="rId4"/>
          <a:stretch>
            <a:fillRect/>
          </a:stretch>
        </p:blipFill>
        <p:spPr>
          <a:xfrm>
            <a:off x="144009" y="4100044"/>
            <a:ext cx="6258671" cy="2061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565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489732" y="480371"/>
            <a:ext cx="5212535" cy="616387"/>
          </a:xfrm>
        </p:spPr>
        <p:txBody>
          <a:bodyPr>
            <a:normAutofit fontScale="90000"/>
          </a:bodyPr>
          <a:lstStyle/>
          <a:p>
            <a:pPr algn="ctr"/>
            <a:r>
              <a:rPr lang="en-US" sz="2800" b="1" dirty="0">
                <a:latin typeface="+mn-lt"/>
                <a:cs typeface="Dubai Medium" panose="020B0603030403030204" pitchFamily="34" charset="-78"/>
              </a:rPr>
              <a:t>NLTK LIBRARIES IMPORTING MODULE</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CE60392F-613A-9C0C-F3B8-8CC5A0D6C1B1}"/>
              </a:ext>
            </a:extLst>
          </p:cNvPr>
          <p:cNvPicPr>
            <a:picLocks noChangeAspect="1"/>
          </p:cNvPicPr>
          <p:nvPr/>
        </p:nvPicPr>
        <p:blipFill>
          <a:blip r:embed="rId2"/>
          <a:stretch>
            <a:fillRect/>
          </a:stretch>
        </p:blipFill>
        <p:spPr>
          <a:xfrm>
            <a:off x="2804651" y="1436430"/>
            <a:ext cx="6582694" cy="2438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746EE06-3BF4-19B3-1912-5223AA940A30}"/>
              </a:ext>
            </a:extLst>
          </p:cNvPr>
          <p:cNvPicPr>
            <a:picLocks noChangeAspect="1"/>
          </p:cNvPicPr>
          <p:nvPr/>
        </p:nvPicPr>
        <p:blipFill>
          <a:blip r:embed="rId3"/>
          <a:stretch>
            <a:fillRect/>
          </a:stretch>
        </p:blipFill>
        <p:spPr>
          <a:xfrm>
            <a:off x="870806" y="4214842"/>
            <a:ext cx="10450383" cy="1886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39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039211" y="497149"/>
            <a:ext cx="4113577" cy="616387"/>
          </a:xfrm>
        </p:spPr>
        <p:txBody>
          <a:bodyPr>
            <a:normAutofit fontScale="90000"/>
          </a:bodyPr>
          <a:lstStyle/>
          <a:p>
            <a:pPr algn="ctr"/>
            <a:r>
              <a:rPr lang="en-US" sz="2800" b="1" dirty="0">
                <a:latin typeface="+mn-lt"/>
                <a:cs typeface="Dubai Medium" panose="020B0603030403030204" pitchFamily="34" charset="-78"/>
              </a:rPr>
              <a:t>DATASET CLEANING MODULE</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2DDF7C82-8D27-7980-A6DF-B852CE6E235A}"/>
              </a:ext>
            </a:extLst>
          </p:cNvPr>
          <p:cNvPicPr>
            <a:picLocks noChangeAspect="1"/>
          </p:cNvPicPr>
          <p:nvPr/>
        </p:nvPicPr>
        <p:blipFill>
          <a:blip r:embed="rId2"/>
          <a:stretch>
            <a:fillRect/>
          </a:stretch>
        </p:blipFill>
        <p:spPr>
          <a:xfrm>
            <a:off x="1218518" y="1113536"/>
            <a:ext cx="9754961" cy="2076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82DA321-E858-736E-0BE5-E0EFF9EA4E2B}"/>
              </a:ext>
            </a:extLst>
          </p:cNvPr>
          <p:cNvPicPr>
            <a:picLocks noChangeAspect="1"/>
          </p:cNvPicPr>
          <p:nvPr/>
        </p:nvPicPr>
        <p:blipFill>
          <a:blip r:embed="rId3"/>
          <a:stretch>
            <a:fillRect/>
          </a:stretch>
        </p:blipFill>
        <p:spPr>
          <a:xfrm>
            <a:off x="3523889" y="3516110"/>
            <a:ext cx="5144218" cy="581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5F35C44-6C37-D5B2-6207-F26AFBEFFD3E}"/>
              </a:ext>
            </a:extLst>
          </p:cNvPr>
          <p:cNvPicPr>
            <a:picLocks noChangeAspect="1"/>
          </p:cNvPicPr>
          <p:nvPr/>
        </p:nvPicPr>
        <p:blipFill>
          <a:blip r:embed="rId4"/>
          <a:stretch>
            <a:fillRect/>
          </a:stretch>
        </p:blipFill>
        <p:spPr>
          <a:xfrm>
            <a:off x="595618" y="4423050"/>
            <a:ext cx="10696642" cy="2115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832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435204" y="430037"/>
            <a:ext cx="5321592" cy="616387"/>
          </a:xfrm>
        </p:spPr>
        <p:txBody>
          <a:bodyPr>
            <a:normAutofit fontScale="90000"/>
          </a:bodyPr>
          <a:lstStyle/>
          <a:p>
            <a:pPr algn="ctr"/>
            <a:r>
              <a:rPr lang="en-US" sz="2800" b="1" dirty="0">
                <a:latin typeface="+mn-lt"/>
                <a:cs typeface="Dubai Medium" panose="020B0603030403030204" pitchFamily="34" charset="-78"/>
              </a:rPr>
              <a:t>DATASET TRANSFORMATION MODULE</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325D43CC-7959-86E1-1EFA-6F3E7ED76A1D}"/>
              </a:ext>
            </a:extLst>
          </p:cNvPr>
          <p:cNvPicPr>
            <a:picLocks noChangeAspect="1"/>
          </p:cNvPicPr>
          <p:nvPr/>
        </p:nvPicPr>
        <p:blipFill>
          <a:blip r:embed="rId2"/>
          <a:stretch>
            <a:fillRect/>
          </a:stretch>
        </p:blipFill>
        <p:spPr>
          <a:xfrm>
            <a:off x="513039" y="1046424"/>
            <a:ext cx="6887536" cy="809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2D37FB4-6C6D-0644-F31C-8BE8F0DEF829}"/>
              </a:ext>
            </a:extLst>
          </p:cNvPr>
          <p:cNvPicPr>
            <a:picLocks noChangeAspect="1"/>
          </p:cNvPicPr>
          <p:nvPr/>
        </p:nvPicPr>
        <p:blipFill>
          <a:blip r:embed="rId3"/>
          <a:stretch>
            <a:fillRect/>
          </a:stretch>
        </p:blipFill>
        <p:spPr>
          <a:xfrm>
            <a:off x="7643294" y="1046424"/>
            <a:ext cx="4035667" cy="2310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3F17408-3A0B-4DB8-9133-16BD5FCF0182}"/>
              </a:ext>
            </a:extLst>
          </p:cNvPr>
          <p:cNvPicPr>
            <a:picLocks noChangeAspect="1"/>
          </p:cNvPicPr>
          <p:nvPr/>
        </p:nvPicPr>
        <p:blipFill>
          <a:blip r:embed="rId4"/>
          <a:stretch>
            <a:fillRect/>
          </a:stretch>
        </p:blipFill>
        <p:spPr>
          <a:xfrm>
            <a:off x="446355" y="3850451"/>
            <a:ext cx="6954220" cy="1371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2397923-E1F8-9C97-AA11-239A3CBFC3F2}"/>
              </a:ext>
            </a:extLst>
          </p:cNvPr>
          <p:cNvPicPr>
            <a:picLocks noChangeAspect="1"/>
          </p:cNvPicPr>
          <p:nvPr/>
        </p:nvPicPr>
        <p:blipFill>
          <a:blip r:embed="rId5"/>
          <a:stretch>
            <a:fillRect/>
          </a:stretch>
        </p:blipFill>
        <p:spPr>
          <a:xfrm>
            <a:off x="7643294" y="3850451"/>
            <a:ext cx="4115374" cy="2238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810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162561" y="463593"/>
            <a:ext cx="5866877" cy="616387"/>
          </a:xfrm>
        </p:spPr>
        <p:txBody>
          <a:bodyPr>
            <a:normAutofit fontScale="90000"/>
          </a:bodyPr>
          <a:lstStyle/>
          <a:p>
            <a:pPr algn="ctr"/>
            <a:r>
              <a:rPr lang="en-US" sz="2800" b="1" dirty="0">
                <a:latin typeface="+mn-lt"/>
                <a:cs typeface="Dubai Medium" panose="020B0603030403030204" pitchFamily="34" charset="-78"/>
              </a:rPr>
              <a:t>MODEL BUILDING AND TRAINING MODULE</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4B0AF843-3318-4F5A-4C1F-BEB5EFAC7359}"/>
              </a:ext>
            </a:extLst>
          </p:cNvPr>
          <p:cNvPicPr>
            <a:picLocks noChangeAspect="1"/>
          </p:cNvPicPr>
          <p:nvPr/>
        </p:nvPicPr>
        <p:blipFill>
          <a:blip r:embed="rId2"/>
          <a:stretch>
            <a:fillRect/>
          </a:stretch>
        </p:blipFill>
        <p:spPr>
          <a:xfrm>
            <a:off x="3296784" y="2025862"/>
            <a:ext cx="5420481" cy="743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C202BE4-C18A-D4C5-D6C4-D963584647AB}"/>
              </a:ext>
            </a:extLst>
          </p:cNvPr>
          <p:cNvPicPr>
            <a:picLocks noChangeAspect="1"/>
          </p:cNvPicPr>
          <p:nvPr/>
        </p:nvPicPr>
        <p:blipFill>
          <a:blip r:embed="rId3"/>
          <a:stretch>
            <a:fillRect/>
          </a:stretch>
        </p:blipFill>
        <p:spPr>
          <a:xfrm>
            <a:off x="4273233" y="3714799"/>
            <a:ext cx="3467584" cy="552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9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082866" y="233916"/>
            <a:ext cx="6026267" cy="616387"/>
          </a:xfrm>
        </p:spPr>
        <p:txBody>
          <a:bodyPr>
            <a:normAutofit fontScale="90000"/>
          </a:bodyPr>
          <a:lstStyle/>
          <a:p>
            <a:pPr algn="ctr"/>
            <a:r>
              <a:rPr lang="en-US" sz="2800" b="1" dirty="0">
                <a:latin typeface="+mn-lt"/>
                <a:cs typeface="Dubai Medium" panose="020B0603030403030204" pitchFamily="34" charset="-78"/>
              </a:rPr>
              <a:t>YOUTUBE COMMENT EXTRACTION MODULE</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E637795C-9899-657C-626F-AA4774BDC19A}"/>
              </a:ext>
            </a:extLst>
          </p:cNvPr>
          <p:cNvPicPr>
            <a:picLocks noChangeAspect="1"/>
          </p:cNvPicPr>
          <p:nvPr/>
        </p:nvPicPr>
        <p:blipFill>
          <a:blip r:embed="rId2"/>
          <a:stretch>
            <a:fillRect/>
          </a:stretch>
        </p:blipFill>
        <p:spPr>
          <a:xfrm>
            <a:off x="397304" y="1038036"/>
            <a:ext cx="6456502" cy="5569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A07D44B-CE46-EC21-BE00-F6F5CCFB05C2}"/>
              </a:ext>
            </a:extLst>
          </p:cNvPr>
          <p:cNvPicPr>
            <a:picLocks noChangeAspect="1"/>
          </p:cNvPicPr>
          <p:nvPr/>
        </p:nvPicPr>
        <p:blipFill>
          <a:blip r:embed="rId3"/>
          <a:stretch>
            <a:fillRect/>
          </a:stretch>
        </p:blipFill>
        <p:spPr>
          <a:xfrm>
            <a:off x="7153250" y="1750394"/>
            <a:ext cx="4772235" cy="3357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729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2524343" y="133248"/>
            <a:ext cx="7143314" cy="616387"/>
          </a:xfrm>
        </p:spPr>
        <p:txBody>
          <a:bodyPr>
            <a:normAutofit fontScale="90000"/>
          </a:bodyPr>
          <a:lstStyle/>
          <a:p>
            <a:pPr algn="ctr"/>
            <a:r>
              <a:rPr lang="en-US" sz="2800" b="1" dirty="0">
                <a:latin typeface="+mn-lt"/>
                <a:cs typeface="Dubai Medium" panose="020B0603030403030204" pitchFamily="34" charset="-78"/>
              </a:rPr>
              <a:t>YOUTUBE COMMENT EXTRACTION MODULE CONTD</a:t>
            </a:r>
            <a:endParaRPr lang="en-IN" sz="2800" b="1" dirty="0">
              <a:latin typeface="+mn-lt"/>
              <a:cs typeface="Dubai Medium" panose="020B0603030403030204" pitchFamily="34" charset="-78"/>
            </a:endParaRPr>
          </a:p>
        </p:txBody>
      </p:sp>
      <p:pic>
        <p:nvPicPr>
          <p:cNvPr id="5" name="Picture 4">
            <a:extLst>
              <a:ext uri="{FF2B5EF4-FFF2-40B4-BE49-F238E27FC236}">
                <a16:creationId xmlns:a16="http://schemas.microsoft.com/office/drawing/2014/main" id="{7CD94F6C-EBB4-F4FF-FE55-5A1F66B581D2}"/>
              </a:ext>
            </a:extLst>
          </p:cNvPr>
          <p:cNvPicPr>
            <a:picLocks noChangeAspect="1"/>
          </p:cNvPicPr>
          <p:nvPr/>
        </p:nvPicPr>
        <p:blipFill>
          <a:blip r:embed="rId2"/>
          <a:stretch>
            <a:fillRect/>
          </a:stretch>
        </p:blipFill>
        <p:spPr>
          <a:xfrm>
            <a:off x="649734" y="1188893"/>
            <a:ext cx="4667901" cy="4782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8B07F2B-C37D-813C-7618-FE7871FB7120}"/>
              </a:ext>
            </a:extLst>
          </p:cNvPr>
          <p:cNvPicPr>
            <a:picLocks noChangeAspect="1"/>
          </p:cNvPicPr>
          <p:nvPr/>
        </p:nvPicPr>
        <p:blipFill>
          <a:blip r:embed="rId3"/>
          <a:stretch>
            <a:fillRect/>
          </a:stretch>
        </p:blipFill>
        <p:spPr>
          <a:xfrm>
            <a:off x="6118029" y="964313"/>
            <a:ext cx="5424237" cy="5231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974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2524343" y="133248"/>
            <a:ext cx="7143314" cy="616387"/>
          </a:xfrm>
        </p:spPr>
        <p:txBody>
          <a:bodyPr>
            <a:normAutofit fontScale="90000"/>
          </a:bodyPr>
          <a:lstStyle/>
          <a:p>
            <a:pPr algn="ctr"/>
            <a:r>
              <a:rPr lang="en-US" sz="2800" b="1" dirty="0">
                <a:latin typeface="+mn-lt"/>
                <a:cs typeface="Dubai Medium" panose="020B0603030403030204" pitchFamily="34" charset="-78"/>
              </a:rPr>
              <a:t>YOUTUBE COMMENT EXTRACTION MODULE CONTD</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429CC9D5-D335-4EB4-E43A-A9AA762ECD6D}"/>
              </a:ext>
            </a:extLst>
          </p:cNvPr>
          <p:cNvPicPr>
            <a:picLocks noChangeAspect="1"/>
          </p:cNvPicPr>
          <p:nvPr/>
        </p:nvPicPr>
        <p:blipFill>
          <a:blip r:embed="rId2"/>
          <a:stretch>
            <a:fillRect/>
          </a:stretch>
        </p:blipFill>
        <p:spPr>
          <a:xfrm>
            <a:off x="173372" y="749635"/>
            <a:ext cx="11845255" cy="1997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EE5BEE9-3655-2DC8-D70B-335C9DF5ADA0}"/>
              </a:ext>
            </a:extLst>
          </p:cNvPr>
          <p:cNvPicPr>
            <a:picLocks noChangeAspect="1"/>
          </p:cNvPicPr>
          <p:nvPr/>
        </p:nvPicPr>
        <p:blipFill>
          <a:blip r:embed="rId3"/>
          <a:stretch>
            <a:fillRect/>
          </a:stretch>
        </p:blipFill>
        <p:spPr>
          <a:xfrm>
            <a:off x="6493359" y="4368567"/>
            <a:ext cx="5125165" cy="866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D7AD201-7D82-0DF4-539D-1A11DBC932D1}"/>
              </a:ext>
            </a:extLst>
          </p:cNvPr>
          <p:cNvPicPr>
            <a:picLocks noChangeAspect="1"/>
          </p:cNvPicPr>
          <p:nvPr/>
        </p:nvPicPr>
        <p:blipFill>
          <a:blip r:embed="rId4"/>
          <a:stretch>
            <a:fillRect/>
          </a:stretch>
        </p:blipFill>
        <p:spPr>
          <a:xfrm>
            <a:off x="173372" y="2953907"/>
            <a:ext cx="5525271" cy="3696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846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461485" y="267472"/>
            <a:ext cx="5269029" cy="616387"/>
          </a:xfrm>
        </p:spPr>
        <p:txBody>
          <a:bodyPr>
            <a:normAutofit/>
          </a:bodyPr>
          <a:lstStyle/>
          <a:p>
            <a:pPr algn="ctr"/>
            <a:r>
              <a:rPr lang="en-US" sz="2800" b="1" dirty="0">
                <a:latin typeface="+mn-lt"/>
                <a:cs typeface="Dubai Medium" panose="020B0603030403030204" pitchFamily="34" charset="-78"/>
              </a:rPr>
              <a:t>SENTIMENT PREDICTION MODULE</a:t>
            </a:r>
            <a:endParaRPr lang="en-IN" sz="2800" b="1" dirty="0">
              <a:latin typeface="+mn-lt"/>
              <a:cs typeface="Dubai Medium" panose="020B0603030403030204" pitchFamily="34" charset="-78"/>
            </a:endParaRPr>
          </a:p>
        </p:txBody>
      </p:sp>
      <p:pic>
        <p:nvPicPr>
          <p:cNvPr id="5" name="Picture 4">
            <a:extLst>
              <a:ext uri="{FF2B5EF4-FFF2-40B4-BE49-F238E27FC236}">
                <a16:creationId xmlns:a16="http://schemas.microsoft.com/office/drawing/2014/main" id="{2FE5DB67-C592-4098-6669-4D3E9C26BBBB}"/>
              </a:ext>
            </a:extLst>
          </p:cNvPr>
          <p:cNvPicPr>
            <a:picLocks noChangeAspect="1"/>
          </p:cNvPicPr>
          <p:nvPr/>
        </p:nvPicPr>
        <p:blipFill>
          <a:blip r:embed="rId2"/>
          <a:stretch>
            <a:fillRect/>
          </a:stretch>
        </p:blipFill>
        <p:spPr>
          <a:xfrm>
            <a:off x="738996" y="1171153"/>
            <a:ext cx="5357004" cy="54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B4C7486-8A44-6A73-E94B-A1A3CBB87FF7}"/>
              </a:ext>
            </a:extLst>
          </p:cNvPr>
          <p:cNvPicPr>
            <a:picLocks noChangeAspect="1"/>
          </p:cNvPicPr>
          <p:nvPr/>
        </p:nvPicPr>
        <p:blipFill>
          <a:blip r:embed="rId3"/>
          <a:stretch>
            <a:fillRect/>
          </a:stretch>
        </p:blipFill>
        <p:spPr>
          <a:xfrm>
            <a:off x="6514316" y="1129067"/>
            <a:ext cx="5096839" cy="5461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070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237489" y="301977"/>
            <a:ext cx="5717021" cy="616387"/>
          </a:xfrm>
        </p:spPr>
        <p:txBody>
          <a:bodyPr>
            <a:normAutofit fontScale="90000"/>
          </a:bodyPr>
          <a:lstStyle/>
          <a:p>
            <a:pPr algn="ctr"/>
            <a:r>
              <a:rPr lang="en-US" sz="2800" b="1" dirty="0">
                <a:latin typeface="+mn-lt"/>
                <a:cs typeface="Dubai Medium" panose="020B0603030403030204" pitchFamily="34" charset="-78"/>
              </a:rPr>
              <a:t>SENTIMENT PREDICTION MODULE CONTD</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F8AE8E94-DFBB-3111-4C9F-481D32601441}"/>
              </a:ext>
            </a:extLst>
          </p:cNvPr>
          <p:cNvPicPr>
            <a:picLocks noChangeAspect="1"/>
          </p:cNvPicPr>
          <p:nvPr/>
        </p:nvPicPr>
        <p:blipFill>
          <a:blip r:embed="rId2"/>
          <a:stretch>
            <a:fillRect/>
          </a:stretch>
        </p:blipFill>
        <p:spPr>
          <a:xfrm>
            <a:off x="3955629" y="863527"/>
            <a:ext cx="4280740" cy="5692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191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5024655" y="471982"/>
            <a:ext cx="2131503" cy="616387"/>
          </a:xfrm>
        </p:spPr>
        <p:txBody>
          <a:bodyPr>
            <a:normAutofit/>
          </a:bodyPr>
          <a:lstStyle/>
          <a:p>
            <a:pPr algn="ctr"/>
            <a:r>
              <a:rPr lang="en-US" sz="2800" b="1" dirty="0">
                <a:latin typeface="+mn-lt"/>
                <a:cs typeface="Dubai Medium" panose="020B0603030403030204" pitchFamily="34" charset="-78"/>
              </a:rPr>
              <a:t>ABSTRACT</a:t>
            </a:r>
            <a:endParaRPr lang="en-IN" sz="2800" b="1" dirty="0">
              <a:latin typeface="+mn-lt"/>
              <a:cs typeface="Dubai Medium" panose="020B0603030403030204" pitchFamily="34" charset="-78"/>
            </a:endParaRPr>
          </a:p>
        </p:txBody>
      </p:sp>
      <p:sp>
        <p:nvSpPr>
          <p:cNvPr id="3" name="Content Placeholder 2">
            <a:extLst>
              <a:ext uri="{FF2B5EF4-FFF2-40B4-BE49-F238E27FC236}">
                <a16:creationId xmlns:a16="http://schemas.microsoft.com/office/drawing/2014/main" id="{892B100B-1C3F-41FE-80ED-48D504B80D60}"/>
              </a:ext>
            </a:extLst>
          </p:cNvPr>
          <p:cNvSpPr>
            <a:spLocks noGrp="1"/>
          </p:cNvSpPr>
          <p:nvPr>
            <p:ph idx="1"/>
          </p:nvPr>
        </p:nvSpPr>
        <p:spPr>
          <a:xfrm>
            <a:off x="432732" y="1249756"/>
            <a:ext cx="11326535" cy="5136262"/>
          </a:xfrm>
        </p:spPr>
        <p:txBody>
          <a:bodyPr>
            <a:normAutofit fontScale="92500" lnSpcReduction="10000"/>
          </a:bodyPr>
          <a:lstStyle/>
          <a:p>
            <a:pPr algn="l">
              <a:lnSpc>
                <a:spcPct val="170000"/>
              </a:lnSpc>
              <a:buFont typeface="Wingdings" panose="05000000000000000000" pitchFamily="2" charset="2"/>
              <a:buChar char="§"/>
            </a:pPr>
            <a:r>
              <a:rPr lang="en-US" sz="1800" b="0" i="0" dirty="0">
                <a:solidFill>
                  <a:schemeClr val="tx1">
                    <a:lumMod val="75000"/>
                    <a:lumOff val="25000"/>
                  </a:schemeClr>
                </a:solidFill>
                <a:effectLst/>
                <a:latin typeface="Dubai Medium" panose="020B0603030403030204" pitchFamily="34" charset="-78"/>
                <a:cs typeface="Dubai Medium" panose="020B0603030403030204" pitchFamily="34" charset="-78"/>
              </a:rPr>
              <a:t>YOUTUBE IS A VIDEO VIEWING SERVICE WHERE USERS CAN WATCH, LIKE, SHARE, COMMENT AND UPLOAD THEIR OWN VIDEOS. THE VIDEO SERVICE CAN BE ACCESSED ON PCS, LAPTOPS, TABLETS AND VIA MOBILE PHONES. NOW-A-DAYS, THE NUMBER OF PEOPLE WITH SMARTPHON</a:t>
            </a:r>
            <a:r>
              <a:rPr lang="en-US" sz="1800" dirty="0">
                <a:solidFill>
                  <a:schemeClr val="tx1">
                    <a:lumMod val="75000"/>
                    <a:lumOff val="25000"/>
                  </a:schemeClr>
                </a:solidFill>
                <a:latin typeface="Dubai Medium" panose="020B0603030403030204" pitchFamily="34" charset="-78"/>
                <a:cs typeface="Dubai Medium" panose="020B0603030403030204" pitchFamily="34" charset="-78"/>
              </a:rPr>
              <a:t>E AND INTERNET FACILITIES HAVE INCREASED TREMENDOUSLY AND HENCE THE NUMBER OF YOUTUBE CHANNELS HAVE ALSO INCREASED ACCORDINGLY.</a:t>
            </a:r>
          </a:p>
          <a:p>
            <a:pPr algn="l">
              <a:lnSpc>
                <a:spcPct val="170000"/>
              </a:lnSpc>
              <a:buFont typeface="Wingdings" panose="05000000000000000000" pitchFamily="2" charset="2"/>
              <a:buChar char="§"/>
            </a:pPr>
            <a:r>
              <a:rPr lang="en-US" sz="1800" dirty="0">
                <a:solidFill>
                  <a:schemeClr val="tx1">
                    <a:lumMod val="75000"/>
                    <a:lumOff val="25000"/>
                  </a:schemeClr>
                </a:solidFill>
                <a:latin typeface="Dubai Medium" panose="020B0603030403030204" pitchFamily="34" charset="-78"/>
                <a:cs typeface="Dubai Medium" panose="020B0603030403030204" pitchFamily="34" charset="-78"/>
              </a:rPr>
              <a:t>EACH VIDEO HAS A COMMENT SECTION WHERE PEOPLE EXPRESS THEIR THOUGHTS OR OPINIONS ABOUT THE PRODUCT REVIEWED OR OPINIONS ABOUT THE VIDEO POSTED AND HENCE THIS COMMENT SECTION CAN BE ANALYSED USING NATURAL LANGUAGE PROCESSING TECHNOLOGY TO GAIN A BETTER IDEA ABOUT THE EMOTIONS OF THE COMMENT SECTION OF A YOUTUBE VIDEO.</a:t>
            </a:r>
          </a:p>
          <a:p>
            <a:pPr algn="l">
              <a:lnSpc>
                <a:spcPct val="170000"/>
              </a:lnSpc>
              <a:buFont typeface="Wingdings" panose="05000000000000000000" pitchFamily="2" charset="2"/>
              <a:buChar char="§"/>
            </a:pPr>
            <a:r>
              <a:rPr lang="en-US" sz="1800" dirty="0">
                <a:solidFill>
                  <a:schemeClr val="tx1">
                    <a:lumMod val="75000"/>
                    <a:lumOff val="25000"/>
                  </a:schemeClr>
                </a:solidFill>
                <a:latin typeface="Dubai Medium" panose="020B0603030403030204" pitchFamily="34" charset="-78"/>
                <a:cs typeface="Dubai Medium" panose="020B0603030403030204" pitchFamily="34" charset="-78"/>
              </a:rPr>
              <a:t>EVEN THOUGH THERE IS A LIKE/DISLIKE BUTTON TO EXPRESS THE EMOTIONS OF A VIDEO, SOMETIMES THEY CAN BE MANIPULATED BY THE USE OF BOTS AND IT IS ALSO IMPOSSIBLE FOR A YOUTUBER OR USERS TO GO THROUGH ALL THE COMMENTS OF A VIDEO AND COMPLETELY ANALYSE THE EMOTIONS EXPRESSED IN IT.</a:t>
            </a:r>
          </a:p>
        </p:txBody>
      </p:sp>
    </p:spTree>
    <p:extLst>
      <p:ext uri="{BB962C8B-B14F-4D97-AF65-F5344CB8AC3E}">
        <p14:creationId xmlns:p14="http://schemas.microsoft.com/office/powerpoint/2010/main" val="199762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373441" y="352311"/>
            <a:ext cx="5445117" cy="616387"/>
          </a:xfrm>
        </p:spPr>
        <p:txBody>
          <a:bodyPr>
            <a:normAutofit/>
          </a:bodyPr>
          <a:lstStyle/>
          <a:p>
            <a:pPr algn="ctr"/>
            <a:r>
              <a:rPr lang="en-US" sz="2800" b="1" dirty="0">
                <a:latin typeface="+mn-lt"/>
                <a:cs typeface="Dubai Medium" panose="020B0603030403030204" pitchFamily="34" charset="-78"/>
              </a:rPr>
              <a:t>PERFORMANCE ANALYSIS MODULE</a:t>
            </a:r>
            <a:endParaRPr lang="en-IN" sz="2800" b="1" dirty="0">
              <a:latin typeface="+mn-lt"/>
              <a:cs typeface="Dubai Medium" panose="020B0603030403030204" pitchFamily="34" charset="-78"/>
            </a:endParaRPr>
          </a:p>
        </p:txBody>
      </p:sp>
      <p:pic>
        <p:nvPicPr>
          <p:cNvPr id="5" name="Picture 4">
            <a:extLst>
              <a:ext uri="{FF2B5EF4-FFF2-40B4-BE49-F238E27FC236}">
                <a16:creationId xmlns:a16="http://schemas.microsoft.com/office/drawing/2014/main" id="{837A495E-27B0-5AAB-E967-CA4E18284C1B}"/>
              </a:ext>
            </a:extLst>
          </p:cNvPr>
          <p:cNvPicPr>
            <a:picLocks noChangeAspect="1"/>
          </p:cNvPicPr>
          <p:nvPr/>
        </p:nvPicPr>
        <p:blipFill>
          <a:blip r:embed="rId2"/>
          <a:stretch>
            <a:fillRect/>
          </a:stretch>
        </p:blipFill>
        <p:spPr>
          <a:xfrm>
            <a:off x="1093384" y="968698"/>
            <a:ext cx="10005232" cy="233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7710982-BA76-EDED-14B4-0442CC86C1EB}"/>
              </a:ext>
            </a:extLst>
          </p:cNvPr>
          <p:cNvPicPr>
            <a:picLocks noChangeAspect="1"/>
          </p:cNvPicPr>
          <p:nvPr/>
        </p:nvPicPr>
        <p:blipFill>
          <a:blip r:embed="rId3"/>
          <a:stretch>
            <a:fillRect/>
          </a:stretch>
        </p:blipFill>
        <p:spPr>
          <a:xfrm>
            <a:off x="1093384" y="3703306"/>
            <a:ext cx="4055670" cy="28820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FFD61569-8EF4-A90D-355D-3E7C0D997FC9}"/>
              </a:ext>
            </a:extLst>
          </p:cNvPr>
          <p:cNvPicPr>
            <a:picLocks noChangeAspect="1"/>
          </p:cNvPicPr>
          <p:nvPr/>
        </p:nvPicPr>
        <p:blipFill>
          <a:blip r:embed="rId4"/>
          <a:stretch>
            <a:fillRect/>
          </a:stretch>
        </p:blipFill>
        <p:spPr>
          <a:xfrm>
            <a:off x="7042948" y="3922009"/>
            <a:ext cx="3122910" cy="2326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340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063203" y="471982"/>
            <a:ext cx="6065591" cy="616387"/>
          </a:xfrm>
        </p:spPr>
        <p:txBody>
          <a:bodyPr>
            <a:normAutofit fontScale="90000"/>
          </a:bodyPr>
          <a:lstStyle/>
          <a:p>
            <a:pPr algn="ctr"/>
            <a:r>
              <a:rPr lang="en-US" sz="2800" b="1" dirty="0">
                <a:latin typeface="+mn-lt"/>
                <a:cs typeface="Dubai Medium" panose="020B0603030403030204" pitchFamily="34" charset="-78"/>
              </a:rPr>
              <a:t>CONCLUSION AND FUTURE ENHANCEMENTS</a:t>
            </a:r>
            <a:endParaRPr lang="en-IN" sz="2800" b="1" dirty="0">
              <a:latin typeface="+mn-lt"/>
              <a:cs typeface="Dubai Medium" panose="020B0603030403030204" pitchFamily="34" charset="-78"/>
            </a:endParaRPr>
          </a:p>
        </p:txBody>
      </p:sp>
      <p:sp>
        <p:nvSpPr>
          <p:cNvPr id="3" name="Content Placeholder 2">
            <a:extLst>
              <a:ext uri="{FF2B5EF4-FFF2-40B4-BE49-F238E27FC236}">
                <a16:creationId xmlns:a16="http://schemas.microsoft.com/office/drawing/2014/main" id="{892B100B-1C3F-41FE-80ED-48D504B80D60}"/>
              </a:ext>
            </a:extLst>
          </p:cNvPr>
          <p:cNvSpPr>
            <a:spLocks noGrp="1"/>
          </p:cNvSpPr>
          <p:nvPr>
            <p:ph idx="1"/>
          </p:nvPr>
        </p:nvSpPr>
        <p:spPr>
          <a:xfrm>
            <a:off x="432732" y="1249756"/>
            <a:ext cx="11326535" cy="5136262"/>
          </a:xfrm>
        </p:spPr>
        <p:txBody>
          <a:bodyPr>
            <a:normAutofit/>
          </a:bodyPr>
          <a:lstStyle/>
          <a:p>
            <a:pPr algn="l">
              <a:lnSpc>
                <a:spcPct val="170000"/>
              </a:lnSpc>
              <a:buFont typeface="Wingdings" panose="05000000000000000000" pitchFamily="2" charset="2"/>
              <a:buChar char="§"/>
            </a:pPr>
            <a:r>
              <a:rPr lang="en-US" sz="1700" dirty="0">
                <a:solidFill>
                  <a:schemeClr val="tx1">
                    <a:lumMod val="75000"/>
                    <a:lumOff val="25000"/>
                  </a:schemeClr>
                </a:solidFill>
                <a:latin typeface="Dubai Medium" panose="020B0603030403030204" pitchFamily="34" charset="-78"/>
                <a:cs typeface="Dubai Medium" panose="020B0603030403030204" pitchFamily="34" charset="-78"/>
              </a:rPr>
              <a:t> IN THIS PROJECT, THE AIM WAS TO CONSTRUCT A YOUTUBE COMMENT DATASET AND BUILD A MULTINOMIAL NAIVE BAYES MODEL TO CLASSIFY YOUTUBE COMMENTS AS ONE OF THE FOLLOWING CATEGORIES: SAD, HAPPY, ANGRY, FEAR, LOVE, SURPRISE. </a:t>
            </a:r>
          </a:p>
          <a:p>
            <a:pPr algn="l">
              <a:lnSpc>
                <a:spcPct val="170000"/>
              </a:lnSpc>
              <a:buFont typeface="Wingdings" panose="05000000000000000000" pitchFamily="2" charset="2"/>
              <a:buChar char="§"/>
            </a:pPr>
            <a:r>
              <a:rPr lang="en-US" sz="1700" dirty="0">
                <a:solidFill>
                  <a:schemeClr val="tx1">
                    <a:lumMod val="75000"/>
                    <a:lumOff val="25000"/>
                  </a:schemeClr>
                </a:solidFill>
                <a:latin typeface="Dubai Medium" panose="020B0603030403030204" pitchFamily="34" charset="-78"/>
                <a:cs typeface="Dubai Medium" panose="020B0603030403030204" pitchFamily="34" charset="-78"/>
              </a:rPr>
              <a:t>A TOTAL OF 11,000 COMMENTS WERE MANUALLY LABELLED BASED ON THEIR SENTIMENT WHICH ARE EQUALLY DIVIDED BASED ON ONE OF THE ABOVE CATEGORIES. FOLLOWING THAT, THE PERFORMANCE OF MULTINOMIAL NAIVE BAYES MODEL ON THE YOUTUBE COMMENT DATASET WAS EVALUATED AND THE ACCURACY WAS FOUND TO BE 81.8%. </a:t>
            </a:r>
          </a:p>
          <a:p>
            <a:pPr algn="l">
              <a:lnSpc>
                <a:spcPct val="170000"/>
              </a:lnSpc>
              <a:buFont typeface="Wingdings" panose="05000000000000000000" pitchFamily="2" charset="2"/>
              <a:buChar char="§"/>
            </a:pPr>
            <a:r>
              <a:rPr lang="en-US" sz="1700" dirty="0">
                <a:solidFill>
                  <a:schemeClr val="tx1">
                    <a:lumMod val="75000"/>
                    <a:lumOff val="25000"/>
                  </a:schemeClr>
                </a:solidFill>
                <a:latin typeface="Dubai Medium" panose="020B0603030403030204" pitchFamily="34" charset="-78"/>
                <a:cs typeface="Dubai Medium" panose="020B0603030403030204" pitchFamily="34" charset="-78"/>
              </a:rPr>
              <a:t>THE FUTURE ENHANCEMENTS COULD INCREASING THE NUMBER OF TRAINING AND TESTING DATASETS, CREATING MORE  COMPLEX DATASETS WITH LARGE SENTENCES AND CREATING A USER FRIENDLY GUI INTERFACE WITH THE MODEL PREDICTION OPERATION IN BACKEND.</a:t>
            </a:r>
          </a:p>
        </p:txBody>
      </p:sp>
    </p:spTree>
    <p:extLst>
      <p:ext uri="{BB962C8B-B14F-4D97-AF65-F5344CB8AC3E}">
        <p14:creationId xmlns:p14="http://schemas.microsoft.com/office/powerpoint/2010/main" val="254991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5024655" y="471982"/>
            <a:ext cx="1921429" cy="616387"/>
          </a:xfrm>
        </p:spPr>
        <p:txBody>
          <a:bodyPr>
            <a:normAutofit/>
          </a:bodyPr>
          <a:lstStyle/>
          <a:p>
            <a:pPr algn="ctr"/>
            <a:r>
              <a:rPr lang="en-US" sz="2800" b="1" dirty="0">
                <a:latin typeface="+mn-lt"/>
                <a:cs typeface="Dubai Medium" panose="020B0603030403030204" pitchFamily="34" charset="-78"/>
              </a:rPr>
              <a:t>OBJECTIVES</a:t>
            </a:r>
            <a:endParaRPr lang="en-IN" sz="2800" b="1" dirty="0">
              <a:latin typeface="+mn-lt"/>
              <a:cs typeface="Dubai Medium" panose="020B0603030403030204" pitchFamily="34" charset="-78"/>
            </a:endParaRPr>
          </a:p>
        </p:txBody>
      </p:sp>
      <p:pic>
        <p:nvPicPr>
          <p:cNvPr id="7" name="Content Placeholder 6">
            <a:extLst>
              <a:ext uri="{FF2B5EF4-FFF2-40B4-BE49-F238E27FC236}">
                <a16:creationId xmlns:a16="http://schemas.microsoft.com/office/drawing/2014/main" id="{CC71513B-BCD5-B82F-988F-B3E91B83DCD3}"/>
              </a:ext>
            </a:extLst>
          </p:cNvPr>
          <p:cNvPicPr>
            <a:picLocks noGrp="1" noChangeAspect="1"/>
          </p:cNvPicPr>
          <p:nvPr>
            <p:ph idx="1"/>
          </p:nvPr>
        </p:nvPicPr>
        <p:blipFill>
          <a:blip r:embed="rId2"/>
          <a:stretch>
            <a:fillRect/>
          </a:stretch>
        </p:blipFill>
        <p:spPr>
          <a:xfrm>
            <a:off x="616902" y="1088369"/>
            <a:ext cx="1726423" cy="160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3EBB792-5C42-51B4-126F-F0C003A46321}"/>
              </a:ext>
            </a:extLst>
          </p:cNvPr>
          <p:cNvSpPr txBox="1"/>
          <p:nvPr/>
        </p:nvSpPr>
        <p:spPr>
          <a:xfrm>
            <a:off x="3138879" y="1568190"/>
            <a:ext cx="6635691"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TO HELP  </a:t>
            </a:r>
            <a:r>
              <a:rPr lang="en-US" sz="1800" b="0" i="0" dirty="0">
                <a:solidFill>
                  <a:schemeClr val="tx1">
                    <a:lumMod val="75000"/>
                    <a:lumOff val="25000"/>
                  </a:schemeClr>
                </a:solidFill>
                <a:effectLst/>
                <a:latin typeface="Dubai Medium" panose="020B0603030403030204" pitchFamily="34" charset="-78"/>
                <a:cs typeface="Dubai Medium" panose="020B0603030403030204" pitchFamily="34" charset="-78"/>
              </a:rPr>
              <a:t>BOTH VIEWERS AND CONTENT CREATORS SAVE TIME BY GIVING AN OVERALL ANALYSIS OF THE VIDEO</a:t>
            </a:r>
            <a:endParaRPr lang="en-IN" dirty="0"/>
          </a:p>
        </p:txBody>
      </p:sp>
      <p:sp>
        <p:nvSpPr>
          <p:cNvPr id="10" name="TextBox 9">
            <a:extLst>
              <a:ext uri="{FF2B5EF4-FFF2-40B4-BE49-F238E27FC236}">
                <a16:creationId xmlns:a16="http://schemas.microsoft.com/office/drawing/2014/main" id="{9C65F4A7-94DD-736E-13BA-E61C85C596A0}"/>
              </a:ext>
            </a:extLst>
          </p:cNvPr>
          <p:cNvSpPr txBox="1"/>
          <p:nvPr/>
        </p:nvSpPr>
        <p:spPr>
          <a:xfrm>
            <a:off x="3138879" y="3665454"/>
            <a:ext cx="6635691"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TO HELP </a:t>
            </a:r>
            <a:r>
              <a:rPr lang="en-US" sz="1800" b="0" i="0" dirty="0">
                <a:solidFill>
                  <a:schemeClr val="tx1">
                    <a:lumMod val="75000"/>
                    <a:lumOff val="25000"/>
                  </a:schemeClr>
                </a:solidFill>
                <a:effectLst/>
                <a:latin typeface="Dubai Medium" panose="020B0603030403030204" pitchFamily="34" charset="-78"/>
                <a:cs typeface="Dubai Medium" panose="020B0603030403030204" pitchFamily="34" charset="-78"/>
              </a:rPr>
              <a:t>VIEWERS UNDERSTAND THE TRUE NATURE OF EMOTIONS EXPRESSED IN VIDEO</a:t>
            </a:r>
            <a:endParaRPr lang="en-IN" dirty="0"/>
          </a:p>
        </p:txBody>
      </p:sp>
      <p:pic>
        <p:nvPicPr>
          <p:cNvPr id="1026" name="Picture 2" descr="The Emotions We Feel May Shape What We See – Association for Psychological  Science – APS">
            <a:extLst>
              <a:ext uri="{FF2B5EF4-FFF2-40B4-BE49-F238E27FC236}">
                <a16:creationId xmlns:a16="http://schemas.microsoft.com/office/drawing/2014/main" id="{7DAEBCE2-8844-1AEB-EB5B-5C67740E3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0" y="3174165"/>
            <a:ext cx="2681680" cy="1628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AE6E37-9D42-9F54-E7B6-E55CD1D46CC1}"/>
              </a:ext>
            </a:extLst>
          </p:cNvPr>
          <p:cNvSpPr txBox="1"/>
          <p:nvPr/>
        </p:nvSpPr>
        <p:spPr>
          <a:xfrm>
            <a:off x="3138879" y="5339625"/>
            <a:ext cx="6635691" cy="923330"/>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TO HELP </a:t>
            </a:r>
            <a:r>
              <a:rPr lang="en-US" sz="1800" b="0" i="0" dirty="0">
                <a:solidFill>
                  <a:schemeClr val="tx1">
                    <a:lumMod val="75000"/>
                    <a:lumOff val="25000"/>
                  </a:schemeClr>
                </a:solidFill>
                <a:effectLst/>
                <a:latin typeface="Dubai Medium" panose="020B0603030403030204" pitchFamily="34" charset="-78"/>
                <a:cs typeface="Dubai Medium" panose="020B0603030403030204" pitchFamily="34" charset="-78"/>
              </a:rPr>
              <a:t>VIEWERS IN IDENTIFYING PAID PROMOTION VIDEOS AND ALSO TO PROVIDE AN ALTERNATIVE FOR DISAPPEARANCE OF DISLIKE BUTTON  </a:t>
            </a:r>
            <a:endParaRPr lang="en-IN" dirty="0"/>
          </a:p>
        </p:txBody>
      </p:sp>
      <p:pic>
        <p:nvPicPr>
          <p:cNvPr id="1028" name="Picture 4" descr="What are Paid Promotion and Paid Media? | Pepper Content">
            <a:extLst>
              <a:ext uri="{FF2B5EF4-FFF2-40B4-BE49-F238E27FC236}">
                <a16:creationId xmlns:a16="http://schemas.microsoft.com/office/drawing/2014/main" id="{8F7501CF-8B61-E636-80C0-90C2E90C9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87" y="5204408"/>
            <a:ext cx="2415767" cy="1333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7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627751" y="463593"/>
            <a:ext cx="2936497" cy="616387"/>
          </a:xfrm>
        </p:spPr>
        <p:txBody>
          <a:bodyPr>
            <a:normAutofit fontScale="90000"/>
          </a:bodyPr>
          <a:lstStyle/>
          <a:p>
            <a:pPr algn="ctr"/>
            <a:r>
              <a:rPr lang="en-US" sz="2800" b="1" dirty="0">
                <a:latin typeface="+mn-lt"/>
                <a:cs typeface="Dubai Medium" panose="020B0603030403030204" pitchFamily="34" charset="-78"/>
              </a:rPr>
              <a:t>TECHNOLOGY STACK</a:t>
            </a:r>
            <a:endParaRPr lang="en-IN" sz="2800" b="1" dirty="0">
              <a:latin typeface="+mn-lt"/>
              <a:cs typeface="Dubai Medium" panose="020B0603030403030204" pitchFamily="34" charset="-78"/>
            </a:endParaRPr>
          </a:p>
        </p:txBody>
      </p:sp>
      <p:sp>
        <p:nvSpPr>
          <p:cNvPr id="13" name="TextBox 12">
            <a:extLst>
              <a:ext uri="{FF2B5EF4-FFF2-40B4-BE49-F238E27FC236}">
                <a16:creationId xmlns:a16="http://schemas.microsoft.com/office/drawing/2014/main" id="{4CD8A872-D96E-DEA5-9900-3E5D3A9782A4}"/>
              </a:ext>
            </a:extLst>
          </p:cNvPr>
          <p:cNvSpPr txBox="1"/>
          <p:nvPr/>
        </p:nvSpPr>
        <p:spPr>
          <a:xfrm>
            <a:off x="2778154" y="1512689"/>
            <a:ext cx="4033706" cy="369332"/>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PROGRAMMING LANGUAGE : PYTHON</a:t>
            </a:r>
            <a:endParaRPr lang="en-IN" dirty="0"/>
          </a:p>
        </p:txBody>
      </p:sp>
      <p:sp>
        <p:nvSpPr>
          <p:cNvPr id="17" name="TextBox 16">
            <a:extLst>
              <a:ext uri="{FF2B5EF4-FFF2-40B4-BE49-F238E27FC236}">
                <a16:creationId xmlns:a16="http://schemas.microsoft.com/office/drawing/2014/main" id="{1B88A788-3405-E3A6-E8E5-E15A7880D0A6}"/>
              </a:ext>
            </a:extLst>
          </p:cNvPr>
          <p:cNvSpPr txBox="1"/>
          <p:nvPr/>
        </p:nvSpPr>
        <p:spPr>
          <a:xfrm>
            <a:off x="2778154" y="2688131"/>
            <a:ext cx="6156121" cy="369332"/>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DEVELOPMENT ENVIRONMENT : GOOGLE COLABORATORY </a:t>
            </a:r>
            <a:endParaRPr lang="en-IN" dirty="0"/>
          </a:p>
        </p:txBody>
      </p:sp>
      <p:sp>
        <p:nvSpPr>
          <p:cNvPr id="18" name="TextBox 17">
            <a:extLst>
              <a:ext uri="{FF2B5EF4-FFF2-40B4-BE49-F238E27FC236}">
                <a16:creationId xmlns:a16="http://schemas.microsoft.com/office/drawing/2014/main" id="{B58F846C-1AFF-D526-C203-74E751BF7782}"/>
              </a:ext>
            </a:extLst>
          </p:cNvPr>
          <p:cNvSpPr txBox="1"/>
          <p:nvPr/>
        </p:nvSpPr>
        <p:spPr>
          <a:xfrm>
            <a:off x="2778154" y="4021009"/>
            <a:ext cx="3782037" cy="369332"/>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OPERATING SYSTEM : WINDOWS 10</a:t>
            </a:r>
            <a:endParaRPr lang="en-IN" dirty="0"/>
          </a:p>
        </p:txBody>
      </p:sp>
      <p:sp>
        <p:nvSpPr>
          <p:cNvPr id="19" name="TextBox 18">
            <a:extLst>
              <a:ext uri="{FF2B5EF4-FFF2-40B4-BE49-F238E27FC236}">
                <a16:creationId xmlns:a16="http://schemas.microsoft.com/office/drawing/2014/main" id="{BDB83FFB-A04C-0D40-7448-7DD0CE2D112F}"/>
              </a:ext>
            </a:extLst>
          </p:cNvPr>
          <p:cNvSpPr txBox="1"/>
          <p:nvPr/>
        </p:nvSpPr>
        <p:spPr>
          <a:xfrm>
            <a:off x="2778154" y="5454853"/>
            <a:ext cx="8018477"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LIBRARIES/API’S USED : SCIKIT-LEARN, NLTK(NATURAL LANGUAGE TOOLKIT), PANDAS, YOUTUBE API  </a:t>
            </a:r>
            <a:endParaRPr lang="en-IN" dirty="0"/>
          </a:p>
        </p:txBody>
      </p:sp>
      <p:pic>
        <p:nvPicPr>
          <p:cNvPr id="2050" name="Picture 2" descr="Python - Wikiversity">
            <a:extLst>
              <a:ext uri="{FF2B5EF4-FFF2-40B4-BE49-F238E27FC236}">
                <a16:creationId xmlns:a16="http://schemas.microsoft.com/office/drawing/2014/main" id="{41FB2F88-F5D9-3D0E-6A37-8442209F0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10" y="1025886"/>
            <a:ext cx="1342938" cy="13429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at-sheet for Google Colab. In this tutorial, you will learn how to… | by  Tanu N Prabhu | Towards Data Science">
            <a:extLst>
              <a:ext uri="{FF2B5EF4-FFF2-40B4-BE49-F238E27FC236}">
                <a16:creationId xmlns:a16="http://schemas.microsoft.com/office/drawing/2014/main" id="{93123DAF-C3F0-FFF8-5FA9-6107C0216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11" y="2440794"/>
            <a:ext cx="1953937" cy="864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microsoft windows 10 pro 32 &amp; 64-bit operating system">
            <a:extLst>
              <a:ext uri="{FF2B5EF4-FFF2-40B4-BE49-F238E27FC236}">
                <a16:creationId xmlns:a16="http://schemas.microsoft.com/office/drawing/2014/main" id="{8DDB3F99-1F26-335B-E5D7-915243EC5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90" y="3621814"/>
            <a:ext cx="1556158" cy="1167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6" name="Picture 8" descr="Best Python Libraries For Machine Learning | Blogs | Fireblaze AI School">
            <a:extLst>
              <a:ext uri="{FF2B5EF4-FFF2-40B4-BE49-F238E27FC236}">
                <a16:creationId xmlns:a16="http://schemas.microsoft.com/office/drawing/2014/main" id="{10B62880-4AFE-4265-9DCA-6B01D5723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23" y="5106550"/>
            <a:ext cx="2013425" cy="1342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81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627751" y="463593"/>
            <a:ext cx="2936497" cy="616387"/>
          </a:xfrm>
        </p:spPr>
        <p:txBody>
          <a:bodyPr>
            <a:normAutofit/>
          </a:bodyPr>
          <a:lstStyle/>
          <a:p>
            <a:pPr algn="ctr"/>
            <a:r>
              <a:rPr lang="en-US" sz="2800" b="1" dirty="0">
                <a:latin typeface="+mn-lt"/>
                <a:cs typeface="Dubai Medium" panose="020B0603030403030204" pitchFamily="34" charset="-78"/>
              </a:rPr>
              <a:t>EXISTING SYSTEM</a:t>
            </a:r>
            <a:endParaRPr lang="en-IN" sz="2800" b="1" dirty="0">
              <a:latin typeface="+mn-lt"/>
              <a:cs typeface="Dubai Medium" panose="020B0603030403030204" pitchFamily="34" charset="-78"/>
            </a:endParaRPr>
          </a:p>
        </p:txBody>
      </p:sp>
      <p:pic>
        <p:nvPicPr>
          <p:cNvPr id="3074" name="Picture 2" descr="YouTube is making dislike counts private for everyone - The Verge">
            <a:extLst>
              <a:ext uri="{FF2B5EF4-FFF2-40B4-BE49-F238E27FC236}">
                <a16:creationId xmlns:a16="http://schemas.microsoft.com/office/drawing/2014/main" id="{D12608E7-5F93-5B73-ADE7-E4670B4AA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32" y="1172259"/>
            <a:ext cx="2289015" cy="1288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1BDD6D-85D7-C2BC-36E5-2F1D2968CEEC}"/>
              </a:ext>
            </a:extLst>
          </p:cNvPr>
          <p:cNvSpPr txBox="1"/>
          <p:nvPr/>
        </p:nvSpPr>
        <p:spPr>
          <a:xfrm>
            <a:off x="3709328" y="1493298"/>
            <a:ext cx="6609127"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NO WAY OF KNOWING THE INSIGHTS OF THE VIDEO WITHOUT WATCHING IT </a:t>
            </a:r>
            <a:endParaRPr lang="en-IN" dirty="0"/>
          </a:p>
        </p:txBody>
      </p:sp>
      <p:sp>
        <p:nvSpPr>
          <p:cNvPr id="5" name="TextBox 4">
            <a:extLst>
              <a:ext uri="{FF2B5EF4-FFF2-40B4-BE49-F238E27FC236}">
                <a16:creationId xmlns:a16="http://schemas.microsoft.com/office/drawing/2014/main" id="{5E68B111-F7B6-155B-994C-8EE420AC40F4}"/>
              </a:ext>
            </a:extLst>
          </p:cNvPr>
          <p:cNvSpPr txBox="1"/>
          <p:nvPr/>
        </p:nvSpPr>
        <p:spPr>
          <a:xfrm>
            <a:off x="3709328" y="3065850"/>
            <a:ext cx="6609127" cy="923330"/>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COMMENTS ARE SORTED BASED ON LIKES RECEIVED AND CONTENT CREATORS HAVE THE OPTION TO DELETE UNFAVOURABLE COMMENTS</a:t>
            </a:r>
            <a:endParaRPr lang="en-IN" dirty="0"/>
          </a:p>
        </p:txBody>
      </p:sp>
      <p:sp>
        <p:nvSpPr>
          <p:cNvPr id="6" name="TextBox 5">
            <a:extLst>
              <a:ext uri="{FF2B5EF4-FFF2-40B4-BE49-F238E27FC236}">
                <a16:creationId xmlns:a16="http://schemas.microsoft.com/office/drawing/2014/main" id="{58755846-5299-FF8C-6A0A-37EEAB26301E}"/>
              </a:ext>
            </a:extLst>
          </p:cNvPr>
          <p:cNvSpPr txBox="1"/>
          <p:nvPr/>
        </p:nvSpPr>
        <p:spPr>
          <a:xfrm>
            <a:off x="3709328" y="4986365"/>
            <a:ext cx="6609127"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TAKES A LONG TIME TO READ ALL THE COMMENTS BOTH FOR THE CONTENT CREATORS AS WELL AS VIEWERS</a:t>
            </a:r>
            <a:endParaRPr lang="en-IN" dirty="0"/>
          </a:p>
        </p:txBody>
      </p:sp>
      <p:pic>
        <p:nvPicPr>
          <p:cNvPr id="3084" name="Picture 12" descr="6 Tips for Handling Negative Comments on Social Media - Tualatin Life">
            <a:extLst>
              <a:ext uri="{FF2B5EF4-FFF2-40B4-BE49-F238E27FC236}">
                <a16:creationId xmlns:a16="http://schemas.microsoft.com/office/drawing/2014/main" id="{23743D93-5DDA-8344-F97E-13097271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79" y="4594362"/>
            <a:ext cx="2153923" cy="1430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86" name="Picture 14" descr="Computer Icons YouTube Symbol Comment, youtube, angle, rectangle png |  PNGEgg">
            <a:extLst>
              <a:ext uri="{FF2B5EF4-FFF2-40B4-BE49-F238E27FC236}">
                <a16:creationId xmlns:a16="http://schemas.microsoft.com/office/drawing/2014/main" id="{789B57B8-DAE5-3344-2028-69A2095C1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32" y="2876418"/>
            <a:ext cx="2289015" cy="13021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8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627751" y="463593"/>
            <a:ext cx="2936497" cy="616387"/>
          </a:xfrm>
        </p:spPr>
        <p:txBody>
          <a:bodyPr>
            <a:normAutofit fontScale="90000"/>
          </a:bodyPr>
          <a:lstStyle/>
          <a:p>
            <a:pPr algn="ctr"/>
            <a:r>
              <a:rPr lang="en-US" sz="2800" b="1" dirty="0">
                <a:latin typeface="+mn-lt"/>
                <a:cs typeface="Dubai Medium" panose="020B0603030403030204" pitchFamily="34" charset="-78"/>
              </a:rPr>
              <a:t>PROPOSED SYSTEM</a:t>
            </a:r>
            <a:endParaRPr lang="en-IN" sz="2800" b="1" dirty="0">
              <a:latin typeface="+mn-lt"/>
              <a:cs typeface="Dubai Medium" panose="020B0603030403030204" pitchFamily="34" charset="-78"/>
            </a:endParaRPr>
          </a:p>
        </p:txBody>
      </p:sp>
      <p:sp>
        <p:nvSpPr>
          <p:cNvPr id="3" name="TextBox 2">
            <a:extLst>
              <a:ext uri="{FF2B5EF4-FFF2-40B4-BE49-F238E27FC236}">
                <a16:creationId xmlns:a16="http://schemas.microsoft.com/office/drawing/2014/main" id="{89C1A88D-A7A3-3095-5A40-5BED85493DD7}"/>
              </a:ext>
            </a:extLst>
          </p:cNvPr>
          <p:cNvSpPr txBox="1"/>
          <p:nvPr/>
        </p:nvSpPr>
        <p:spPr>
          <a:xfrm>
            <a:off x="3172431" y="1674464"/>
            <a:ext cx="6609127" cy="369332"/>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CATEGORIZATION OF COMMENTS BASED ON USER’S OPINIONS</a:t>
            </a:r>
            <a:endParaRPr lang="en-IN" dirty="0"/>
          </a:p>
        </p:txBody>
      </p:sp>
      <p:sp>
        <p:nvSpPr>
          <p:cNvPr id="4" name="TextBox 3">
            <a:extLst>
              <a:ext uri="{FF2B5EF4-FFF2-40B4-BE49-F238E27FC236}">
                <a16:creationId xmlns:a16="http://schemas.microsoft.com/office/drawing/2014/main" id="{7B82E26B-D6EA-96C9-9DC9-049D99C4C947}"/>
              </a:ext>
            </a:extLst>
          </p:cNvPr>
          <p:cNvSpPr txBox="1"/>
          <p:nvPr/>
        </p:nvSpPr>
        <p:spPr>
          <a:xfrm>
            <a:off x="3172432" y="3269659"/>
            <a:ext cx="6609127" cy="923330"/>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MODEL IS TRAINED USING REALTIME YOUTUBE COMMENTS AND ACCURATE SENTIMENTS THEREBY INCREASING THE OVERALL PREDICTION ACCURACY </a:t>
            </a:r>
            <a:endParaRPr lang="en-IN" dirty="0"/>
          </a:p>
        </p:txBody>
      </p:sp>
      <p:sp>
        <p:nvSpPr>
          <p:cNvPr id="5" name="TextBox 4">
            <a:extLst>
              <a:ext uri="{FF2B5EF4-FFF2-40B4-BE49-F238E27FC236}">
                <a16:creationId xmlns:a16="http://schemas.microsoft.com/office/drawing/2014/main" id="{C88A0D34-9944-3004-7596-45633D4D5E93}"/>
              </a:ext>
            </a:extLst>
          </p:cNvPr>
          <p:cNvSpPr txBox="1"/>
          <p:nvPr/>
        </p:nvSpPr>
        <p:spPr>
          <a:xfrm>
            <a:off x="3172432" y="5280353"/>
            <a:ext cx="6609127" cy="646331"/>
          </a:xfrm>
          <a:prstGeom prst="rect">
            <a:avLst/>
          </a:prstGeom>
          <a:noFill/>
        </p:spPr>
        <p:txBody>
          <a:bodyPr wrap="square" rtlCol="0">
            <a:spAutoFit/>
          </a:bodyPr>
          <a:lstStyle/>
          <a:p>
            <a:r>
              <a:rPr lang="en-US" dirty="0">
                <a:solidFill>
                  <a:schemeClr val="tx1">
                    <a:lumMod val="75000"/>
                    <a:lumOff val="25000"/>
                  </a:schemeClr>
                </a:solidFill>
                <a:latin typeface="Dubai Medium" panose="020B0603030403030204" pitchFamily="34" charset="-78"/>
                <a:cs typeface="Dubai Medium" panose="020B0603030403030204" pitchFamily="34" charset="-78"/>
              </a:rPr>
              <a:t>HELPS IN DECISION MAKING FOR THE VIEWERS WHETHER TO WATCH THE VIDEO OR NOT</a:t>
            </a:r>
            <a:endParaRPr lang="en-IN" dirty="0"/>
          </a:p>
        </p:txBody>
      </p:sp>
      <p:pic>
        <p:nvPicPr>
          <p:cNvPr id="4098" name="Picture 2" descr="Introduction to emotion recognition in text | MeaningCloud">
            <a:extLst>
              <a:ext uri="{FF2B5EF4-FFF2-40B4-BE49-F238E27FC236}">
                <a16:creationId xmlns:a16="http://schemas.microsoft.com/office/drawing/2014/main" id="{D2F7B0DA-DD7F-030B-9028-F3AE9054A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01" y="1079980"/>
            <a:ext cx="1798039" cy="1558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descr="Machine learning Computer Icons Education, perform tasks, text, teacher,  symbol png | PNGWing">
            <a:extLst>
              <a:ext uri="{FF2B5EF4-FFF2-40B4-BE49-F238E27FC236}">
                <a16:creationId xmlns:a16="http://schemas.microsoft.com/office/drawing/2014/main" id="{6ACCFE77-7A72-C842-B833-229DC8EB8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0" y="2976317"/>
            <a:ext cx="1510015" cy="1510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2" name="Picture 6" descr="Decision making - Free marketing icons">
            <a:extLst>
              <a:ext uri="{FF2B5EF4-FFF2-40B4-BE49-F238E27FC236}">
                <a16:creationId xmlns:a16="http://schemas.microsoft.com/office/drawing/2014/main" id="{727F454D-9C38-59D7-B716-D4E717C8E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70" y="4824369"/>
            <a:ext cx="1558300" cy="1558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5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627751" y="463593"/>
            <a:ext cx="2936497" cy="616387"/>
          </a:xfrm>
        </p:spPr>
        <p:txBody>
          <a:bodyPr>
            <a:normAutofit fontScale="90000"/>
          </a:bodyPr>
          <a:lstStyle/>
          <a:p>
            <a:pPr algn="ctr"/>
            <a:r>
              <a:rPr lang="en-US" sz="2800" b="1" dirty="0">
                <a:latin typeface="+mn-lt"/>
                <a:cs typeface="Dubai Medium" panose="020B0603030403030204" pitchFamily="34" charset="-78"/>
              </a:rPr>
              <a:t>USE CASE DIAGRAM</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0ED47098-87C3-3CA0-A3F7-FB010B9E6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614" y="1086387"/>
            <a:ext cx="6834770" cy="5308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131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4627751" y="463593"/>
            <a:ext cx="2936497" cy="616387"/>
          </a:xfrm>
        </p:spPr>
        <p:txBody>
          <a:bodyPr>
            <a:normAutofit fontScale="90000"/>
          </a:bodyPr>
          <a:lstStyle/>
          <a:p>
            <a:pPr algn="ctr"/>
            <a:r>
              <a:rPr lang="en-US" sz="2800" b="1" dirty="0">
                <a:latin typeface="+mn-lt"/>
                <a:cs typeface="Dubai Medium" panose="020B0603030403030204" pitchFamily="34" charset="-78"/>
              </a:rPr>
              <a:t>ACTIVITY DIAGRAM</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793457DA-E66A-AE7B-CCBB-B8CCBA5BE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83" y="1079980"/>
            <a:ext cx="3522634" cy="5314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768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62C-04FC-401B-97CA-54C623818329}"/>
              </a:ext>
            </a:extLst>
          </p:cNvPr>
          <p:cNvSpPr>
            <a:spLocks noGrp="1"/>
          </p:cNvSpPr>
          <p:nvPr>
            <p:ph type="title"/>
          </p:nvPr>
        </p:nvSpPr>
        <p:spPr>
          <a:xfrm>
            <a:off x="3359703" y="471982"/>
            <a:ext cx="5472594" cy="616387"/>
          </a:xfrm>
        </p:spPr>
        <p:txBody>
          <a:bodyPr>
            <a:normAutofit fontScale="90000"/>
          </a:bodyPr>
          <a:lstStyle/>
          <a:p>
            <a:pPr algn="ctr"/>
            <a:r>
              <a:rPr lang="en-US" sz="2800" b="1" dirty="0">
                <a:latin typeface="+mn-lt"/>
                <a:cs typeface="Dubai Medium" panose="020B0603030403030204" pitchFamily="34" charset="-78"/>
              </a:rPr>
              <a:t>SAMPLE TRAINING /TESTING DATASET</a:t>
            </a:r>
            <a:endParaRPr lang="en-IN" sz="2800" b="1" dirty="0">
              <a:latin typeface="+mn-lt"/>
              <a:cs typeface="Dubai Medium" panose="020B0603030403030204" pitchFamily="34" charset="-78"/>
            </a:endParaRPr>
          </a:p>
        </p:txBody>
      </p:sp>
      <p:pic>
        <p:nvPicPr>
          <p:cNvPr id="4" name="Picture 3">
            <a:extLst>
              <a:ext uri="{FF2B5EF4-FFF2-40B4-BE49-F238E27FC236}">
                <a16:creationId xmlns:a16="http://schemas.microsoft.com/office/drawing/2014/main" id="{8076DEF9-B5B1-B034-E2D6-2A58577E8FE4}"/>
              </a:ext>
            </a:extLst>
          </p:cNvPr>
          <p:cNvPicPr>
            <a:picLocks noChangeAspect="1"/>
          </p:cNvPicPr>
          <p:nvPr/>
        </p:nvPicPr>
        <p:blipFill>
          <a:blip r:embed="rId2"/>
          <a:stretch>
            <a:fillRect/>
          </a:stretch>
        </p:blipFill>
        <p:spPr>
          <a:xfrm>
            <a:off x="3630467" y="1176829"/>
            <a:ext cx="4931065" cy="5209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2072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584</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Dubai Medium</vt:lpstr>
      <vt:lpstr>Tahoma</vt:lpstr>
      <vt:lpstr>Wingdings</vt:lpstr>
      <vt:lpstr>Office Theme</vt:lpstr>
      <vt:lpstr>PANIMALAR ENGINEERING COLLEGE  </vt:lpstr>
      <vt:lpstr>ABSTRACT</vt:lpstr>
      <vt:lpstr>OBJECTIVES</vt:lpstr>
      <vt:lpstr>TECHNOLOGY STACK</vt:lpstr>
      <vt:lpstr>EXISTING SYSTEM</vt:lpstr>
      <vt:lpstr>PROPOSED SYSTEM</vt:lpstr>
      <vt:lpstr>USE CASE DIAGRAM</vt:lpstr>
      <vt:lpstr>ACTIVITY DIAGRAM</vt:lpstr>
      <vt:lpstr>SAMPLE TRAINING /TESTING DATASET</vt:lpstr>
      <vt:lpstr>DATASET IMPORTING MODULE </vt:lpstr>
      <vt:lpstr>NLTK LIBRARIES IMPORTING MODULE</vt:lpstr>
      <vt:lpstr>DATASET CLEANING MODULE</vt:lpstr>
      <vt:lpstr>DATASET TRANSFORMATION MODULE</vt:lpstr>
      <vt:lpstr>MODEL BUILDING AND TRAINING MODULE</vt:lpstr>
      <vt:lpstr>YOUTUBE COMMENT EXTRACTION MODULE</vt:lpstr>
      <vt:lpstr>YOUTUBE COMMENT EXTRACTION MODULE CONTD</vt:lpstr>
      <vt:lpstr>YOUTUBE COMMENT EXTRACTION MODULE CONTD</vt:lpstr>
      <vt:lpstr>SENTIMENT PREDICTION MODULE</vt:lpstr>
      <vt:lpstr>SENTIMENT PREDICTION MODULE CONTD</vt:lpstr>
      <vt:lpstr>PERFORMANCE ANALYSIS MODULE</vt:lpstr>
      <vt:lpstr>CONCLUSION AND 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9402</dc:creator>
  <cp:lastModifiedBy>Sanjay Kumar R</cp:lastModifiedBy>
  <cp:revision>36</cp:revision>
  <dcterms:created xsi:type="dcterms:W3CDTF">2021-12-30T12:43:11Z</dcterms:created>
  <dcterms:modified xsi:type="dcterms:W3CDTF">2022-05-25T06:16:23Z</dcterms:modified>
</cp:coreProperties>
</file>