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sldIdLst>
    <p:sldId id="256" r:id="rId2"/>
    <p:sldId id="279" r:id="rId3"/>
    <p:sldId id="263" r:id="rId4"/>
    <p:sldId id="276" r:id="rId5"/>
    <p:sldId id="275" r:id="rId6"/>
    <p:sldId id="260" r:id="rId7"/>
    <p:sldId id="277" r:id="rId8"/>
    <p:sldId id="257" r:id="rId9"/>
    <p:sldId id="262" r:id="rId10"/>
    <p:sldId id="264" r:id="rId11"/>
    <p:sldId id="266" r:id="rId12"/>
    <p:sldId id="267" r:id="rId13"/>
    <p:sldId id="268" r:id="rId14"/>
    <p:sldId id="269" r:id="rId15"/>
    <p:sldId id="278" r:id="rId16"/>
    <p:sldId id="270" r:id="rId17"/>
    <p:sldId id="273" r:id="rId18"/>
    <p:sldId id="274" r:id="rId19"/>
    <p:sldId id="272" r:id="rId20"/>
    <p:sldId id="271"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86"/>
  </p:normalViewPr>
  <p:slideViewPr>
    <p:cSldViewPr snapToGrid="0">
      <p:cViewPr varScale="1">
        <p:scale>
          <a:sx n="90" d="100"/>
          <a:sy n="90" d="100"/>
        </p:scale>
        <p:origin x="232" y="4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EC9E8B-14CE-6444-A9EC-A28D0A4F4871}" type="datetimeFigureOut">
              <a:rPr lang="en-US" smtClean="0"/>
              <a:t>11/2/23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4FC3CC-C61F-2643-A93C-269AFB57B25F}" type="slidenum">
              <a:rPr lang="en-US" smtClean="0"/>
              <a:t>‹#›</a:t>
            </a:fld>
            <a:endParaRPr lang="en-US"/>
          </a:p>
        </p:txBody>
      </p:sp>
    </p:spTree>
    <p:extLst>
      <p:ext uri="{BB962C8B-B14F-4D97-AF65-F5344CB8AC3E}">
        <p14:creationId xmlns:p14="http://schemas.microsoft.com/office/powerpoint/2010/main" val="36498915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7F1E5-2726-2F3C-569F-9ADD779CBD4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B9F5CEF-B3DE-78C3-B199-4FCF66E5A9A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F8690FD-936A-B9B4-C134-0478189EA2C7}"/>
              </a:ext>
            </a:extLst>
          </p:cNvPr>
          <p:cNvSpPr>
            <a:spLocks noGrp="1"/>
          </p:cNvSpPr>
          <p:nvPr>
            <p:ph type="dt" sz="half" idx="10"/>
          </p:nvPr>
        </p:nvSpPr>
        <p:spPr/>
        <p:txBody>
          <a:bodyPr/>
          <a:lstStyle/>
          <a:p>
            <a:fld id="{83089F0E-1958-7445-AEBA-413B11753837}" type="datetime1">
              <a:rPr lang="en-US" smtClean="0"/>
              <a:t>11/2/23</a:t>
            </a:fld>
            <a:endParaRPr lang="en-US"/>
          </a:p>
        </p:txBody>
      </p:sp>
      <p:sp>
        <p:nvSpPr>
          <p:cNvPr id="5" name="Footer Placeholder 4">
            <a:extLst>
              <a:ext uri="{FF2B5EF4-FFF2-40B4-BE49-F238E27FC236}">
                <a16:creationId xmlns:a16="http://schemas.microsoft.com/office/drawing/2014/main" id="{01032E68-6E9C-334B-B4C3-89D1036220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0FAE6F-913B-DF05-DBF5-5B86AD64710B}"/>
              </a:ext>
            </a:extLst>
          </p:cNvPr>
          <p:cNvSpPr>
            <a:spLocks noGrp="1"/>
          </p:cNvSpPr>
          <p:nvPr>
            <p:ph type="sldNum" sz="quarter" idx="12"/>
          </p:nvPr>
        </p:nvSpPr>
        <p:spPr/>
        <p:txBody>
          <a:bodyPr/>
          <a:lstStyle/>
          <a:p>
            <a:fld id="{1C1F5A1C-800B-234D-BCE7-07AF9D224E74}" type="slidenum">
              <a:rPr lang="en-US" smtClean="0"/>
              <a:t>‹#›</a:t>
            </a:fld>
            <a:endParaRPr lang="en-US"/>
          </a:p>
        </p:txBody>
      </p:sp>
    </p:spTree>
    <p:extLst>
      <p:ext uri="{BB962C8B-B14F-4D97-AF65-F5344CB8AC3E}">
        <p14:creationId xmlns:p14="http://schemas.microsoft.com/office/powerpoint/2010/main" val="35379410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E1967-9B6A-F605-3A8A-B60D0DE06B1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BB7487D-04B7-7107-3C8A-5C217BA9DF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16DB67-10BD-AA45-C218-C7A204DBA8A1}"/>
              </a:ext>
            </a:extLst>
          </p:cNvPr>
          <p:cNvSpPr>
            <a:spLocks noGrp="1"/>
          </p:cNvSpPr>
          <p:nvPr>
            <p:ph type="dt" sz="half" idx="10"/>
          </p:nvPr>
        </p:nvSpPr>
        <p:spPr/>
        <p:txBody>
          <a:bodyPr/>
          <a:lstStyle/>
          <a:p>
            <a:fld id="{5F52729C-6CD9-8B46-91E7-4621067BD81D}" type="datetime1">
              <a:rPr lang="en-US" smtClean="0"/>
              <a:t>11/2/23</a:t>
            </a:fld>
            <a:endParaRPr lang="en-US"/>
          </a:p>
        </p:txBody>
      </p:sp>
      <p:sp>
        <p:nvSpPr>
          <p:cNvPr id="5" name="Footer Placeholder 4">
            <a:extLst>
              <a:ext uri="{FF2B5EF4-FFF2-40B4-BE49-F238E27FC236}">
                <a16:creationId xmlns:a16="http://schemas.microsoft.com/office/drawing/2014/main" id="{5D648283-66F7-51A3-FA3A-3943016F3F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1A4239-0440-AD4A-ED92-F5252B154057}"/>
              </a:ext>
            </a:extLst>
          </p:cNvPr>
          <p:cNvSpPr>
            <a:spLocks noGrp="1"/>
          </p:cNvSpPr>
          <p:nvPr>
            <p:ph type="sldNum" sz="quarter" idx="12"/>
          </p:nvPr>
        </p:nvSpPr>
        <p:spPr/>
        <p:txBody>
          <a:bodyPr/>
          <a:lstStyle/>
          <a:p>
            <a:fld id="{1C1F5A1C-800B-234D-BCE7-07AF9D224E74}" type="slidenum">
              <a:rPr lang="en-US" smtClean="0"/>
              <a:t>‹#›</a:t>
            </a:fld>
            <a:endParaRPr lang="en-US"/>
          </a:p>
        </p:txBody>
      </p:sp>
    </p:spTree>
    <p:extLst>
      <p:ext uri="{BB962C8B-B14F-4D97-AF65-F5344CB8AC3E}">
        <p14:creationId xmlns:p14="http://schemas.microsoft.com/office/powerpoint/2010/main" val="2920196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9BFF59C-F298-AAFB-B57F-B80328E51A8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859B3AF-C9F3-0CF6-0BD4-0C368656073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AE031A-1791-908B-74B4-535EE64E2123}"/>
              </a:ext>
            </a:extLst>
          </p:cNvPr>
          <p:cNvSpPr>
            <a:spLocks noGrp="1"/>
          </p:cNvSpPr>
          <p:nvPr>
            <p:ph type="dt" sz="half" idx="10"/>
          </p:nvPr>
        </p:nvSpPr>
        <p:spPr/>
        <p:txBody>
          <a:bodyPr/>
          <a:lstStyle/>
          <a:p>
            <a:fld id="{CDC1ABAE-5A7E-2742-A849-BEB98953C9AE}" type="datetime1">
              <a:rPr lang="en-US" smtClean="0"/>
              <a:t>11/2/23</a:t>
            </a:fld>
            <a:endParaRPr lang="en-US"/>
          </a:p>
        </p:txBody>
      </p:sp>
      <p:sp>
        <p:nvSpPr>
          <p:cNvPr id="5" name="Footer Placeholder 4">
            <a:extLst>
              <a:ext uri="{FF2B5EF4-FFF2-40B4-BE49-F238E27FC236}">
                <a16:creationId xmlns:a16="http://schemas.microsoft.com/office/drawing/2014/main" id="{08A39705-0C15-394F-1E75-9DCBA35B00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0BF33F-AA98-3AA8-E5BE-E510CE31F9FA}"/>
              </a:ext>
            </a:extLst>
          </p:cNvPr>
          <p:cNvSpPr>
            <a:spLocks noGrp="1"/>
          </p:cNvSpPr>
          <p:nvPr>
            <p:ph type="sldNum" sz="quarter" idx="12"/>
          </p:nvPr>
        </p:nvSpPr>
        <p:spPr/>
        <p:txBody>
          <a:bodyPr/>
          <a:lstStyle/>
          <a:p>
            <a:fld id="{1C1F5A1C-800B-234D-BCE7-07AF9D224E74}" type="slidenum">
              <a:rPr lang="en-US" smtClean="0"/>
              <a:t>‹#›</a:t>
            </a:fld>
            <a:endParaRPr lang="en-US"/>
          </a:p>
        </p:txBody>
      </p:sp>
    </p:spTree>
    <p:extLst>
      <p:ext uri="{BB962C8B-B14F-4D97-AF65-F5344CB8AC3E}">
        <p14:creationId xmlns:p14="http://schemas.microsoft.com/office/powerpoint/2010/main" val="15014935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E6BB1-D34C-C4E2-1631-9B463C40EF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4BB00DD-20DA-8EC4-6F42-FC4A8091252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BA188D-8457-DF5E-7FB3-DB3DA470F096}"/>
              </a:ext>
            </a:extLst>
          </p:cNvPr>
          <p:cNvSpPr>
            <a:spLocks noGrp="1"/>
          </p:cNvSpPr>
          <p:nvPr>
            <p:ph type="dt" sz="half" idx="10"/>
          </p:nvPr>
        </p:nvSpPr>
        <p:spPr/>
        <p:txBody>
          <a:bodyPr/>
          <a:lstStyle/>
          <a:p>
            <a:fld id="{705EADBC-5B87-E94D-AE5D-B91D7D22DB2B}" type="datetime1">
              <a:rPr lang="en-US" smtClean="0"/>
              <a:t>11/2/23</a:t>
            </a:fld>
            <a:endParaRPr lang="en-US"/>
          </a:p>
        </p:txBody>
      </p:sp>
      <p:sp>
        <p:nvSpPr>
          <p:cNvPr id="5" name="Footer Placeholder 4">
            <a:extLst>
              <a:ext uri="{FF2B5EF4-FFF2-40B4-BE49-F238E27FC236}">
                <a16:creationId xmlns:a16="http://schemas.microsoft.com/office/drawing/2014/main" id="{6F38AD5B-DD68-F441-F2D2-825544690D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7A9653-9135-78F7-35EE-CA5FBBEA7FF3}"/>
              </a:ext>
            </a:extLst>
          </p:cNvPr>
          <p:cNvSpPr>
            <a:spLocks noGrp="1"/>
          </p:cNvSpPr>
          <p:nvPr>
            <p:ph type="sldNum" sz="quarter" idx="12"/>
          </p:nvPr>
        </p:nvSpPr>
        <p:spPr/>
        <p:txBody>
          <a:bodyPr/>
          <a:lstStyle/>
          <a:p>
            <a:fld id="{1C1F5A1C-800B-234D-BCE7-07AF9D224E74}" type="slidenum">
              <a:rPr lang="en-US" smtClean="0"/>
              <a:t>‹#›</a:t>
            </a:fld>
            <a:endParaRPr lang="en-US"/>
          </a:p>
        </p:txBody>
      </p:sp>
    </p:spTree>
    <p:extLst>
      <p:ext uri="{BB962C8B-B14F-4D97-AF65-F5344CB8AC3E}">
        <p14:creationId xmlns:p14="http://schemas.microsoft.com/office/powerpoint/2010/main" val="4165888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FF994-69B8-C8A4-228F-05794C2F41B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981F78D-E044-1E51-DEBC-663EBCDF618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D93BF35-13EB-46A1-E8D0-90E8B0607920}"/>
              </a:ext>
            </a:extLst>
          </p:cNvPr>
          <p:cNvSpPr>
            <a:spLocks noGrp="1"/>
          </p:cNvSpPr>
          <p:nvPr>
            <p:ph type="dt" sz="half" idx="10"/>
          </p:nvPr>
        </p:nvSpPr>
        <p:spPr/>
        <p:txBody>
          <a:bodyPr/>
          <a:lstStyle/>
          <a:p>
            <a:fld id="{891F670B-53E9-C74D-ACF0-3D7D27DCB5A3}" type="datetime1">
              <a:rPr lang="en-US" smtClean="0"/>
              <a:t>11/2/23</a:t>
            </a:fld>
            <a:endParaRPr lang="en-US"/>
          </a:p>
        </p:txBody>
      </p:sp>
      <p:sp>
        <p:nvSpPr>
          <p:cNvPr id="5" name="Footer Placeholder 4">
            <a:extLst>
              <a:ext uri="{FF2B5EF4-FFF2-40B4-BE49-F238E27FC236}">
                <a16:creationId xmlns:a16="http://schemas.microsoft.com/office/drawing/2014/main" id="{2BE77640-97B0-D0B4-F885-A697D3F053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361558-6228-3F2B-4F8E-209EA5D2DA00}"/>
              </a:ext>
            </a:extLst>
          </p:cNvPr>
          <p:cNvSpPr>
            <a:spLocks noGrp="1"/>
          </p:cNvSpPr>
          <p:nvPr>
            <p:ph type="sldNum" sz="quarter" idx="12"/>
          </p:nvPr>
        </p:nvSpPr>
        <p:spPr/>
        <p:txBody>
          <a:bodyPr/>
          <a:lstStyle/>
          <a:p>
            <a:fld id="{1C1F5A1C-800B-234D-BCE7-07AF9D224E74}" type="slidenum">
              <a:rPr lang="en-US" smtClean="0"/>
              <a:t>‹#›</a:t>
            </a:fld>
            <a:endParaRPr lang="en-US"/>
          </a:p>
        </p:txBody>
      </p:sp>
    </p:spTree>
    <p:extLst>
      <p:ext uri="{BB962C8B-B14F-4D97-AF65-F5344CB8AC3E}">
        <p14:creationId xmlns:p14="http://schemas.microsoft.com/office/powerpoint/2010/main" val="3106217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D2E3D-5D75-96C0-5C4E-3411080BC08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2DC35CA-4D35-B9DA-929D-B38038BA95E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01C0EC9-1B96-E9DE-4A29-1E850DB6F88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788D879-B31A-39DE-0197-7E9E11C75359}"/>
              </a:ext>
            </a:extLst>
          </p:cNvPr>
          <p:cNvSpPr>
            <a:spLocks noGrp="1"/>
          </p:cNvSpPr>
          <p:nvPr>
            <p:ph type="dt" sz="half" idx="10"/>
          </p:nvPr>
        </p:nvSpPr>
        <p:spPr/>
        <p:txBody>
          <a:bodyPr/>
          <a:lstStyle/>
          <a:p>
            <a:fld id="{1B6BFCE2-0FDA-414B-8181-4A492AD9453E}" type="datetime1">
              <a:rPr lang="en-US" smtClean="0"/>
              <a:t>11/2/23</a:t>
            </a:fld>
            <a:endParaRPr lang="en-US"/>
          </a:p>
        </p:txBody>
      </p:sp>
      <p:sp>
        <p:nvSpPr>
          <p:cNvPr id="6" name="Footer Placeholder 5">
            <a:extLst>
              <a:ext uri="{FF2B5EF4-FFF2-40B4-BE49-F238E27FC236}">
                <a16:creationId xmlns:a16="http://schemas.microsoft.com/office/drawing/2014/main" id="{3FAE3454-3E73-FE83-6C50-A58575E3DB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6F214F-B9AF-3D88-2C9A-E4F2AC62FA1A}"/>
              </a:ext>
            </a:extLst>
          </p:cNvPr>
          <p:cNvSpPr>
            <a:spLocks noGrp="1"/>
          </p:cNvSpPr>
          <p:nvPr>
            <p:ph type="sldNum" sz="quarter" idx="12"/>
          </p:nvPr>
        </p:nvSpPr>
        <p:spPr/>
        <p:txBody>
          <a:bodyPr/>
          <a:lstStyle/>
          <a:p>
            <a:fld id="{1C1F5A1C-800B-234D-BCE7-07AF9D224E74}" type="slidenum">
              <a:rPr lang="en-US" smtClean="0"/>
              <a:t>‹#›</a:t>
            </a:fld>
            <a:endParaRPr lang="en-US"/>
          </a:p>
        </p:txBody>
      </p:sp>
    </p:spTree>
    <p:extLst>
      <p:ext uri="{BB962C8B-B14F-4D97-AF65-F5344CB8AC3E}">
        <p14:creationId xmlns:p14="http://schemas.microsoft.com/office/powerpoint/2010/main" val="6122188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E9781-7695-331C-86DC-4AF175D5887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46798DC-859C-421F-284A-A027020C92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E901747-B4E1-5EC8-E896-BC3EE832C6A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F3D000A-3D4F-CED2-67EC-C0EB8A48A9A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2A43F44-1D1F-8E05-A5A9-3AEB0EB3AC5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5BD60A8-9762-FAFE-0490-F1BE410E9ACD}"/>
              </a:ext>
            </a:extLst>
          </p:cNvPr>
          <p:cNvSpPr>
            <a:spLocks noGrp="1"/>
          </p:cNvSpPr>
          <p:nvPr>
            <p:ph type="dt" sz="half" idx="10"/>
          </p:nvPr>
        </p:nvSpPr>
        <p:spPr/>
        <p:txBody>
          <a:bodyPr/>
          <a:lstStyle/>
          <a:p>
            <a:fld id="{84F95EF0-D684-7148-A784-7A795314EE1C}" type="datetime1">
              <a:rPr lang="en-US" smtClean="0"/>
              <a:t>11/2/23</a:t>
            </a:fld>
            <a:endParaRPr lang="en-US"/>
          </a:p>
        </p:txBody>
      </p:sp>
      <p:sp>
        <p:nvSpPr>
          <p:cNvPr id="8" name="Footer Placeholder 7">
            <a:extLst>
              <a:ext uri="{FF2B5EF4-FFF2-40B4-BE49-F238E27FC236}">
                <a16:creationId xmlns:a16="http://schemas.microsoft.com/office/drawing/2014/main" id="{57AF1937-E2F3-91A6-7102-47912CBDAFE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1E3980E-FC93-5AFA-75CB-4DF28DD5D35C}"/>
              </a:ext>
            </a:extLst>
          </p:cNvPr>
          <p:cNvSpPr>
            <a:spLocks noGrp="1"/>
          </p:cNvSpPr>
          <p:nvPr>
            <p:ph type="sldNum" sz="quarter" idx="12"/>
          </p:nvPr>
        </p:nvSpPr>
        <p:spPr/>
        <p:txBody>
          <a:bodyPr/>
          <a:lstStyle/>
          <a:p>
            <a:fld id="{1C1F5A1C-800B-234D-BCE7-07AF9D224E74}" type="slidenum">
              <a:rPr lang="en-US" smtClean="0"/>
              <a:t>‹#›</a:t>
            </a:fld>
            <a:endParaRPr lang="en-US"/>
          </a:p>
        </p:txBody>
      </p:sp>
    </p:spTree>
    <p:extLst>
      <p:ext uri="{BB962C8B-B14F-4D97-AF65-F5344CB8AC3E}">
        <p14:creationId xmlns:p14="http://schemas.microsoft.com/office/powerpoint/2010/main" val="17953798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D6061-722C-16FD-D392-3949684F98F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C289DD1-FBA5-E830-327A-0F2B77C4B04A}"/>
              </a:ext>
            </a:extLst>
          </p:cNvPr>
          <p:cNvSpPr>
            <a:spLocks noGrp="1"/>
          </p:cNvSpPr>
          <p:nvPr>
            <p:ph type="dt" sz="half" idx="10"/>
          </p:nvPr>
        </p:nvSpPr>
        <p:spPr/>
        <p:txBody>
          <a:bodyPr/>
          <a:lstStyle/>
          <a:p>
            <a:fld id="{2CF5FEFD-45C4-EB43-9C5F-11C22CCA1837}" type="datetime1">
              <a:rPr lang="en-US" smtClean="0"/>
              <a:t>11/2/23</a:t>
            </a:fld>
            <a:endParaRPr lang="en-US"/>
          </a:p>
        </p:txBody>
      </p:sp>
      <p:sp>
        <p:nvSpPr>
          <p:cNvPr id="4" name="Footer Placeholder 3">
            <a:extLst>
              <a:ext uri="{FF2B5EF4-FFF2-40B4-BE49-F238E27FC236}">
                <a16:creationId xmlns:a16="http://schemas.microsoft.com/office/drawing/2014/main" id="{5A0604A2-1B28-ED91-40A4-1830F3E3CA9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FAB0F67-027B-D27C-1574-E7D9AF1ECC31}"/>
              </a:ext>
            </a:extLst>
          </p:cNvPr>
          <p:cNvSpPr>
            <a:spLocks noGrp="1"/>
          </p:cNvSpPr>
          <p:nvPr>
            <p:ph type="sldNum" sz="quarter" idx="12"/>
          </p:nvPr>
        </p:nvSpPr>
        <p:spPr/>
        <p:txBody>
          <a:bodyPr/>
          <a:lstStyle/>
          <a:p>
            <a:fld id="{1C1F5A1C-800B-234D-BCE7-07AF9D224E74}" type="slidenum">
              <a:rPr lang="en-US" smtClean="0"/>
              <a:t>‹#›</a:t>
            </a:fld>
            <a:endParaRPr lang="en-US"/>
          </a:p>
        </p:txBody>
      </p:sp>
    </p:spTree>
    <p:extLst>
      <p:ext uri="{BB962C8B-B14F-4D97-AF65-F5344CB8AC3E}">
        <p14:creationId xmlns:p14="http://schemas.microsoft.com/office/powerpoint/2010/main" val="7370474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6B89923-6D0D-1207-4767-F6755DC75D05}"/>
              </a:ext>
            </a:extLst>
          </p:cNvPr>
          <p:cNvSpPr>
            <a:spLocks noGrp="1"/>
          </p:cNvSpPr>
          <p:nvPr>
            <p:ph type="dt" sz="half" idx="10"/>
          </p:nvPr>
        </p:nvSpPr>
        <p:spPr/>
        <p:txBody>
          <a:bodyPr/>
          <a:lstStyle/>
          <a:p>
            <a:fld id="{DB0EF5E7-E0E1-7444-90BD-AC28DA2EC12A}" type="datetime1">
              <a:rPr lang="en-US" smtClean="0"/>
              <a:t>11/2/23</a:t>
            </a:fld>
            <a:endParaRPr lang="en-US"/>
          </a:p>
        </p:txBody>
      </p:sp>
      <p:sp>
        <p:nvSpPr>
          <p:cNvPr id="3" name="Footer Placeholder 2">
            <a:extLst>
              <a:ext uri="{FF2B5EF4-FFF2-40B4-BE49-F238E27FC236}">
                <a16:creationId xmlns:a16="http://schemas.microsoft.com/office/drawing/2014/main" id="{9EB3C66F-FC90-2F84-1E2D-2BB2680D3FA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9B7CF9C-5A68-A3CF-575C-4F160B6D36E4}"/>
              </a:ext>
            </a:extLst>
          </p:cNvPr>
          <p:cNvSpPr>
            <a:spLocks noGrp="1"/>
          </p:cNvSpPr>
          <p:nvPr>
            <p:ph type="sldNum" sz="quarter" idx="12"/>
          </p:nvPr>
        </p:nvSpPr>
        <p:spPr/>
        <p:txBody>
          <a:bodyPr/>
          <a:lstStyle/>
          <a:p>
            <a:fld id="{1C1F5A1C-800B-234D-BCE7-07AF9D224E74}" type="slidenum">
              <a:rPr lang="en-US" smtClean="0"/>
              <a:t>‹#›</a:t>
            </a:fld>
            <a:endParaRPr lang="en-US"/>
          </a:p>
        </p:txBody>
      </p:sp>
    </p:spTree>
    <p:extLst>
      <p:ext uri="{BB962C8B-B14F-4D97-AF65-F5344CB8AC3E}">
        <p14:creationId xmlns:p14="http://schemas.microsoft.com/office/powerpoint/2010/main" val="38969887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3DAC6-6D3B-743B-9184-F8A5C508DA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60B2533-1039-EB0E-B744-2B259E0F14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5CB2205-685F-58D2-39BD-F7C808A5FA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D05CC6-AF6D-327C-BD54-6D4F39320709}"/>
              </a:ext>
            </a:extLst>
          </p:cNvPr>
          <p:cNvSpPr>
            <a:spLocks noGrp="1"/>
          </p:cNvSpPr>
          <p:nvPr>
            <p:ph type="dt" sz="half" idx="10"/>
          </p:nvPr>
        </p:nvSpPr>
        <p:spPr/>
        <p:txBody>
          <a:bodyPr/>
          <a:lstStyle/>
          <a:p>
            <a:fld id="{240F0EEC-946D-9146-94C5-C3BFF9684087}" type="datetime1">
              <a:rPr lang="en-US" smtClean="0"/>
              <a:t>11/2/23</a:t>
            </a:fld>
            <a:endParaRPr lang="en-US"/>
          </a:p>
        </p:txBody>
      </p:sp>
      <p:sp>
        <p:nvSpPr>
          <p:cNvPr id="6" name="Footer Placeholder 5">
            <a:extLst>
              <a:ext uri="{FF2B5EF4-FFF2-40B4-BE49-F238E27FC236}">
                <a16:creationId xmlns:a16="http://schemas.microsoft.com/office/drawing/2014/main" id="{DAAED9C9-C236-8319-7849-9340B979EE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BA9038-43CC-9943-C4C7-CEB5E4D65C3F}"/>
              </a:ext>
            </a:extLst>
          </p:cNvPr>
          <p:cNvSpPr>
            <a:spLocks noGrp="1"/>
          </p:cNvSpPr>
          <p:nvPr>
            <p:ph type="sldNum" sz="quarter" idx="12"/>
          </p:nvPr>
        </p:nvSpPr>
        <p:spPr/>
        <p:txBody>
          <a:bodyPr/>
          <a:lstStyle/>
          <a:p>
            <a:fld id="{1C1F5A1C-800B-234D-BCE7-07AF9D224E74}" type="slidenum">
              <a:rPr lang="en-US" smtClean="0"/>
              <a:t>‹#›</a:t>
            </a:fld>
            <a:endParaRPr lang="en-US"/>
          </a:p>
        </p:txBody>
      </p:sp>
    </p:spTree>
    <p:extLst>
      <p:ext uri="{BB962C8B-B14F-4D97-AF65-F5344CB8AC3E}">
        <p14:creationId xmlns:p14="http://schemas.microsoft.com/office/powerpoint/2010/main" val="12054218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C664D-5D53-2248-9ECA-87D0D2CE0D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38EE6E1-FF23-E1D4-0794-654F8DBB47B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86AAB7B-3000-EBF9-E685-DBA0683252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0BE24F-478C-A8C6-3366-A1539E1D67C6}"/>
              </a:ext>
            </a:extLst>
          </p:cNvPr>
          <p:cNvSpPr>
            <a:spLocks noGrp="1"/>
          </p:cNvSpPr>
          <p:nvPr>
            <p:ph type="dt" sz="half" idx="10"/>
          </p:nvPr>
        </p:nvSpPr>
        <p:spPr/>
        <p:txBody>
          <a:bodyPr/>
          <a:lstStyle/>
          <a:p>
            <a:fld id="{089FDF42-E022-A74F-9E9A-C6A6A8C24E15}" type="datetime1">
              <a:rPr lang="en-US" smtClean="0"/>
              <a:t>11/2/23</a:t>
            </a:fld>
            <a:endParaRPr lang="en-US"/>
          </a:p>
        </p:txBody>
      </p:sp>
      <p:sp>
        <p:nvSpPr>
          <p:cNvPr id="6" name="Footer Placeholder 5">
            <a:extLst>
              <a:ext uri="{FF2B5EF4-FFF2-40B4-BE49-F238E27FC236}">
                <a16:creationId xmlns:a16="http://schemas.microsoft.com/office/drawing/2014/main" id="{1CBD6AE2-EC40-0B9D-6DA1-2A6F278084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42C439-667A-4658-800A-69E0A1DDAD55}"/>
              </a:ext>
            </a:extLst>
          </p:cNvPr>
          <p:cNvSpPr>
            <a:spLocks noGrp="1"/>
          </p:cNvSpPr>
          <p:nvPr>
            <p:ph type="sldNum" sz="quarter" idx="12"/>
          </p:nvPr>
        </p:nvSpPr>
        <p:spPr/>
        <p:txBody>
          <a:bodyPr/>
          <a:lstStyle/>
          <a:p>
            <a:fld id="{1C1F5A1C-800B-234D-BCE7-07AF9D224E74}" type="slidenum">
              <a:rPr lang="en-US" smtClean="0"/>
              <a:t>‹#›</a:t>
            </a:fld>
            <a:endParaRPr lang="en-US"/>
          </a:p>
        </p:txBody>
      </p:sp>
    </p:spTree>
    <p:extLst>
      <p:ext uri="{BB962C8B-B14F-4D97-AF65-F5344CB8AC3E}">
        <p14:creationId xmlns:p14="http://schemas.microsoft.com/office/powerpoint/2010/main" val="2700736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DC66217-7CCD-BAED-2579-C66A5DBA6B7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BEB0938-AEF4-FA68-851F-917712F7C4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79B389-22FF-5D85-D3BD-6270E43A038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921E5D-3260-9642-BE47-C2210A8E93B6}" type="datetime1">
              <a:rPr lang="en-US" smtClean="0"/>
              <a:t>11/2/23</a:t>
            </a:fld>
            <a:endParaRPr lang="en-US"/>
          </a:p>
        </p:txBody>
      </p:sp>
      <p:sp>
        <p:nvSpPr>
          <p:cNvPr id="5" name="Footer Placeholder 4">
            <a:extLst>
              <a:ext uri="{FF2B5EF4-FFF2-40B4-BE49-F238E27FC236}">
                <a16:creationId xmlns:a16="http://schemas.microsoft.com/office/drawing/2014/main" id="{EEC88FCD-CA60-58DB-CF08-12C8594170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86C7B82-B9B5-E910-2D83-778E7510B03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1F5A1C-800B-234D-BCE7-07AF9D224E74}" type="slidenum">
              <a:rPr lang="en-US" smtClean="0"/>
              <a:t>‹#›</a:t>
            </a:fld>
            <a:endParaRPr lang="en-US"/>
          </a:p>
        </p:txBody>
      </p:sp>
    </p:spTree>
    <p:extLst>
      <p:ext uri="{BB962C8B-B14F-4D97-AF65-F5344CB8AC3E}">
        <p14:creationId xmlns:p14="http://schemas.microsoft.com/office/powerpoint/2010/main" val="16587045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pnas.org/doi/10.1073/pnas.2109988118" TargetMode="External"/><Relationship Id="rId2" Type="http://schemas.openxmlformats.org/officeDocument/2006/relationships/hyperlink" Target="https://ycsg.yale.edu/sites/default/files/files/nordhaus-climate-clubs.pdf"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archive.nytimes.com/opinionator.blogs.nytimes.com/2009/06/02/guest-column-like-water-for-money/" TargetMode="External"/><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325AD-8F2F-0528-A2BF-CF2F1733C49C}"/>
              </a:ext>
            </a:extLst>
          </p:cNvPr>
          <p:cNvSpPr>
            <a:spLocks noGrp="1"/>
          </p:cNvSpPr>
          <p:nvPr>
            <p:ph type="ctrTitle"/>
          </p:nvPr>
        </p:nvSpPr>
        <p:spPr/>
        <p:txBody>
          <a:bodyPr>
            <a:normAutofit/>
          </a:bodyPr>
          <a:lstStyle/>
          <a:p>
            <a:r>
              <a:rPr lang="en-US" sz="3200" dirty="0"/>
              <a:t>Can Today’s and Tomorrow’s World Uniformly Gain from Carbon Taxation?</a:t>
            </a:r>
            <a:br>
              <a:rPr lang="en-US" sz="3200" dirty="0"/>
            </a:br>
            <a:r>
              <a:rPr lang="en-US" sz="2400" dirty="0"/>
              <a:t>Kotlikoff, Kubler, </a:t>
            </a:r>
            <a:r>
              <a:rPr lang="en-US" sz="2400" dirty="0" err="1"/>
              <a:t>Polbin</a:t>
            </a:r>
            <a:r>
              <a:rPr lang="en-US" sz="2400" dirty="0"/>
              <a:t>, &amp; </a:t>
            </a:r>
            <a:r>
              <a:rPr lang="en-US" sz="2400" dirty="0" err="1"/>
              <a:t>Scheidegger</a:t>
            </a:r>
            <a:endParaRPr lang="en-US" sz="2400" dirty="0"/>
          </a:p>
        </p:txBody>
      </p:sp>
      <p:sp>
        <p:nvSpPr>
          <p:cNvPr id="3" name="Subtitle 2">
            <a:extLst>
              <a:ext uri="{FF2B5EF4-FFF2-40B4-BE49-F238E27FC236}">
                <a16:creationId xmlns:a16="http://schemas.microsoft.com/office/drawing/2014/main" id="{8167A84B-9458-91BD-8325-3F5DD950BC85}"/>
              </a:ext>
            </a:extLst>
          </p:cNvPr>
          <p:cNvSpPr>
            <a:spLocks noGrp="1"/>
          </p:cNvSpPr>
          <p:nvPr>
            <p:ph type="subTitle" idx="1"/>
          </p:nvPr>
        </p:nvSpPr>
        <p:spPr/>
        <p:txBody>
          <a:bodyPr/>
          <a:lstStyle/>
          <a:p>
            <a:r>
              <a:rPr lang="en-US" dirty="0"/>
              <a:t>Discussion at “Climate and the Business Cycle” Workshop</a:t>
            </a:r>
          </a:p>
          <a:p>
            <a:r>
              <a:rPr lang="en-US" dirty="0"/>
              <a:t>Sanjay R. Singh, FRBSF</a:t>
            </a:r>
          </a:p>
        </p:txBody>
      </p:sp>
      <p:sp>
        <p:nvSpPr>
          <p:cNvPr id="4" name="Slide Number Placeholder 3">
            <a:extLst>
              <a:ext uri="{FF2B5EF4-FFF2-40B4-BE49-F238E27FC236}">
                <a16:creationId xmlns:a16="http://schemas.microsoft.com/office/drawing/2014/main" id="{3E7E366C-EC4B-4D90-93AA-4BC6EAFF74FA}"/>
              </a:ext>
            </a:extLst>
          </p:cNvPr>
          <p:cNvSpPr>
            <a:spLocks noGrp="1"/>
          </p:cNvSpPr>
          <p:nvPr>
            <p:ph type="sldNum" sz="quarter" idx="12"/>
          </p:nvPr>
        </p:nvSpPr>
        <p:spPr/>
        <p:txBody>
          <a:bodyPr/>
          <a:lstStyle/>
          <a:p>
            <a:fld id="{1C1F5A1C-800B-234D-BCE7-07AF9D224E74}" type="slidenum">
              <a:rPr lang="en-US" smtClean="0"/>
              <a:t>1</a:t>
            </a:fld>
            <a:endParaRPr lang="en-US"/>
          </a:p>
        </p:txBody>
      </p:sp>
      <p:sp>
        <p:nvSpPr>
          <p:cNvPr id="6" name="Footer Placeholder 5">
            <a:extLst>
              <a:ext uri="{FF2B5EF4-FFF2-40B4-BE49-F238E27FC236}">
                <a16:creationId xmlns:a16="http://schemas.microsoft.com/office/drawing/2014/main" id="{D72AB72F-A8A0-B24C-4061-84CF21D78FAC}"/>
              </a:ext>
            </a:extLst>
          </p:cNvPr>
          <p:cNvSpPr>
            <a:spLocks noGrp="1"/>
          </p:cNvSpPr>
          <p:nvPr>
            <p:ph type="ftr" sz="quarter" idx="11"/>
          </p:nvPr>
        </p:nvSpPr>
        <p:spPr>
          <a:xfrm>
            <a:off x="1524000" y="5991225"/>
            <a:ext cx="8262937" cy="365125"/>
          </a:xfrm>
        </p:spPr>
        <p:txBody>
          <a:bodyPr/>
          <a:lstStyle/>
          <a:p>
            <a:r>
              <a:rPr lang="en-US" dirty="0"/>
              <a:t>The views expressed herein are solely the responsibility of the authors and should not be interpreted as reflecting the views of the Federal Reserve Bank of San Francisco or the Board of Governors of the Federal Reserve System.</a:t>
            </a:r>
          </a:p>
        </p:txBody>
      </p:sp>
    </p:spTree>
    <p:extLst>
      <p:ext uri="{BB962C8B-B14F-4D97-AF65-F5344CB8AC3E}">
        <p14:creationId xmlns:p14="http://schemas.microsoft.com/office/powerpoint/2010/main" val="20751980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285A1-7AC6-DE12-45C1-1ED3F7FBF2FC}"/>
              </a:ext>
            </a:extLst>
          </p:cNvPr>
          <p:cNvSpPr>
            <a:spLocks noGrp="1"/>
          </p:cNvSpPr>
          <p:nvPr>
            <p:ph type="title"/>
          </p:nvPr>
        </p:nvSpPr>
        <p:spPr/>
        <p:txBody>
          <a:bodyPr/>
          <a:lstStyle/>
          <a:p>
            <a:r>
              <a:rPr lang="en-US" dirty="0"/>
              <a:t>What is being computed</a:t>
            </a:r>
          </a:p>
        </p:txBody>
      </p:sp>
      <p:sp>
        <p:nvSpPr>
          <p:cNvPr id="3" name="Content Placeholder 2">
            <a:extLst>
              <a:ext uri="{FF2B5EF4-FFF2-40B4-BE49-F238E27FC236}">
                <a16:creationId xmlns:a16="http://schemas.microsoft.com/office/drawing/2014/main" id="{BCAD8DAC-CD83-F81A-D720-E8742335732B}"/>
              </a:ext>
            </a:extLst>
          </p:cNvPr>
          <p:cNvSpPr>
            <a:spLocks noGrp="1"/>
          </p:cNvSpPr>
          <p:nvPr>
            <p:ph idx="1"/>
          </p:nvPr>
        </p:nvSpPr>
        <p:spPr/>
        <p:txBody>
          <a:bodyPr/>
          <a:lstStyle/>
          <a:p>
            <a:r>
              <a:rPr lang="en-US" dirty="0"/>
              <a:t>Time paths of </a:t>
            </a:r>
          </a:p>
          <a:p>
            <a:pPr lvl="1"/>
            <a:r>
              <a:rPr lang="en-US" dirty="0"/>
              <a:t>aggregate capital stock, </a:t>
            </a:r>
          </a:p>
          <a:p>
            <a:pPr lvl="1"/>
            <a:r>
              <a:rPr lang="en-US" dirty="0"/>
              <a:t>oil, coal, gas reserves</a:t>
            </a:r>
          </a:p>
          <a:p>
            <a:pPr lvl="1"/>
            <a:r>
              <a:rPr lang="en-US" dirty="0"/>
              <a:t>global emissions, </a:t>
            </a:r>
          </a:p>
          <a:p>
            <a:pPr lvl="1"/>
            <a:r>
              <a:rPr lang="en-US" dirty="0"/>
              <a:t>TFP, and,</a:t>
            </a:r>
          </a:p>
          <a:p>
            <a:pPr lvl="1"/>
            <a:r>
              <a:rPr lang="en-US" dirty="0"/>
              <a:t>carbon tax</a:t>
            </a:r>
          </a:p>
          <a:p>
            <a:pPr marL="457200" lvl="1" indent="0">
              <a:buNone/>
            </a:pPr>
            <a:endParaRPr lang="en-US" dirty="0"/>
          </a:p>
          <a:p>
            <a:pPr marL="457200" lvl="1" indent="0">
              <a:buNone/>
            </a:pPr>
            <a:r>
              <a:rPr lang="en-US" dirty="0"/>
              <a:t>over a millennium to determine yearly</a:t>
            </a:r>
          </a:p>
          <a:p>
            <a:pPr lvl="1"/>
            <a:r>
              <a:rPr lang="en-US" dirty="0"/>
              <a:t>Prices: coal, oil, gas, land, labor, capital,..</a:t>
            </a:r>
          </a:p>
          <a:p>
            <a:pPr lvl="1"/>
            <a:r>
              <a:rPr lang="en-US" dirty="0"/>
              <a:t>Quantities: consumption, temperature, damages…</a:t>
            </a:r>
          </a:p>
        </p:txBody>
      </p:sp>
      <p:sp>
        <p:nvSpPr>
          <p:cNvPr id="4" name="Slide Number Placeholder 3">
            <a:extLst>
              <a:ext uri="{FF2B5EF4-FFF2-40B4-BE49-F238E27FC236}">
                <a16:creationId xmlns:a16="http://schemas.microsoft.com/office/drawing/2014/main" id="{BB6E9D17-34DA-1CE0-D587-0C90DDADA6A5}"/>
              </a:ext>
            </a:extLst>
          </p:cNvPr>
          <p:cNvSpPr>
            <a:spLocks noGrp="1"/>
          </p:cNvSpPr>
          <p:nvPr>
            <p:ph type="sldNum" sz="quarter" idx="12"/>
          </p:nvPr>
        </p:nvSpPr>
        <p:spPr/>
        <p:txBody>
          <a:bodyPr/>
          <a:lstStyle/>
          <a:p>
            <a:fld id="{1C1F5A1C-800B-234D-BCE7-07AF9D224E74}" type="slidenum">
              <a:rPr lang="en-US" smtClean="0"/>
              <a:t>10</a:t>
            </a:fld>
            <a:endParaRPr lang="en-US"/>
          </a:p>
        </p:txBody>
      </p:sp>
    </p:spTree>
    <p:extLst>
      <p:ext uri="{BB962C8B-B14F-4D97-AF65-F5344CB8AC3E}">
        <p14:creationId xmlns:p14="http://schemas.microsoft.com/office/powerpoint/2010/main" val="16315889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59DF1-A431-4B05-4F32-44FD8FB17E27}"/>
              </a:ext>
            </a:extLst>
          </p:cNvPr>
          <p:cNvSpPr>
            <a:spLocks noGrp="1"/>
          </p:cNvSpPr>
          <p:nvPr>
            <p:ph type="title"/>
          </p:nvPr>
        </p:nvSpPr>
        <p:spPr/>
        <p:txBody>
          <a:bodyPr/>
          <a:lstStyle/>
          <a:p>
            <a:r>
              <a:rPr lang="en-US" dirty="0"/>
              <a:t>(some of the) Quantitative Results</a:t>
            </a:r>
          </a:p>
        </p:txBody>
      </p:sp>
      <p:sp>
        <p:nvSpPr>
          <p:cNvPr id="3" name="Content Placeholder 2">
            <a:extLst>
              <a:ext uri="{FF2B5EF4-FFF2-40B4-BE49-F238E27FC236}">
                <a16:creationId xmlns:a16="http://schemas.microsoft.com/office/drawing/2014/main" id="{6162014A-FED0-5920-6E68-4E8180BD5768}"/>
              </a:ext>
            </a:extLst>
          </p:cNvPr>
          <p:cNvSpPr>
            <a:spLocks noGrp="1"/>
          </p:cNvSpPr>
          <p:nvPr>
            <p:ph idx="1"/>
          </p:nvPr>
        </p:nvSpPr>
        <p:spPr/>
        <p:txBody>
          <a:bodyPr>
            <a:normAutofit lnSpcReduction="10000"/>
          </a:bodyPr>
          <a:lstStyle/>
          <a:p>
            <a:pPr marL="457200" lvl="1" indent="0">
              <a:buNone/>
            </a:pPr>
            <a:r>
              <a:rPr lang="en-US" dirty="0"/>
              <a:t>Business as Usual</a:t>
            </a:r>
          </a:p>
          <a:p>
            <a:pPr lvl="1"/>
            <a:r>
              <a:rPr lang="en-US" dirty="0"/>
              <a:t>Avg temperature increase is 3.7℃ by 2200</a:t>
            </a:r>
          </a:p>
          <a:p>
            <a:pPr lvl="1"/>
            <a:r>
              <a:rPr lang="en-US" dirty="0"/>
              <a:t>“Good” for Canada and Russia, “Bad” for India, Africa, the Middle East</a:t>
            </a:r>
          </a:p>
          <a:p>
            <a:pPr lvl="1"/>
            <a:endParaRPr lang="en-US" dirty="0"/>
          </a:p>
          <a:p>
            <a:pPr marL="457200" lvl="1" indent="0">
              <a:buNone/>
            </a:pPr>
            <a:r>
              <a:rPr lang="en-US" dirty="0"/>
              <a:t>Optimal UWI policy</a:t>
            </a:r>
          </a:p>
          <a:p>
            <a:pPr lvl="1"/>
            <a:r>
              <a:rPr lang="en-US" dirty="0"/>
              <a:t>Dirty energy usage ends in 2103, limits rise in temperature to 2.1℃</a:t>
            </a:r>
          </a:p>
          <a:p>
            <a:pPr marL="457200" lvl="1" indent="0">
              <a:buNone/>
            </a:pPr>
            <a:endParaRPr lang="en-US" dirty="0"/>
          </a:p>
          <a:p>
            <a:pPr marL="457200" lvl="1" indent="0">
              <a:buNone/>
            </a:pPr>
            <a:r>
              <a:rPr lang="en-US" dirty="0"/>
              <a:t>Good news: carbon taxation works! Consumption increase of 4.3% for all under business as usual to be </a:t>
            </a:r>
            <a:r>
              <a:rPr lang="en-US" i="1" dirty="0"/>
              <a:t>indifferent</a:t>
            </a:r>
            <a:r>
              <a:rPr lang="en-US" dirty="0"/>
              <a:t> to UWI scenario.</a:t>
            </a:r>
          </a:p>
          <a:p>
            <a:pPr marL="457200" lvl="1" indent="0">
              <a:buNone/>
            </a:pPr>
            <a:endParaRPr lang="en-US" dirty="0"/>
          </a:p>
          <a:p>
            <a:pPr marL="457200" lvl="1" indent="0">
              <a:buNone/>
            </a:pPr>
            <a:r>
              <a:rPr lang="en-US" dirty="0"/>
              <a:t>Bad news: we may be too late! Optimal policy limits </a:t>
            </a:r>
            <a:r>
              <a:rPr lang="en-US" i="1" dirty="0"/>
              <a:t>absolute</a:t>
            </a:r>
            <a:r>
              <a:rPr lang="en-US" dirty="0"/>
              <a:t> economic damages by 44% relative to business as usual.</a:t>
            </a:r>
          </a:p>
        </p:txBody>
      </p:sp>
      <p:sp>
        <p:nvSpPr>
          <p:cNvPr id="4" name="Slide Number Placeholder 3">
            <a:extLst>
              <a:ext uri="{FF2B5EF4-FFF2-40B4-BE49-F238E27FC236}">
                <a16:creationId xmlns:a16="http://schemas.microsoft.com/office/drawing/2014/main" id="{6179BF7C-E362-FB29-AA78-821A138D8119}"/>
              </a:ext>
            </a:extLst>
          </p:cNvPr>
          <p:cNvSpPr>
            <a:spLocks noGrp="1"/>
          </p:cNvSpPr>
          <p:nvPr>
            <p:ph type="sldNum" sz="quarter" idx="12"/>
          </p:nvPr>
        </p:nvSpPr>
        <p:spPr/>
        <p:txBody>
          <a:bodyPr/>
          <a:lstStyle/>
          <a:p>
            <a:fld id="{1C1F5A1C-800B-234D-BCE7-07AF9D224E74}" type="slidenum">
              <a:rPr lang="en-US" smtClean="0"/>
              <a:t>11</a:t>
            </a:fld>
            <a:endParaRPr lang="en-US"/>
          </a:p>
        </p:txBody>
      </p:sp>
    </p:spTree>
    <p:extLst>
      <p:ext uri="{BB962C8B-B14F-4D97-AF65-F5344CB8AC3E}">
        <p14:creationId xmlns:p14="http://schemas.microsoft.com/office/powerpoint/2010/main" val="16910960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A26FB-2112-6476-EE83-7837B4ED0B71}"/>
              </a:ext>
            </a:extLst>
          </p:cNvPr>
          <p:cNvSpPr>
            <a:spLocks noGrp="1"/>
          </p:cNvSpPr>
          <p:nvPr>
            <p:ph type="title"/>
          </p:nvPr>
        </p:nvSpPr>
        <p:spPr/>
        <p:txBody>
          <a:bodyPr/>
          <a:lstStyle/>
          <a:p>
            <a:r>
              <a:rPr lang="en-US" dirty="0"/>
              <a:t>What do the UWI transfers look like?</a:t>
            </a:r>
          </a:p>
        </p:txBody>
      </p:sp>
      <p:sp>
        <p:nvSpPr>
          <p:cNvPr id="3" name="Content Placeholder 2">
            <a:extLst>
              <a:ext uri="{FF2B5EF4-FFF2-40B4-BE49-F238E27FC236}">
                <a16:creationId xmlns:a16="http://schemas.microsoft.com/office/drawing/2014/main" id="{51792338-E4D7-C620-5297-CA86778057D4}"/>
              </a:ext>
            </a:extLst>
          </p:cNvPr>
          <p:cNvSpPr>
            <a:spLocks noGrp="1"/>
          </p:cNvSpPr>
          <p:nvPr>
            <p:ph idx="1"/>
          </p:nvPr>
        </p:nvSpPr>
        <p:spPr/>
        <p:txBody>
          <a:bodyPr/>
          <a:lstStyle/>
          <a:p>
            <a:pPr marL="0" indent="0">
              <a:buNone/>
            </a:pPr>
            <a:r>
              <a:rPr lang="en-US" dirty="0"/>
              <a:t>The Redistribution Authority (IMF) makes transfers</a:t>
            </a:r>
          </a:p>
          <a:p>
            <a:pPr marL="0" indent="0">
              <a:buNone/>
            </a:pPr>
            <a:endParaRPr lang="en-US" dirty="0"/>
          </a:p>
          <a:p>
            <a:r>
              <a:rPr lang="en-US" dirty="0"/>
              <a:t>Positive (near-term) to Russia, Eastern Europe and Former Soviet</a:t>
            </a:r>
          </a:p>
          <a:p>
            <a:pPr lvl="1"/>
            <a:r>
              <a:rPr lang="en-US" dirty="0"/>
              <a:t>to offset their rising costs as they use fossils heavily in production</a:t>
            </a:r>
          </a:p>
          <a:p>
            <a:pPr lvl="1"/>
            <a:r>
              <a:rPr lang="en-US" dirty="0"/>
              <a:t>About 15% of lifetime consumption</a:t>
            </a:r>
          </a:p>
          <a:p>
            <a:r>
              <a:rPr lang="en-US" dirty="0"/>
              <a:t>Negative (after 2200) to India </a:t>
            </a:r>
          </a:p>
          <a:p>
            <a:pPr lvl="1"/>
            <a:r>
              <a:rPr lang="en-US" dirty="0"/>
              <a:t>Most exposed to climate change under business-as-usual</a:t>
            </a:r>
          </a:p>
          <a:p>
            <a:pPr lvl="1"/>
            <a:r>
              <a:rPr lang="en-US" dirty="0"/>
              <a:t>About 40 percent of lifetime consumption</a:t>
            </a:r>
          </a:p>
          <a:p>
            <a:pPr lvl="1"/>
            <a:endParaRPr lang="en-US" dirty="0"/>
          </a:p>
        </p:txBody>
      </p:sp>
      <p:sp>
        <p:nvSpPr>
          <p:cNvPr id="4" name="Slide Number Placeholder 3">
            <a:extLst>
              <a:ext uri="{FF2B5EF4-FFF2-40B4-BE49-F238E27FC236}">
                <a16:creationId xmlns:a16="http://schemas.microsoft.com/office/drawing/2014/main" id="{CA438A43-3D1F-3F92-9FB1-4C8D522DD69B}"/>
              </a:ext>
            </a:extLst>
          </p:cNvPr>
          <p:cNvSpPr>
            <a:spLocks noGrp="1"/>
          </p:cNvSpPr>
          <p:nvPr>
            <p:ph type="sldNum" sz="quarter" idx="12"/>
          </p:nvPr>
        </p:nvSpPr>
        <p:spPr/>
        <p:txBody>
          <a:bodyPr/>
          <a:lstStyle/>
          <a:p>
            <a:fld id="{1C1F5A1C-800B-234D-BCE7-07AF9D224E74}" type="slidenum">
              <a:rPr lang="en-US" smtClean="0"/>
              <a:t>12</a:t>
            </a:fld>
            <a:endParaRPr lang="en-US"/>
          </a:p>
        </p:txBody>
      </p:sp>
    </p:spTree>
    <p:extLst>
      <p:ext uri="{BB962C8B-B14F-4D97-AF65-F5344CB8AC3E}">
        <p14:creationId xmlns:p14="http://schemas.microsoft.com/office/powerpoint/2010/main" val="24874311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8517F-2F09-3E59-AACD-8CDE4487879D}"/>
              </a:ext>
            </a:extLst>
          </p:cNvPr>
          <p:cNvSpPr>
            <a:spLocks noGrp="1"/>
          </p:cNvSpPr>
          <p:nvPr>
            <p:ph type="title"/>
          </p:nvPr>
        </p:nvSpPr>
        <p:spPr/>
        <p:txBody>
          <a:bodyPr/>
          <a:lstStyle/>
          <a:p>
            <a:r>
              <a:rPr lang="en-US" dirty="0"/>
              <a:t>Time-consistent policy</a:t>
            </a:r>
          </a:p>
        </p:txBody>
      </p:sp>
      <p:sp>
        <p:nvSpPr>
          <p:cNvPr id="3" name="Content Placeholder 2">
            <a:extLst>
              <a:ext uri="{FF2B5EF4-FFF2-40B4-BE49-F238E27FC236}">
                <a16:creationId xmlns:a16="http://schemas.microsoft.com/office/drawing/2014/main" id="{696D900D-348E-1450-B99B-191E738B3CBF}"/>
              </a:ext>
            </a:extLst>
          </p:cNvPr>
          <p:cNvSpPr>
            <a:spLocks noGrp="1"/>
          </p:cNvSpPr>
          <p:nvPr>
            <p:ph idx="1"/>
          </p:nvPr>
        </p:nvSpPr>
        <p:spPr/>
        <p:txBody>
          <a:bodyPr>
            <a:normAutofit lnSpcReduction="10000"/>
          </a:bodyPr>
          <a:lstStyle/>
          <a:p>
            <a:r>
              <a:rPr lang="en-US" dirty="0"/>
              <a:t>UWI is not time-consistent. Future generations once climate change is resolved may decline to honor the taxation burden </a:t>
            </a:r>
          </a:p>
          <a:p>
            <a:endParaRPr lang="en-US" dirty="0"/>
          </a:p>
          <a:p>
            <a:r>
              <a:rPr lang="en-US" dirty="0"/>
              <a:t>Alternate policy: UWIF. </a:t>
            </a:r>
          </a:p>
          <a:p>
            <a:pPr lvl="1"/>
            <a:r>
              <a:rPr lang="en-US" dirty="0"/>
              <a:t>Restrict current generation utility to business as usual</a:t>
            </a:r>
          </a:p>
          <a:p>
            <a:pPr lvl="1"/>
            <a:r>
              <a:rPr lang="en-US" dirty="0"/>
              <a:t>Impose a flat 10% tax on future generations</a:t>
            </a:r>
          </a:p>
          <a:p>
            <a:pPr lvl="1"/>
            <a:r>
              <a:rPr lang="en-US" dirty="0"/>
              <a:t>Future generations are better off than UWI (not paying as high taxes)</a:t>
            </a:r>
          </a:p>
          <a:p>
            <a:pPr lvl="1"/>
            <a:r>
              <a:rPr lang="en-US" dirty="0"/>
              <a:t>India still faces highest carbon taxes in the future </a:t>
            </a:r>
          </a:p>
          <a:p>
            <a:pPr lvl="1"/>
            <a:r>
              <a:rPr lang="en-US" dirty="0"/>
              <a:t>They restrict future net tax cap to 10 percent in another UWIL policy</a:t>
            </a:r>
          </a:p>
          <a:p>
            <a:r>
              <a:rPr lang="en-US" dirty="0"/>
              <a:t>Like the exercises they do, but somewhat unconvinced that UWIL is politically feasible.</a:t>
            </a:r>
          </a:p>
        </p:txBody>
      </p:sp>
      <p:sp>
        <p:nvSpPr>
          <p:cNvPr id="4" name="Slide Number Placeholder 3">
            <a:extLst>
              <a:ext uri="{FF2B5EF4-FFF2-40B4-BE49-F238E27FC236}">
                <a16:creationId xmlns:a16="http://schemas.microsoft.com/office/drawing/2014/main" id="{E76C25B6-3CEC-5848-3CD1-4FEF7B76CE46}"/>
              </a:ext>
            </a:extLst>
          </p:cNvPr>
          <p:cNvSpPr>
            <a:spLocks noGrp="1"/>
          </p:cNvSpPr>
          <p:nvPr>
            <p:ph type="sldNum" sz="quarter" idx="12"/>
          </p:nvPr>
        </p:nvSpPr>
        <p:spPr>
          <a:xfrm>
            <a:off x="8628888" y="6356350"/>
            <a:ext cx="2743200" cy="365125"/>
          </a:xfrm>
        </p:spPr>
        <p:txBody>
          <a:bodyPr/>
          <a:lstStyle/>
          <a:p>
            <a:fld id="{1C1F5A1C-800B-234D-BCE7-07AF9D224E74}" type="slidenum">
              <a:rPr lang="en-US" smtClean="0"/>
              <a:t>13</a:t>
            </a:fld>
            <a:endParaRPr lang="en-US"/>
          </a:p>
        </p:txBody>
      </p:sp>
    </p:spTree>
    <p:extLst>
      <p:ext uri="{BB962C8B-B14F-4D97-AF65-F5344CB8AC3E}">
        <p14:creationId xmlns:p14="http://schemas.microsoft.com/office/powerpoint/2010/main" val="16528068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01A8B-B231-30BC-1586-60A04908B268}"/>
              </a:ext>
            </a:extLst>
          </p:cNvPr>
          <p:cNvSpPr>
            <a:spLocks noGrp="1"/>
          </p:cNvSpPr>
          <p:nvPr>
            <p:ph type="title"/>
          </p:nvPr>
        </p:nvSpPr>
        <p:spPr/>
        <p:txBody>
          <a:bodyPr/>
          <a:lstStyle/>
          <a:p>
            <a:r>
              <a:rPr lang="en-US" dirty="0"/>
              <a:t>Coalitions: convergence and compliance</a:t>
            </a:r>
          </a:p>
        </p:txBody>
      </p:sp>
      <p:sp>
        <p:nvSpPr>
          <p:cNvPr id="3" name="Content Placeholder 2">
            <a:extLst>
              <a:ext uri="{FF2B5EF4-FFF2-40B4-BE49-F238E27FC236}">
                <a16:creationId xmlns:a16="http://schemas.microsoft.com/office/drawing/2014/main" id="{208C47C7-8025-EC19-DD32-63B4729780BD}"/>
              </a:ext>
            </a:extLst>
          </p:cNvPr>
          <p:cNvSpPr>
            <a:spLocks noGrp="1"/>
          </p:cNvSpPr>
          <p:nvPr>
            <p:ph idx="1"/>
          </p:nvPr>
        </p:nvSpPr>
        <p:spPr/>
        <p:txBody>
          <a:bodyPr/>
          <a:lstStyle/>
          <a:p>
            <a:pPr marL="0" indent="0">
              <a:buNone/>
            </a:pPr>
            <a:r>
              <a:rPr lang="en-US" dirty="0"/>
              <a:t>If China does not agree to the optimal carbon policy, </a:t>
            </a:r>
          </a:p>
          <a:p>
            <a:r>
              <a:rPr lang="en-US" dirty="0"/>
              <a:t>Can achieve only 60% of the Consensus gains</a:t>
            </a:r>
          </a:p>
          <a:p>
            <a:r>
              <a:rPr lang="en-US" dirty="0"/>
              <a:t>Gains from coordination with China are very large</a:t>
            </a:r>
          </a:p>
          <a:p>
            <a:r>
              <a:rPr lang="en-US" dirty="0"/>
              <a:t>I think it relies on an assumption of convergence in income between EU and China</a:t>
            </a:r>
          </a:p>
          <a:p>
            <a:endParaRPr lang="en-US" dirty="0"/>
          </a:p>
          <a:p>
            <a:r>
              <a:rPr lang="en-US" dirty="0">
                <a:hlinkClick r:id="rId2"/>
              </a:rPr>
              <a:t>Nordhaus (2015): </a:t>
            </a:r>
            <a:r>
              <a:rPr lang="en-US" dirty="0"/>
              <a:t>Climate Clubs with import sanctions on non-participants? Can import sanctions on non-compliant countries work?</a:t>
            </a:r>
          </a:p>
          <a:p>
            <a:r>
              <a:rPr lang="en-US" dirty="0"/>
              <a:t>Trade wars to deal with climate compliance? </a:t>
            </a:r>
            <a:r>
              <a:rPr lang="en-US" dirty="0">
                <a:hlinkClick r:id="rId3"/>
              </a:rPr>
              <a:t>Nordhaus (2021)</a:t>
            </a:r>
            <a:endParaRPr lang="en-US" dirty="0"/>
          </a:p>
          <a:p>
            <a:pPr marL="0" indent="0">
              <a:buNone/>
            </a:pPr>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51EF6D0C-7F7A-0ED7-3D3A-22049F26CB7E}"/>
              </a:ext>
            </a:extLst>
          </p:cNvPr>
          <p:cNvSpPr>
            <a:spLocks noGrp="1"/>
          </p:cNvSpPr>
          <p:nvPr>
            <p:ph type="sldNum" sz="quarter" idx="12"/>
          </p:nvPr>
        </p:nvSpPr>
        <p:spPr/>
        <p:txBody>
          <a:bodyPr/>
          <a:lstStyle/>
          <a:p>
            <a:fld id="{1C1F5A1C-800B-234D-BCE7-07AF9D224E74}" type="slidenum">
              <a:rPr lang="en-US" smtClean="0"/>
              <a:t>14</a:t>
            </a:fld>
            <a:endParaRPr lang="en-US"/>
          </a:p>
        </p:txBody>
      </p:sp>
    </p:spTree>
    <p:extLst>
      <p:ext uri="{BB962C8B-B14F-4D97-AF65-F5344CB8AC3E}">
        <p14:creationId xmlns:p14="http://schemas.microsoft.com/office/powerpoint/2010/main" val="14389043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5A877-1C9F-2816-DE5B-3FF2C182AE7A}"/>
              </a:ext>
            </a:extLst>
          </p:cNvPr>
          <p:cNvSpPr>
            <a:spLocks noGrp="1"/>
          </p:cNvSpPr>
          <p:nvPr>
            <p:ph type="title"/>
          </p:nvPr>
        </p:nvSpPr>
        <p:spPr/>
        <p:txBody>
          <a:bodyPr/>
          <a:lstStyle/>
          <a:p>
            <a:r>
              <a:rPr lang="en-US" dirty="0"/>
              <a:t>Climate Clubs: political feasibility</a:t>
            </a:r>
          </a:p>
        </p:txBody>
      </p:sp>
      <p:sp>
        <p:nvSpPr>
          <p:cNvPr id="3" name="Content Placeholder 2">
            <a:extLst>
              <a:ext uri="{FF2B5EF4-FFF2-40B4-BE49-F238E27FC236}">
                <a16:creationId xmlns:a16="http://schemas.microsoft.com/office/drawing/2014/main" id="{2E07812C-342F-B9CA-DD59-4A97B572F499}"/>
              </a:ext>
            </a:extLst>
          </p:cNvPr>
          <p:cNvSpPr>
            <a:spLocks noGrp="1"/>
          </p:cNvSpPr>
          <p:nvPr>
            <p:ph idx="1"/>
          </p:nvPr>
        </p:nvSpPr>
        <p:spPr/>
        <p:txBody>
          <a:bodyPr/>
          <a:lstStyle/>
          <a:p>
            <a:r>
              <a:rPr lang="en-US" dirty="0"/>
              <a:t>Coalition consensus is hard to build for many reasons</a:t>
            </a:r>
          </a:p>
          <a:p>
            <a:pPr lvl="1"/>
            <a:r>
              <a:rPr lang="en-US" dirty="0"/>
              <a:t>Winners and Losers are separate entities. </a:t>
            </a:r>
          </a:p>
          <a:p>
            <a:pPr lvl="1"/>
            <a:r>
              <a:rPr lang="en-US" dirty="0"/>
              <a:t>Consume different goods, different political appetite for sanctions</a:t>
            </a:r>
          </a:p>
          <a:p>
            <a:pPr lvl="1"/>
            <a:r>
              <a:rPr lang="en-US" dirty="0"/>
              <a:t>What if only the losers built a coalition?</a:t>
            </a:r>
          </a:p>
          <a:p>
            <a:pPr lvl="1"/>
            <a:endParaRPr lang="en-US" dirty="0"/>
          </a:p>
          <a:p>
            <a:pPr lvl="1"/>
            <a:r>
              <a:rPr lang="en-US" dirty="0"/>
              <a:t>Interaction of Demographics with climate coalition/clubs</a:t>
            </a:r>
          </a:p>
          <a:p>
            <a:pPr lvl="1"/>
            <a:endParaRPr lang="en-US" dirty="0"/>
          </a:p>
          <a:p>
            <a:pPr lvl="1"/>
            <a:r>
              <a:rPr lang="en-US" dirty="0"/>
              <a:t>Climate coalitions with heterogenous ownership of fossils</a:t>
            </a:r>
          </a:p>
        </p:txBody>
      </p:sp>
      <p:sp>
        <p:nvSpPr>
          <p:cNvPr id="4" name="Slide Number Placeholder 3">
            <a:extLst>
              <a:ext uri="{FF2B5EF4-FFF2-40B4-BE49-F238E27FC236}">
                <a16:creationId xmlns:a16="http://schemas.microsoft.com/office/drawing/2014/main" id="{30F20A82-CE61-C661-4965-772EF7481EEE}"/>
              </a:ext>
            </a:extLst>
          </p:cNvPr>
          <p:cNvSpPr>
            <a:spLocks noGrp="1"/>
          </p:cNvSpPr>
          <p:nvPr>
            <p:ph type="sldNum" sz="quarter" idx="12"/>
          </p:nvPr>
        </p:nvSpPr>
        <p:spPr/>
        <p:txBody>
          <a:bodyPr/>
          <a:lstStyle/>
          <a:p>
            <a:fld id="{1C1F5A1C-800B-234D-BCE7-07AF9D224E74}" type="slidenum">
              <a:rPr lang="en-US" smtClean="0"/>
              <a:t>15</a:t>
            </a:fld>
            <a:endParaRPr lang="en-US"/>
          </a:p>
        </p:txBody>
      </p:sp>
    </p:spTree>
    <p:extLst>
      <p:ext uri="{BB962C8B-B14F-4D97-AF65-F5344CB8AC3E}">
        <p14:creationId xmlns:p14="http://schemas.microsoft.com/office/powerpoint/2010/main" val="39599733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89A7A-E4F6-8897-C3A2-F3B5BCC45913}"/>
              </a:ext>
            </a:extLst>
          </p:cNvPr>
          <p:cNvSpPr>
            <a:spLocks noGrp="1"/>
          </p:cNvSpPr>
          <p:nvPr>
            <p:ph type="title"/>
          </p:nvPr>
        </p:nvSpPr>
        <p:spPr/>
        <p:txBody>
          <a:bodyPr/>
          <a:lstStyle/>
          <a:p>
            <a:r>
              <a:rPr lang="en-US" dirty="0"/>
              <a:t>Somewhat surprising answers</a:t>
            </a:r>
          </a:p>
        </p:txBody>
      </p:sp>
      <p:sp>
        <p:nvSpPr>
          <p:cNvPr id="3" name="Content Placeholder 2">
            <a:extLst>
              <a:ext uri="{FF2B5EF4-FFF2-40B4-BE49-F238E27FC236}">
                <a16:creationId xmlns:a16="http://schemas.microsoft.com/office/drawing/2014/main" id="{D9CFFEC9-C512-D189-6354-FB680378860C}"/>
              </a:ext>
            </a:extLst>
          </p:cNvPr>
          <p:cNvSpPr>
            <a:spLocks noGrp="1"/>
          </p:cNvSpPr>
          <p:nvPr>
            <p:ph idx="1"/>
          </p:nvPr>
        </p:nvSpPr>
        <p:spPr/>
        <p:txBody>
          <a:bodyPr/>
          <a:lstStyle/>
          <a:p>
            <a:r>
              <a:rPr lang="en-US" dirty="0"/>
              <a:t>Distribution of global GDP unaffected under UWI</a:t>
            </a:r>
          </a:p>
          <a:p>
            <a:pPr lvl="1"/>
            <a:r>
              <a:rPr lang="en-US" dirty="0"/>
              <a:t>Despite nonlinear climate damage functions</a:t>
            </a:r>
          </a:p>
          <a:p>
            <a:r>
              <a:rPr lang="en-US" dirty="0"/>
              <a:t>US and China have similar temperatures today. Damage proportional to temperature. So, climate change does not affect distribution of income materially</a:t>
            </a:r>
          </a:p>
          <a:p>
            <a:endParaRPr lang="en-US" dirty="0"/>
          </a:p>
          <a:p>
            <a:r>
              <a:rPr lang="en-US" dirty="0"/>
              <a:t>allow for spillovers in climate damages (input-output networks)? </a:t>
            </a:r>
          </a:p>
          <a:p>
            <a:pPr marL="0" indent="0">
              <a:buNone/>
            </a:pPr>
            <a:endParaRPr lang="en-US" dirty="0"/>
          </a:p>
          <a:p>
            <a:endParaRPr lang="en-US" dirty="0"/>
          </a:p>
        </p:txBody>
      </p:sp>
      <p:sp>
        <p:nvSpPr>
          <p:cNvPr id="4" name="Slide Number Placeholder 3">
            <a:extLst>
              <a:ext uri="{FF2B5EF4-FFF2-40B4-BE49-F238E27FC236}">
                <a16:creationId xmlns:a16="http://schemas.microsoft.com/office/drawing/2014/main" id="{4E6A03A6-8090-01BE-4AC3-84191DAF33FB}"/>
              </a:ext>
            </a:extLst>
          </p:cNvPr>
          <p:cNvSpPr>
            <a:spLocks noGrp="1"/>
          </p:cNvSpPr>
          <p:nvPr>
            <p:ph type="sldNum" sz="quarter" idx="12"/>
          </p:nvPr>
        </p:nvSpPr>
        <p:spPr/>
        <p:txBody>
          <a:bodyPr/>
          <a:lstStyle/>
          <a:p>
            <a:fld id="{1C1F5A1C-800B-234D-BCE7-07AF9D224E74}" type="slidenum">
              <a:rPr lang="en-US" smtClean="0"/>
              <a:t>16</a:t>
            </a:fld>
            <a:endParaRPr lang="en-US"/>
          </a:p>
        </p:txBody>
      </p:sp>
    </p:spTree>
    <p:extLst>
      <p:ext uri="{BB962C8B-B14F-4D97-AF65-F5344CB8AC3E}">
        <p14:creationId xmlns:p14="http://schemas.microsoft.com/office/powerpoint/2010/main" val="29089565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1B5AA-AD4A-10A4-E8DA-03417899D483}"/>
              </a:ext>
            </a:extLst>
          </p:cNvPr>
          <p:cNvSpPr>
            <a:spLocks noGrp="1"/>
          </p:cNvSpPr>
          <p:nvPr>
            <p:ph type="title"/>
          </p:nvPr>
        </p:nvSpPr>
        <p:spPr/>
        <p:txBody>
          <a:bodyPr/>
          <a:lstStyle/>
          <a:p>
            <a:r>
              <a:rPr lang="en-US" dirty="0"/>
              <a:t>I would like to understand a little better</a:t>
            </a:r>
          </a:p>
        </p:txBody>
      </p:sp>
      <p:sp>
        <p:nvSpPr>
          <p:cNvPr id="3" name="Content Placeholder 2">
            <a:extLst>
              <a:ext uri="{FF2B5EF4-FFF2-40B4-BE49-F238E27FC236}">
                <a16:creationId xmlns:a16="http://schemas.microsoft.com/office/drawing/2014/main" id="{3E1971B5-A1B4-476D-A811-525EC6EADCB1}"/>
              </a:ext>
            </a:extLst>
          </p:cNvPr>
          <p:cNvSpPr>
            <a:spLocks noGrp="1"/>
          </p:cNvSpPr>
          <p:nvPr>
            <p:ph idx="1"/>
          </p:nvPr>
        </p:nvSpPr>
        <p:spPr/>
        <p:txBody>
          <a:bodyPr>
            <a:normAutofit fontScale="85000" lnSpcReduction="20000"/>
          </a:bodyPr>
          <a:lstStyle/>
          <a:p>
            <a:r>
              <a:rPr lang="en-US" dirty="0"/>
              <a:t>The projection on real interest rate</a:t>
            </a:r>
          </a:p>
          <a:p>
            <a:endParaRPr lang="en-US" dirty="0"/>
          </a:p>
          <a:p>
            <a:pPr marL="0" indent="0">
              <a:buNone/>
            </a:pPr>
            <a:r>
              <a:rPr lang="en-US" dirty="0"/>
              <a:t>Current calibration is 4% per year. </a:t>
            </a:r>
          </a:p>
          <a:p>
            <a:pPr marL="0" indent="0">
              <a:buNone/>
            </a:pPr>
            <a:r>
              <a:rPr lang="en-US" dirty="0"/>
              <a:t>Under BAU, projected to fall to 2.9%.  Under UWI,  between 3.4% – 4.2%</a:t>
            </a:r>
          </a:p>
          <a:p>
            <a:pPr marL="0" indent="0">
              <a:buNone/>
            </a:pPr>
            <a:r>
              <a:rPr lang="en-US" dirty="0"/>
              <a:t>	Would be useful to see how carbon taxation interacts with aging</a:t>
            </a:r>
          </a:p>
          <a:p>
            <a:pPr marL="0" indent="0">
              <a:buNone/>
            </a:pPr>
            <a:r>
              <a:rPr lang="en-US" dirty="0"/>
              <a:t>	Interaction with growth assumptions (</a:t>
            </a:r>
            <a:r>
              <a:rPr lang="en-US" dirty="0" err="1"/>
              <a:t>Benzel</a:t>
            </a:r>
            <a:r>
              <a:rPr lang="en-US" dirty="0"/>
              <a:t> et al. 2023)</a:t>
            </a:r>
          </a:p>
          <a:p>
            <a:pPr marL="0" indent="0">
              <a:buNone/>
            </a:pPr>
            <a:endParaRPr lang="en-US" dirty="0"/>
          </a:p>
          <a:p>
            <a:pPr marL="0" indent="0">
              <a:buNone/>
            </a:pPr>
            <a:r>
              <a:rPr lang="en-US" dirty="0"/>
              <a:t>Could make a connection to misallocation of capital (Hsieh and </a:t>
            </a:r>
            <a:r>
              <a:rPr lang="en-US" dirty="0" err="1"/>
              <a:t>Klenow</a:t>
            </a:r>
            <a:r>
              <a:rPr lang="en-US" dirty="0"/>
              <a:t>) to interact with carbon policy? </a:t>
            </a:r>
          </a:p>
          <a:p>
            <a:pPr marL="0" indent="0">
              <a:buNone/>
            </a:pPr>
            <a:r>
              <a:rPr lang="en-US" dirty="0"/>
              <a:t>	Productivity damages should push down r*</a:t>
            </a:r>
          </a:p>
          <a:p>
            <a:pPr marL="0" indent="0">
              <a:buNone/>
            </a:pPr>
            <a:r>
              <a:rPr lang="en-US" dirty="0"/>
              <a:t>	How would MPK heterogeneity interact with carbon policy?</a:t>
            </a:r>
          </a:p>
          <a:p>
            <a:pPr marL="0" indent="0">
              <a:buNone/>
            </a:pPr>
            <a:endParaRPr lang="en-US" dirty="0"/>
          </a:p>
        </p:txBody>
      </p:sp>
      <p:sp>
        <p:nvSpPr>
          <p:cNvPr id="4" name="Slide Number Placeholder 3">
            <a:extLst>
              <a:ext uri="{FF2B5EF4-FFF2-40B4-BE49-F238E27FC236}">
                <a16:creationId xmlns:a16="http://schemas.microsoft.com/office/drawing/2014/main" id="{11E0A1B1-72E5-FC29-796B-36D0CA3D939A}"/>
              </a:ext>
            </a:extLst>
          </p:cNvPr>
          <p:cNvSpPr>
            <a:spLocks noGrp="1"/>
          </p:cNvSpPr>
          <p:nvPr>
            <p:ph type="sldNum" sz="quarter" idx="12"/>
          </p:nvPr>
        </p:nvSpPr>
        <p:spPr/>
        <p:txBody>
          <a:bodyPr/>
          <a:lstStyle/>
          <a:p>
            <a:fld id="{1C1F5A1C-800B-234D-BCE7-07AF9D224E74}" type="slidenum">
              <a:rPr lang="en-US" smtClean="0"/>
              <a:t>17</a:t>
            </a:fld>
            <a:endParaRPr lang="en-US"/>
          </a:p>
        </p:txBody>
      </p:sp>
    </p:spTree>
    <p:extLst>
      <p:ext uri="{BB962C8B-B14F-4D97-AF65-F5344CB8AC3E}">
        <p14:creationId xmlns:p14="http://schemas.microsoft.com/office/powerpoint/2010/main" val="37118700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74ADC-7D3A-1DCA-52DF-CC394B4CB871}"/>
              </a:ext>
            </a:extLst>
          </p:cNvPr>
          <p:cNvSpPr>
            <a:spLocks noGrp="1"/>
          </p:cNvSpPr>
          <p:nvPr>
            <p:ph type="title"/>
          </p:nvPr>
        </p:nvSpPr>
        <p:spPr/>
        <p:txBody>
          <a:bodyPr/>
          <a:lstStyle/>
          <a:p>
            <a:r>
              <a:rPr lang="en-US" dirty="0"/>
              <a:t>I liked this paper a lot</a:t>
            </a:r>
          </a:p>
        </p:txBody>
      </p:sp>
      <p:sp>
        <p:nvSpPr>
          <p:cNvPr id="3" name="Content Placeholder 2">
            <a:extLst>
              <a:ext uri="{FF2B5EF4-FFF2-40B4-BE49-F238E27FC236}">
                <a16:creationId xmlns:a16="http://schemas.microsoft.com/office/drawing/2014/main" id="{A13951D7-1430-5AF2-4DFB-75AF1B7175D5}"/>
              </a:ext>
            </a:extLst>
          </p:cNvPr>
          <p:cNvSpPr>
            <a:spLocks noGrp="1"/>
          </p:cNvSpPr>
          <p:nvPr>
            <p:ph idx="1"/>
          </p:nvPr>
        </p:nvSpPr>
        <p:spPr/>
        <p:txBody>
          <a:bodyPr>
            <a:normAutofit lnSpcReduction="10000"/>
          </a:bodyPr>
          <a:lstStyle/>
          <a:p>
            <a:r>
              <a:rPr lang="en-US" dirty="0"/>
              <a:t>Structural approach</a:t>
            </a:r>
          </a:p>
          <a:p>
            <a:r>
              <a:rPr lang="en-US" dirty="0"/>
              <a:t>Obviously comes with a lot of assumptions but most of these are very transparent</a:t>
            </a:r>
          </a:p>
          <a:p>
            <a:r>
              <a:rPr lang="en-US" dirty="0"/>
              <a:t>Non-trivial computational artillery</a:t>
            </a:r>
          </a:p>
          <a:p>
            <a:r>
              <a:rPr lang="en-US" dirty="0"/>
              <a:t>There is a lot of admiration for the work in this paper</a:t>
            </a:r>
          </a:p>
          <a:p>
            <a:r>
              <a:rPr lang="en-US" dirty="0"/>
              <a:t>I learnt a great deal! </a:t>
            </a:r>
          </a:p>
          <a:p>
            <a:r>
              <a:rPr lang="en-US" dirty="0"/>
              <a:t>Recommend reading it!</a:t>
            </a:r>
          </a:p>
          <a:p>
            <a:endParaRPr lang="en-US" dirty="0"/>
          </a:p>
          <a:p>
            <a:pPr marL="0" indent="0">
              <a:buNone/>
            </a:pPr>
            <a:r>
              <a:rPr lang="en-US" dirty="0"/>
              <a:t>Thank you!</a:t>
            </a:r>
          </a:p>
          <a:p>
            <a:endParaRPr lang="en-US" dirty="0"/>
          </a:p>
          <a:p>
            <a:endParaRPr lang="en-US" dirty="0"/>
          </a:p>
        </p:txBody>
      </p:sp>
      <p:sp>
        <p:nvSpPr>
          <p:cNvPr id="4" name="Slide Number Placeholder 3">
            <a:extLst>
              <a:ext uri="{FF2B5EF4-FFF2-40B4-BE49-F238E27FC236}">
                <a16:creationId xmlns:a16="http://schemas.microsoft.com/office/drawing/2014/main" id="{8DC1FDFE-0A58-CCDD-F96D-4E8B3FE8CC11}"/>
              </a:ext>
            </a:extLst>
          </p:cNvPr>
          <p:cNvSpPr>
            <a:spLocks noGrp="1"/>
          </p:cNvSpPr>
          <p:nvPr>
            <p:ph type="sldNum" sz="quarter" idx="12"/>
          </p:nvPr>
        </p:nvSpPr>
        <p:spPr/>
        <p:txBody>
          <a:bodyPr/>
          <a:lstStyle/>
          <a:p>
            <a:fld id="{1C1F5A1C-800B-234D-BCE7-07AF9D224E74}" type="slidenum">
              <a:rPr lang="en-US" smtClean="0"/>
              <a:t>18</a:t>
            </a:fld>
            <a:endParaRPr lang="en-US"/>
          </a:p>
        </p:txBody>
      </p:sp>
    </p:spTree>
    <p:extLst>
      <p:ext uri="{BB962C8B-B14F-4D97-AF65-F5344CB8AC3E}">
        <p14:creationId xmlns:p14="http://schemas.microsoft.com/office/powerpoint/2010/main" val="24809831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59CD7-0D8D-8757-14E3-E5B7ED22A09F}"/>
              </a:ext>
            </a:extLst>
          </p:cNvPr>
          <p:cNvSpPr>
            <a:spLocks noGrp="1"/>
          </p:cNvSpPr>
          <p:nvPr>
            <p:ph type="title"/>
          </p:nvPr>
        </p:nvSpPr>
        <p:spPr/>
        <p:txBody>
          <a:bodyPr/>
          <a:lstStyle/>
          <a:p>
            <a:r>
              <a:rPr lang="en-US" dirty="0"/>
              <a:t>Carbon tax path under UWI</a:t>
            </a:r>
          </a:p>
        </p:txBody>
      </p:sp>
      <p:sp>
        <p:nvSpPr>
          <p:cNvPr id="3" name="Content Placeholder 2">
            <a:extLst>
              <a:ext uri="{FF2B5EF4-FFF2-40B4-BE49-F238E27FC236}">
                <a16:creationId xmlns:a16="http://schemas.microsoft.com/office/drawing/2014/main" id="{986CEB40-5F53-1769-2578-D8AE85856DF1}"/>
              </a:ext>
            </a:extLst>
          </p:cNvPr>
          <p:cNvSpPr>
            <a:spLocks noGrp="1"/>
          </p:cNvSpPr>
          <p:nvPr>
            <p:ph idx="1"/>
          </p:nvPr>
        </p:nvSpPr>
        <p:spPr/>
        <p:txBody>
          <a:bodyPr/>
          <a:lstStyle/>
          <a:p>
            <a:r>
              <a:rPr lang="en-US" dirty="0"/>
              <a:t>Initial tax: $ 22.4 to $ 87.5 per ton of CO2 (1x – 6x damage)</a:t>
            </a:r>
          </a:p>
          <a:p>
            <a:r>
              <a:rPr lang="en-US" dirty="0"/>
              <a:t>Growth in tax rate: 1.8 to 1.4 % </a:t>
            </a:r>
          </a:p>
          <a:p>
            <a:endParaRPr lang="en-US" dirty="0"/>
          </a:p>
          <a:p>
            <a:r>
              <a:rPr lang="en-US" dirty="0"/>
              <a:t>Temperature Rise is limited between 2.8 and 2.1 percent</a:t>
            </a:r>
          </a:p>
          <a:p>
            <a:endParaRPr lang="en-US" dirty="0"/>
          </a:p>
          <a:p>
            <a:r>
              <a:rPr lang="en-US" dirty="0"/>
              <a:t>Which of these scenarios would align with the Paris Accord commitments?</a:t>
            </a:r>
          </a:p>
          <a:p>
            <a:endParaRPr lang="en-US" dirty="0"/>
          </a:p>
        </p:txBody>
      </p:sp>
      <p:sp>
        <p:nvSpPr>
          <p:cNvPr id="4" name="Slide Number Placeholder 3">
            <a:extLst>
              <a:ext uri="{FF2B5EF4-FFF2-40B4-BE49-F238E27FC236}">
                <a16:creationId xmlns:a16="http://schemas.microsoft.com/office/drawing/2014/main" id="{09532348-F0DB-DFCF-8EEE-372496766647}"/>
              </a:ext>
            </a:extLst>
          </p:cNvPr>
          <p:cNvSpPr>
            <a:spLocks noGrp="1"/>
          </p:cNvSpPr>
          <p:nvPr>
            <p:ph type="sldNum" sz="quarter" idx="12"/>
          </p:nvPr>
        </p:nvSpPr>
        <p:spPr/>
        <p:txBody>
          <a:bodyPr/>
          <a:lstStyle/>
          <a:p>
            <a:fld id="{1C1F5A1C-800B-234D-BCE7-07AF9D224E74}" type="slidenum">
              <a:rPr lang="en-US" smtClean="0"/>
              <a:t>19</a:t>
            </a:fld>
            <a:endParaRPr lang="en-US"/>
          </a:p>
        </p:txBody>
      </p:sp>
    </p:spTree>
    <p:extLst>
      <p:ext uri="{BB962C8B-B14F-4D97-AF65-F5344CB8AC3E}">
        <p14:creationId xmlns:p14="http://schemas.microsoft.com/office/powerpoint/2010/main" val="8685701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B149C-318F-D2D4-D3E7-9BCA62709C54}"/>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F6AB294C-5124-4069-C72B-FDEED72E05CF}"/>
              </a:ext>
            </a:extLst>
          </p:cNvPr>
          <p:cNvSpPr>
            <a:spLocks noGrp="1"/>
          </p:cNvSpPr>
          <p:nvPr>
            <p:ph idx="1"/>
          </p:nvPr>
        </p:nvSpPr>
        <p:spPr/>
        <p:txBody>
          <a:bodyPr>
            <a:normAutofit/>
          </a:bodyPr>
          <a:lstStyle/>
          <a:p>
            <a:r>
              <a:rPr lang="en-US" sz="2400" dirty="0"/>
              <a:t>Q: Can we design a system of intergenerational transfers along with carbon taxation to </a:t>
            </a:r>
            <a:r>
              <a:rPr lang="en-US" sz="2400" i="1" dirty="0"/>
              <a:t>uniformly</a:t>
            </a:r>
            <a:r>
              <a:rPr lang="en-US" sz="2400" dirty="0"/>
              <a:t> increase welfare of all generations?</a:t>
            </a:r>
          </a:p>
          <a:p>
            <a:pPr marL="0" indent="0">
              <a:buNone/>
            </a:pPr>
            <a:endParaRPr lang="en-US" sz="2400" dirty="0"/>
          </a:p>
          <a:p>
            <a:pPr marL="0" indent="0">
              <a:buNone/>
            </a:pPr>
            <a:r>
              <a:rPr lang="en-US" sz="2400" dirty="0"/>
              <a:t>Build on </a:t>
            </a:r>
            <a:r>
              <a:rPr lang="en-US" sz="2400" dirty="0">
                <a:effectLst/>
              </a:rPr>
              <a:t>“MAKING CARBON TAXATION A GENERATIONAL WIN WIN” (2021)</a:t>
            </a:r>
          </a:p>
          <a:p>
            <a:pPr marL="0" indent="0">
              <a:buNone/>
            </a:pPr>
            <a:r>
              <a:rPr lang="en-US" sz="2400" dirty="0"/>
              <a:t>		</a:t>
            </a:r>
          </a:p>
          <a:p>
            <a:pPr marL="0" indent="0">
              <a:buNone/>
            </a:pPr>
            <a:r>
              <a:rPr lang="en-US" sz="2400" dirty="0">
                <a:effectLst/>
              </a:rPr>
              <a:t>		X 18 regions in an open economy</a:t>
            </a:r>
          </a:p>
          <a:p>
            <a:endParaRPr lang="en-US" sz="2400" dirty="0"/>
          </a:p>
          <a:p>
            <a:endParaRPr lang="en-US" sz="2400" dirty="0"/>
          </a:p>
          <a:p>
            <a:pPr marL="0" indent="0">
              <a:buNone/>
            </a:pPr>
            <a:endParaRPr lang="en-US" sz="2400" dirty="0"/>
          </a:p>
        </p:txBody>
      </p:sp>
      <p:sp>
        <p:nvSpPr>
          <p:cNvPr id="4" name="Slide Number Placeholder 3">
            <a:extLst>
              <a:ext uri="{FF2B5EF4-FFF2-40B4-BE49-F238E27FC236}">
                <a16:creationId xmlns:a16="http://schemas.microsoft.com/office/drawing/2014/main" id="{AE33DBC9-20BB-0BA5-559E-707E29585599}"/>
              </a:ext>
            </a:extLst>
          </p:cNvPr>
          <p:cNvSpPr>
            <a:spLocks noGrp="1"/>
          </p:cNvSpPr>
          <p:nvPr>
            <p:ph type="sldNum" sz="quarter" idx="12"/>
          </p:nvPr>
        </p:nvSpPr>
        <p:spPr/>
        <p:txBody>
          <a:bodyPr/>
          <a:lstStyle/>
          <a:p>
            <a:fld id="{1C1F5A1C-800B-234D-BCE7-07AF9D224E74}" type="slidenum">
              <a:rPr lang="en-US" smtClean="0"/>
              <a:t>2</a:t>
            </a:fld>
            <a:endParaRPr lang="en-US"/>
          </a:p>
        </p:txBody>
      </p:sp>
    </p:spTree>
    <p:extLst>
      <p:ext uri="{BB962C8B-B14F-4D97-AF65-F5344CB8AC3E}">
        <p14:creationId xmlns:p14="http://schemas.microsoft.com/office/powerpoint/2010/main" val="29966835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A3127-4C09-D181-CE18-333EAFD4E516}"/>
              </a:ext>
            </a:extLst>
          </p:cNvPr>
          <p:cNvSpPr>
            <a:spLocks noGrp="1"/>
          </p:cNvSpPr>
          <p:nvPr>
            <p:ph type="title"/>
          </p:nvPr>
        </p:nvSpPr>
        <p:spPr/>
        <p:txBody>
          <a:bodyPr/>
          <a:lstStyle/>
          <a:p>
            <a:r>
              <a:rPr lang="en-US" dirty="0"/>
              <a:t>Model validation: Business as usual</a:t>
            </a:r>
          </a:p>
        </p:txBody>
      </p:sp>
      <p:sp>
        <p:nvSpPr>
          <p:cNvPr id="3" name="Content Placeholder 2">
            <a:extLst>
              <a:ext uri="{FF2B5EF4-FFF2-40B4-BE49-F238E27FC236}">
                <a16:creationId xmlns:a16="http://schemas.microsoft.com/office/drawing/2014/main" id="{59CEAB9C-C37D-4A4C-38B3-5ABAA150151C}"/>
              </a:ext>
            </a:extLst>
          </p:cNvPr>
          <p:cNvSpPr>
            <a:spLocks noGrp="1"/>
          </p:cNvSpPr>
          <p:nvPr>
            <p:ph idx="1"/>
          </p:nvPr>
        </p:nvSpPr>
        <p:spPr/>
        <p:txBody>
          <a:bodyPr/>
          <a:lstStyle/>
          <a:p>
            <a:pPr marL="0" indent="0">
              <a:buNone/>
            </a:pPr>
            <a:r>
              <a:rPr lang="en-US" dirty="0"/>
              <a:t>Projections from business-as-usual scenario align with those estimated by other climate studies</a:t>
            </a:r>
          </a:p>
          <a:p>
            <a:pPr marL="514350" indent="-514350">
              <a:buFont typeface="+mj-lt"/>
              <a:buAutoNum type="arabicPeriod"/>
            </a:pPr>
            <a:r>
              <a:rPr lang="en-US" dirty="0"/>
              <a:t>Global GDP peak loss is close to 20 percent </a:t>
            </a:r>
          </a:p>
          <a:p>
            <a:pPr marL="514350" indent="-514350">
              <a:buFont typeface="+mj-lt"/>
              <a:buAutoNum type="arabicPeriod"/>
            </a:pPr>
            <a:r>
              <a:rPr lang="en-US" dirty="0"/>
              <a:t>Carbon emissions in 6X damage similar to some DICE projections</a:t>
            </a:r>
          </a:p>
          <a:p>
            <a:endParaRPr lang="en-US" dirty="0"/>
          </a:p>
        </p:txBody>
      </p:sp>
      <p:sp>
        <p:nvSpPr>
          <p:cNvPr id="4" name="Slide Number Placeholder 3">
            <a:extLst>
              <a:ext uri="{FF2B5EF4-FFF2-40B4-BE49-F238E27FC236}">
                <a16:creationId xmlns:a16="http://schemas.microsoft.com/office/drawing/2014/main" id="{BB69B9B5-3B21-915D-3C96-C8F2C9ED1541}"/>
              </a:ext>
            </a:extLst>
          </p:cNvPr>
          <p:cNvSpPr>
            <a:spLocks noGrp="1"/>
          </p:cNvSpPr>
          <p:nvPr>
            <p:ph type="sldNum" sz="quarter" idx="12"/>
          </p:nvPr>
        </p:nvSpPr>
        <p:spPr/>
        <p:txBody>
          <a:bodyPr/>
          <a:lstStyle/>
          <a:p>
            <a:fld id="{1C1F5A1C-800B-234D-BCE7-07AF9D224E74}" type="slidenum">
              <a:rPr lang="en-US" smtClean="0"/>
              <a:t>20</a:t>
            </a:fld>
            <a:endParaRPr lang="en-US"/>
          </a:p>
        </p:txBody>
      </p:sp>
    </p:spTree>
    <p:extLst>
      <p:ext uri="{BB962C8B-B14F-4D97-AF65-F5344CB8AC3E}">
        <p14:creationId xmlns:p14="http://schemas.microsoft.com/office/powerpoint/2010/main" val="5390580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60560-91B8-2A2A-7F84-BD2389B14695}"/>
              </a:ext>
            </a:extLst>
          </p:cNvPr>
          <p:cNvSpPr>
            <a:spLocks noGrp="1"/>
          </p:cNvSpPr>
          <p:nvPr>
            <p:ph type="title"/>
          </p:nvPr>
        </p:nvSpPr>
        <p:spPr/>
        <p:txBody>
          <a:bodyPr>
            <a:normAutofit/>
          </a:bodyPr>
          <a:lstStyle/>
          <a:p>
            <a:r>
              <a:rPr lang="en-US" dirty="0"/>
              <a:t>Climate Macro General Equilibrium Model</a:t>
            </a:r>
            <a:br>
              <a:rPr lang="en-US" dirty="0"/>
            </a:br>
            <a:br>
              <a:rPr lang="en-US" sz="2000" b="1" dirty="0">
                <a:effectLst/>
                <a:latin typeface="TimesTen"/>
              </a:rPr>
            </a:br>
            <a:endParaRPr lang="en-US" sz="2000" dirty="0"/>
          </a:p>
        </p:txBody>
      </p:sp>
      <p:sp>
        <p:nvSpPr>
          <p:cNvPr id="3" name="Content Placeholder 2">
            <a:extLst>
              <a:ext uri="{FF2B5EF4-FFF2-40B4-BE49-F238E27FC236}">
                <a16:creationId xmlns:a16="http://schemas.microsoft.com/office/drawing/2014/main" id="{FF604609-5E92-5934-72A2-2B13769DA05A}"/>
              </a:ext>
            </a:extLst>
          </p:cNvPr>
          <p:cNvSpPr>
            <a:spLocks noGrp="1"/>
          </p:cNvSpPr>
          <p:nvPr>
            <p:ph idx="1"/>
          </p:nvPr>
        </p:nvSpPr>
        <p:spPr/>
        <p:txBody>
          <a:bodyPr>
            <a:normAutofit/>
          </a:bodyPr>
          <a:lstStyle/>
          <a:p>
            <a:r>
              <a:rPr lang="en-US" sz="2600" dirty="0"/>
              <a:t>OLG model  (begin at age 20 and max age of 100)</a:t>
            </a:r>
          </a:p>
          <a:p>
            <a:pPr lvl="1"/>
            <a:r>
              <a:rPr lang="en-US" sz="2200" dirty="0"/>
              <a:t>Feed in UN population projections (fertility, mortality, migration)</a:t>
            </a:r>
          </a:p>
          <a:p>
            <a:pPr lvl="1"/>
            <a:r>
              <a:rPr lang="en-US" sz="2200" dirty="0"/>
              <a:t>Fair annuity market hedges mortality risk </a:t>
            </a:r>
          </a:p>
          <a:p>
            <a:r>
              <a:rPr lang="en-US" sz="2600" dirty="0"/>
              <a:t>Final consumption good with capital, labor, and energy</a:t>
            </a:r>
          </a:p>
          <a:p>
            <a:r>
              <a:rPr lang="en-US" sz="2600" dirty="0"/>
              <a:t>Energy: clean (produced with land, K, L) or dirty (produced with fossils)</a:t>
            </a:r>
          </a:p>
          <a:p>
            <a:pPr lvl="1"/>
            <a:r>
              <a:rPr lang="en-US" sz="2200" dirty="0"/>
              <a:t>Baseline: perfect substitutes (allow for gradual increase in substitutability)</a:t>
            </a:r>
          </a:p>
          <a:p>
            <a:r>
              <a:rPr lang="en-US" sz="2600" dirty="0"/>
              <a:t>Dirty energy: coal, oil, natural gas (</a:t>
            </a:r>
            <a:r>
              <a:rPr lang="en-US" sz="2600" dirty="0" err="1"/>
              <a:t>Golosov</a:t>
            </a:r>
            <a:r>
              <a:rPr lang="en-US" sz="2600" dirty="0"/>
              <a:t> Hassler </a:t>
            </a:r>
            <a:r>
              <a:rPr lang="en-US" sz="2600" dirty="0" err="1"/>
              <a:t>Krusell</a:t>
            </a:r>
            <a:r>
              <a:rPr lang="en-US" sz="2600" dirty="0"/>
              <a:t> Smith, 2014)</a:t>
            </a:r>
          </a:p>
          <a:p>
            <a:pPr lvl="1"/>
            <a:r>
              <a:rPr lang="en-US" sz="2200" dirty="0"/>
              <a:t>Increasing resource extraction costs on finite world resources </a:t>
            </a:r>
          </a:p>
          <a:p>
            <a:pPr lvl="1"/>
            <a:r>
              <a:rPr lang="en-US" sz="2200" b="1" u="sng" dirty="0"/>
              <a:t>Carbon taxes </a:t>
            </a:r>
            <a:r>
              <a:rPr lang="en-US" sz="2200" dirty="0"/>
              <a:t>per unit of dirty energy</a:t>
            </a:r>
          </a:p>
          <a:p>
            <a:pPr lvl="1"/>
            <a:r>
              <a:rPr lang="en-US" sz="2200" dirty="0"/>
              <a:t>Perfectly competitive energy producers</a:t>
            </a:r>
          </a:p>
          <a:p>
            <a:pPr marL="0" indent="0">
              <a:buNone/>
            </a:pPr>
            <a:endParaRPr lang="en-US" dirty="0"/>
          </a:p>
          <a:p>
            <a:pPr marL="0" indent="0">
              <a:buNone/>
            </a:pPr>
            <a:endParaRPr lang="en-US" dirty="0"/>
          </a:p>
          <a:p>
            <a:endParaRPr lang="en-US" dirty="0"/>
          </a:p>
          <a:p>
            <a:endParaRPr lang="en-US" dirty="0"/>
          </a:p>
        </p:txBody>
      </p:sp>
      <p:cxnSp>
        <p:nvCxnSpPr>
          <p:cNvPr id="7" name="Straight Arrow Connector 6">
            <a:extLst>
              <a:ext uri="{FF2B5EF4-FFF2-40B4-BE49-F238E27FC236}">
                <a16:creationId xmlns:a16="http://schemas.microsoft.com/office/drawing/2014/main" id="{5EE9D70F-6E96-1611-C7AA-180B53AC0688}"/>
              </a:ext>
            </a:extLst>
          </p:cNvPr>
          <p:cNvCxnSpPr/>
          <p:nvPr/>
        </p:nvCxnSpPr>
        <p:spPr>
          <a:xfrm>
            <a:off x="2842280" y="5123665"/>
            <a:ext cx="35683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6193FBCB-D899-B502-3EE3-8B5AA38BBF0A}"/>
              </a:ext>
            </a:extLst>
          </p:cNvPr>
          <p:cNvSpPr>
            <a:spLocks noGrp="1"/>
          </p:cNvSpPr>
          <p:nvPr>
            <p:ph type="sldNum" sz="quarter" idx="12"/>
          </p:nvPr>
        </p:nvSpPr>
        <p:spPr/>
        <p:txBody>
          <a:bodyPr/>
          <a:lstStyle/>
          <a:p>
            <a:fld id="{1C1F5A1C-800B-234D-BCE7-07AF9D224E74}" type="slidenum">
              <a:rPr lang="en-US" smtClean="0"/>
              <a:t>3</a:t>
            </a:fld>
            <a:endParaRPr lang="en-US"/>
          </a:p>
        </p:txBody>
      </p:sp>
    </p:spTree>
    <p:extLst>
      <p:ext uri="{BB962C8B-B14F-4D97-AF65-F5344CB8AC3E}">
        <p14:creationId xmlns:p14="http://schemas.microsoft.com/office/powerpoint/2010/main" val="3057381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5E39B-3F75-172C-4DA0-8B5D2A69E287}"/>
              </a:ext>
            </a:extLst>
          </p:cNvPr>
          <p:cNvSpPr>
            <a:spLocks noGrp="1"/>
          </p:cNvSpPr>
          <p:nvPr>
            <p:ph type="title"/>
          </p:nvPr>
        </p:nvSpPr>
        <p:spPr/>
        <p:txBody>
          <a:bodyPr/>
          <a:lstStyle/>
          <a:p>
            <a:r>
              <a:rPr lang="en-US" dirty="0"/>
              <a:t>Macro Structure</a:t>
            </a:r>
          </a:p>
        </p:txBody>
      </p:sp>
      <p:sp>
        <p:nvSpPr>
          <p:cNvPr id="3" name="Content Placeholder 2">
            <a:extLst>
              <a:ext uri="{FF2B5EF4-FFF2-40B4-BE49-F238E27FC236}">
                <a16:creationId xmlns:a16="http://schemas.microsoft.com/office/drawing/2014/main" id="{C2EB8D49-D0FC-EDD1-6A0D-BBCC8AABC3F2}"/>
              </a:ext>
            </a:extLst>
          </p:cNvPr>
          <p:cNvSpPr>
            <a:spLocks noGrp="1"/>
          </p:cNvSpPr>
          <p:nvPr>
            <p:ph idx="1"/>
          </p:nvPr>
        </p:nvSpPr>
        <p:spPr/>
        <p:txBody>
          <a:bodyPr>
            <a:normAutofit fontScale="85000" lnSpcReduction="20000"/>
          </a:bodyPr>
          <a:lstStyle/>
          <a:p>
            <a:r>
              <a:rPr lang="en-US" sz="2800" dirty="0"/>
              <a:t>Single consumption good in the world (no home bias/trade costs)</a:t>
            </a:r>
          </a:p>
          <a:p>
            <a:endParaRPr lang="en-US" sz="2800" dirty="0">
              <a:effectLst/>
            </a:endParaRPr>
          </a:p>
          <a:p>
            <a:r>
              <a:rPr lang="en-US" sz="2800" dirty="0">
                <a:effectLst/>
              </a:rPr>
              <a:t>Perfect capital mobility – unique world real interest rate</a:t>
            </a:r>
          </a:p>
          <a:p>
            <a:endParaRPr lang="en-US" dirty="0"/>
          </a:p>
          <a:p>
            <a:r>
              <a:rPr lang="en-US" dirty="0"/>
              <a:t>Labor market region specific.</a:t>
            </a:r>
          </a:p>
          <a:p>
            <a:pPr lvl="1"/>
            <a:r>
              <a:rPr lang="en-US" dirty="0"/>
              <a:t>Countries differ in their energy share, and TFP</a:t>
            </a:r>
          </a:p>
          <a:p>
            <a:pPr lvl="1"/>
            <a:r>
              <a:rPr lang="en-US" dirty="0"/>
              <a:t>Labor immobile</a:t>
            </a:r>
          </a:p>
          <a:p>
            <a:pPr lvl="1"/>
            <a:endParaRPr lang="en-US" dirty="0"/>
          </a:p>
          <a:p>
            <a:r>
              <a:rPr lang="en-US" dirty="0"/>
              <a:t>Energy intensity region-specific</a:t>
            </a:r>
          </a:p>
          <a:p>
            <a:pPr lvl="1"/>
            <a:r>
              <a:rPr lang="en-US" dirty="0"/>
              <a:t>Clean energy non-tradeable. But oil, gas, coal freely tradeable.</a:t>
            </a:r>
          </a:p>
          <a:p>
            <a:pPr marL="457200" lvl="1" indent="0">
              <a:buNone/>
            </a:pPr>
            <a:endParaRPr lang="en-US" dirty="0"/>
          </a:p>
          <a:p>
            <a:r>
              <a:rPr lang="en-US" dirty="0"/>
              <a:t>homogenous ownership of all assets (fossils, land, capital, debt)</a:t>
            </a:r>
          </a:p>
          <a:p>
            <a:pPr lvl="1"/>
            <a:endParaRPr lang="en-US" dirty="0"/>
          </a:p>
        </p:txBody>
      </p:sp>
      <p:sp>
        <p:nvSpPr>
          <p:cNvPr id="4" name="Slide Number Placeholder 3">
            <a:extLst>
              <a:ext uri="{FF2B5EF4-FFF2-40B4-BE49-F238E27FC236}">
                <a16:creationId xmlns:a16="http://schemas.microsoft.com/office/drawing/2014/main" id="{68A04D64-2E69-ECB4-5AA9-F62F3BC5007C}"/>
              </a:ext>
            </a:extLst>
          </p:cNvPr>
          <p:cNvSpPr>
            <a:spLocks noGrp="1"/>
          </p:cNvSpPr>
          <p:nvPr>
            <p:ph type="sldNum" sz="quarter" idx="12"/>
          </p:nvPr>
        </p:nvSpPr>
        <p:spPr/>
        <p:txBody>
          <a:bodyPr/>
          <a:lstStyle/>
          <a:p>
            <a:fld id="{1C1F5A1C-800B-234D-BCE7-07AF9D224E74}" type="slidenum">
              <a:rPr lang="en-US" smtClean="0"/>
              <a:t>4</a:t>
            </a:fld>
            <a:endParaRPr lang="en-US"/>
          </a:p>
        </p:txBody>
      </p:sp>
    </p:spTree>
    <p:extLst>
      <p:ext uri="{BB962C8B-B14F-4D97-AF65-F5344CB8AC3E}">
        <p14:creationId xmlns:p14="http://schemas.microsoft.com/office/powerpoint/2010/main" val="5834701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921E2-C793-8277-3D10-C9228AAADD89}"/>
              </a:ext>
            </a:extLst>
          </p:cNvPr>
          <p:cNvSpPr>
            <a:spLocks noGrp="1"/>
          </p:cNvSpPr>
          <p:nvPr>
            <p:ph type="title"/>
          </p:nvPr>
        </p:nvSpPr>
        <p:spPr/>
        <p:txBody>
          <a:bodyPr/>
          <a:lstStyle/>
          <a:p>
            <a:r>
              <a:rPr lang="en-US" dirty="0"/>
              <a:t>Climate meets Macro block</a:t>
            </a:r>
          </a:p>
        </p:txBody>
      </p:sp>
      <p:sp>
        <p:nvSpPr>
          <p:cNvPr id="3" name="Content Placeholder 2">
            <a:extLst>
              <a:ext uri="{FF2B5EF4-FFF2-40B4-BE49-F238E27FC236}">
                <a16:creationId xmlns:a16="http://schemas.microsoft.com/office/drawing/2014/main" id="{1B2BCC96-D8FA-6080-0FA9-5B71DC7FE65E}"/>
              </a:ext>
            </a:extLst>
          </p:cNvPr>
          <p:cNvSpPr>
            <a:spLocks noGrp="1"/>
          </p:cNvSpPr>
          <p:nvPr>
            <p:ph idx="1"/>
          </p:nvPr>
        </p:nvSpPr>
        <p:spPr/>
        <p:txBody>
          <a:bodyPr/>
          <a:lstStyle/>
          <a:p>
            <a:r>
              <a:rPr lang="en-US" dirty="0"/>
              <a:t>Dirty energy      Emissions     Temperature      Damage </a:t>
            </a:r>
          </a:p>
          <a:p>
            <a:pPr lvl="1"/>
            <a:r>
              <a:rPr lang="en-US" dirty="0"/>
              <a:t>(Nordhaus + advances in climate science </a:t>
            </a:r>
            <a:r>
              <a:rPr lang="en-US" dirty="0" err="1"/>
              <a:t>Follini</a:t>
            </a:r>
            <a:r>
              <a:rPr lang="en-US" dirty="0"/>
              <a:t>, Kubler, </a:t>
            </a:r>
            <a:r>
              <a:rPr lang="en-US" dirty="0" err="1"/>
              <a:t>Malova</a:t>
            </a:r>
            <a:r>
              <a:rPr lang="en-US" dirty="0"/>
              <a:t> &amp; </a:t>
            </a:r>
            <a:r>
              <a:rPr lang="en-US" dirty="0" err="1"/>
              <a:t>Scheidegger</a:t>
            </a:r>
            <a:r>
              <a:rPr lang="en-US" dirty="0"/>
              <a:t> 2021)</a:t>
            </a:r>
          </a:p>
          <a:p>
            <a:r>
              <a:rPr lang="en-US" dirty="0"/>
              <a:t>Production of fossils feed into carbon (Atmospheric &amp; Oceanic)</a:t>
            </a:r>
          </a:p>
          <a:p>
            <a:r>
              <a:rPr lang="en-US" dirty="0"/>
              <a:t>Carbon concentration            radiative forcing            temperature</a:t>
            </a:r>
          </a:p>
          <a:p>
            <a:r>
              <a:rPr lang="en-US" dirty="0"/>
              <a:t>Translate the global temperature into GDP weighted local temperature</a:t>
            </a:r>
          </a:p>
          <a:p>
            <a:r>
              <a:rPr lang="en-US" dirty="0"/>
              <a:t>Local temperature affects local TFP (good for cold countries)</a:t>
            </a:r>
          </a:p>
          <a:p>
            <a:endParaRPr lang="en-US" dirty="0"/>
          </a:p>
          <a:p>
            <a:endParaRPr lang="en-US" dirty="0"/>
          </a:p>
          <a:p>
            <a:endParaRPr lang="en-US" dirty="0"/>
          </a:p>
        </p:txBody>
      </p:sp>
      <p:cxnSp>
        <p:nvCxnSpPr>
          <p:cNvPr id="8" name="Straight Arrow Connector 7">
            <a:extLst>
              <a:ext uri="{FF2B5EF4-FFF2-40B4-BE49-F238E27FC236}">
                <a16:creationId xmlns:a16="http://schemas.microsoft.com/office/drawing/2014/main" id="{A1B9D90A-A8A1-3B1E-C87C-89B4F384FE79}"/>
              </a:ext>
            </a:extLst>
          </p:cNvPr>
          <p:cNvCxnSpPr>
            <a:cxnSpLocks/>
          </p:cNvCxnSpPr>
          <p:nvPr/>
        </p:nvCxnSpPr>
        <p:spPr>
          <a:xfrm>
            <a:off x="2937430" y="2074394"/>
            <a:ext cx="36799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B91A47CE-1C1C-7286-B275-301C2C3DEA94}"/>
              </a:ext>
            </a:extLst>
          </p:cNvPr>
          <p:cNvCxnSpPr>
            <a:cxnSpLocks/>
          </p:cNvCxnSpPr>
          <p:nvPr/>
        </p:nvCxnSpPr>
        <p:spPr>
          <a:xfrm>
            <a:off x="4873659" y="2074394"/>
            <a:ext cx="36799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CEACCD1-7F1A-A4E6-ACDA-BAB234A08214}"/>
              </a:ext>
            </a:extLst>
          </p:cNvPr>
          <p:cNvCxnSpPr>
            <a:cxnSpLocks/>
          </p:cNvCxnSpPr>
          <p:nvPr/>
        </p:nvCxnSpPr>
        <p:spPr>
          <a:xfrm>
            <a:off x="7154662" y="2067654"/>
            <a:ext cx="36799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E4E6233E-48F2-0DBD-1789-7EDF20BCBD7C}"/>
              </a:ext>
            </a:extLst>
          </p:cNvPr>
          <p:cNvCxnSpPr/>
          <p:nvPr/>
        </p:nvCxnSpPr>
        <p:spPr>
          <a:xfrm>
            <a:off x="4344096" y="3822491"/>
            <a:ext cx="8844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AEE01F2E-6EB8-2CBC-577E-0C25B5B75CB6}"/>
              </a:ext>
            </a:extLst>
          </p:cNvPr>
          <p:cNvCxnSpPr/>
          <p:nvPr/>
        </p:nvCxnSpPr>
        <p:spPr>
          <a:xfrm>
            <a:off x="7657565" y="3822491"/>
            <a:ext cx="8844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Slide Number Placeholder 13">
            <a:extLst>
              <a:ext uri="{FF2B5EF4-FFF2-40B4-BE49-F238E27FC236}">
                <a16:creationId xmlns:a16="http://schemas.microsoft.com/office/drawing/2014/main" id="{6AEC595E-52CF-C73E-BACD-3AE0DC148D35}"/>
              </a:ext>
            </a:extLst>
          </p:cNvPr>
          <p:cNvSpPr>
            <a:spLocks noGrp="1"/>
          </p:cNvSpPr>
          <p:nvPr>
            <p:ph type="sldNum" sz="quarter" idx="12"/>
          </p:nvPr>
        </p:nvSpPr>
        <p:spPr/>
        <p:txBody>
          <a:bodyPr/>
          <a:lstStyle/>
          <a:p>
            <a:fld id="{1C1F5A1C-800B-234D-BCE7-07AF9D224E74}" type="slidenum">
              <a:rPr lang="en-US" smtClean="0"/>
              <a:t>5</a:t>
            </a:fld>
            <a:endParaRPr lang="en-US"/>
          </a:p>
        </p:txBody>
      </p:sp>
    </p:spTree>
    <p:extLst>
      <p:ext uri="{BB962C8B-B14F-4D97-AF65-F5344CB8AC3E}">
        <p14:creationId xmlns:p14="http://schemas.microsoft.com/office/powerpoint/2010/main" val="29698449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33" name="Group 1032">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1034" name="Freeform: Shape 1033">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5" name="Rectangle 1034">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37" name="Rectangle 1036">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9" name="Isosceles Triangle 1038">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006C6C6D-49F9-FA56-51C8-AC377FE76AB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876370" y="643467"/>
            <a:ext cx="4439259" cy="557106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0D84C9A-0B89-AA1C-9E79-D1243DFA605A}"/>
              </a:ext>
            </a:extLst>
          </p:cNvPr>
          <p:cNvSpPr txBox="1"/>
          <p:nvPr/>
        </p:nvSpPr>
        <p:spPr>
          <a:xfrm>
            <a:off x="9381673" y="5721108"/>
            <a:ext cx="2266774" cy="369332"/>
          </a:xfrm>
          <a:prstGeom prst="rect">
            <a:avLst/>
          </a:prstGeom>
          <a:noFill/>
        </p:spPr>
        <p:txBody>
          <a:bodyPr wrap="none" rtlCol="0">
            <a:spAutoFit/>
          </a:bodyPr>
          <a:lstStyle/>
          <a:p>
            <a:r>
              <a:rPr lang="en-US" dirty="0">
                <a:hlinkClick r:id="rId3"/>
              </a:rPr>
              <a:t>Source NY Times 2009</a:t>
            </a:r>
            <a:endParaRPr lang="en-US" dirty="0"/>
          </a:p>
        </p:txBody>
      </p:sp>
      <p:sp>
        <p:nvSpPr>
          <p:cNvPr id="5" name="TextBox 4">
            <a:extLst>
              <a:ext uri="{FF2B5EF4-FFF2-40B4-BE49-F238E27FC236}">
                <a16:creationId xmlns:a16="http://schemas.microsoft.com/office/drawing/2014/main" id="{7055ED92-EBCB-AF12-3FA7-592CA1B63C1F}"/>
              </a:ext>
            </a:extLst>
          </p:cNvPr>
          <p:cNvSpPr txBox="1"/>
          <p:nvPr/>
        </p:nvSpPr>
        <p:spPr>
          <a:xfrm>
            <a:off x="282130" y="46773"/>
            <a:ext cx="8013732" cy="369332"/>
          </a:xfrm>
          <a:prstGeom prst="rect">
            <a:avLst/>
          </a:prstGeom>
          <a:noFill/>
        </p:spPr>
        <p:txBody>
          <a:bodyPr wrap="none" rtlCol="0">
            <a:spAutoFit/>
          </a:bodyPr>
          <a:lstStyle/>
          <a:p>
            <a:r>
              <a:rPr lang="en-US" b="0" i="0" u="none" strike="noStrike" dirty="0">
                <a:solidFill>
                  <a:srgbClr val="1A1A1A"/>
                </a:solidFill>
                <a:effectLst/>
                <a:latin typeface="BreveText"/>
              </a:rPr>
              <a:t>Schematic </a:t>
            </a:r>
            <a:r>
              <a:rPr lang="en-US" dirty="0">
                <a:solidFill>
                  <a:srgbClr val="1A1A1A"/>
                </a:solidFill>
                <a:latin typeface="BreveText"/>
              </a:rPr>
              <a:t>for Bill Phillips’ MONIAC: </a:t>
            </a:r>
            <a:r>
              <a:rPr lang="en-US" b="0" i="0" u="none" strike="noStrike" dirty="0">
                <a:solidFill>
                  <a:srgbClr val="1A1A1A"/>
                </a:solidFill>
                <a:effectLst/>
                <a:latin typeface="BreveText"/>
              </a:rPr>
              <a:t>Monetary National Income Analogue Computer</a:t>
            </a:r>
            <a:endParaRPr lang="en-US" dirty="0"/>
          </a:p>
        </p:txBody>
      </p:sp>
      <p:sp>
        <p:nvSpPr>
          <p:cNvPr id="2" name="Slide Number Placeholder 1">
            <a:extLst>
              <a:ext uri="{FF2B5EF4-FFF2-40B4-BE49-F238E27FC236}">
                <a16:creationId xmlns:a16="http://schemas.microsoft.com/office/drawing/2014/main" id="{9AB3D628-23B4-5FFC-B561-4CDDB7C8883C}"/>
              </a:ext>
            </a:extLst>
          </p:cNvPr>
          <p:cNvSpPr>
            <a:spLocks noGrp="1"/>
          </p:cNvSpPr>
          <p:nvPr>
            <p:ph type="sldNum" sz="quarter" idx="12"/>
          </p:nvPr>
        </p:nvSpPr>
        <p:spPr/>
        <p:txBody>
          <a:bodyPr/>
          <a:lstStyle/>
          <a:p>
            <a:fld id="{1C1F5A1C-800B-234D-BCE7-07AF9D224E74}" type="slidenum">
              <a:rPr lang="en-US" smtClean="0"/>
              <a:t>6</a:t>
            </a:fld>
            <a:endParaRPr lang="en-US"/>
          </a:p>
        </p:txBody>
      </p:sp>
    </p:spTree>
    <p:extLst>
      <p:ext uri="{BB962C8B-B14F-4D97-AF65-F5344CB8AC3E}">
        <p14:creationId xmlns:p14="http://schemas.microsoft.com/office/powerpoint/2010/main" val="22316887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C4F93-6087-66C6-214D-5B4EFA600AAF}"/>
              </a:ext>
            </a:extLst>
          </p:cNvPr>
          <p:cNvSpPr>
            <a:spLocks noGrp="1"/>
          </p:cNvSpPr>
          <p:nvPr>
            <p:ph type="title"/>
          </p:nvPr>
        </p:nvSpPr>
        <p:spPr/>
        <p:txBody>
          <a:bodyPr/>
          <a:lstStyle/>
          <a:p>
            <a:r>
              <a:rPr lang="en-US" dirty="0"/>
              <a:t>Carbon Policy Instruments</a:t>
            </a:r>
          </a:p>
        </p:txBody>
      </p:sp>
      <p:sp>
        <p:nvSpPr>
          <p:cNvPr id="3" name="Content Placeholder 2">
            <a:extLst>
              <a:ext uri="{FF2B5EF4-FFF2-40B4-BE49-F238E27FC236}">
                <a16:creationId xmlns:a16="http://schemas.microsoft.com/office/drawing/2014/main" id="{BD3E719E-BBBF-F815-A3CE-74BC2FEE99AA}"/>
              </a:ext>
            </a:extLst>
          </p:cNvPr>
          <p:cNvSpPr>
            <a:spLocks noGrp="1"/>
          </p:cNvSpPr>
          <p:nvPr>
            <p:ph idx="1"/>
          </p:nvPr>
        </p:nvSpPr>
        <p:spPr/>
        <p:txBody>
          <a:bodyPr/>
          <a:lstStyle/>
          <a:p>
            <a:r>
              <a:rPr lang="en-US" dirty="0"/>
              <a:t>Sequence of carbon taxes </a:t>
            </a:r>
          </a:p>
          <a:p>
            <a:pPr lvl="1"/>
            <a:r>
              <a:rPr lang="en-US" dirty="0"/>
              <a:t>Initial carbon tax</a:t>
            </a:r>
          </a:p>
          <a:p>
            <a:pPr lvl="1"/>
            <a:r>
              <a:rPr lang="en-US" dirty="0"/>
              <a:t>Growth rate of carbon taxes</a:t>
            </a:r>
          </a:p>
          <a:p>
            <a:r>
              <a:rPr lang="en-US" dirty="0"/>
              <a:t>Transfers to current generations at date 0</a:t>
            </a:r>
          </a:p>
          <a:p>
            <a:r>
              <a:rPr lang="en-US" dirty="0"/>
              <a:t>Transfers to unborn generations in their first year</a:t>
            </a:r>
          </a:p>
          <a:p>
            <a:r>
              <a:rPr lang="en-US" dirty="0"/>
              <a:t>Debt issued by IMF to finance carbon policy</a:t>
            </a:r>
          </a:p>
        </p:txBody>
      </p:sp>
      <p:sp>
        <p:nvSpPr>
          <p:cNvPr id="4" name="Slide Number Placeholder 3">
            <a:extLst>
              <a:ext uri="{FF2B5EF4-FFF2-40B4-BE49-F238E27FC236}">
                <a16:creationId xmlns:a16="http://schemas.microsoft.com/office/drawing/2014/main" id="{DC306517-5379-88DC-4746-3F3690876205}"/>
              </a:ext>
            </a:extLst>
          </p:cNvPr>
          <p:cNvSpPr>
            <a:spLocks noGrp="1"/>
          </p:cNvSpPr>
          <p:nvPr>
            <p:ph type="sldNum" sz="quarter" idx="12"/>
          </p:nvPr>
        </p:nvSpPr>
        <p:spPr/>
        <p:txBody>
          <a:bodyPr/>
          <a:lstStyle/>
          <a:p>
            <a:fld id="{1C1F5A1C-800B-234D-BCE7-07AF9D224E74}" type="slidenum">
              <a:rPr lang="en-US" smtClean="0"/>
              <a:t>7</a:t>
            </a:fld>
            <a:endParaRPr lang="en-US"/>
          </a:p>
        </p:txBody>
      </p:sp>
    </p:spTree>
    <p:extLst>
      <p:ext uri="{BB962C8B-B14F-4D97-AF65-F5344CB8AC3E}">
        <p14:creationId xmlns:p14="http://schemas.microsoft.com/office/powerpoint/2010/main" val="14384544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46DE9-87EE-0752-FAE4-6F97659C96EC}"/>
              </a:ext>
            </a:extLst>
          </p:cNvPr>
          <p:cNvSpPr>
            <a:spLocks noGrp="1"/>
          </p:cNvSpPr>
          <p:nvPr>
            <p:ph type="title"/>
          </p:nvPr>
        </p:nvSpPr>
        <p:spPr/>
        <p:txBody>
          <a:bodyPr/>
          <a:lstStyle/>
          <a:p>
            <a:r>
              <a:rPr lang="en-US" dirty="0"/>
              <a:t>Uniform Welfare Improvement (UWI)</a:t>
            </a:r>
          </a:p>
        </p:txBody>
      </p:sp>
      <p:sp>
        <p:nvSpPr>
          <p:cNvPr id="3" name="Content Placeholder 2">
            <a:extLst>
              <a:ext uri="{FF2B5EF4-FFF2-40B4-BE49-F238E27FC236}">
                <a16:creationId xmlns:a16="http://schemas.microsoft.com/office/drawing/2014/main" id="{961AB384-2F45-8A76-7F97-4B73F6A7CCA0}"/>
              </a:ext>
            </a:extLst>
          </p:cNvPr>
          <p:cNvSpPr>
            <a:spLocks noGrp="1"/>
          </p:cNvSpPr>
          <p:nvPr>
            <p:ph idx="1"/>
          </p:nvPr>
        </p:nvSpPr>
        <p:spPr/>
        <p:txBody>
          <a:bodyPr/>
          <a:lstStyle/>
          <a:p>
            <a:r>
              <a:rPr lang="en-US" sz="2000" dirty="0"/>
              <a:t>OLG framework to think about carbon taxation</a:t>
            </a:r>
          </a:p>
          <a:p>
            <a:pPr lvl="1"/>
            <a:r>
              <a:rPr lang="en-US" sz="1800" dirty="0"/>
              <a:t>Intergenerational externality from carbon emissions</a:t>
            </a:r>
          </a:p>
          <a:p>
            <a:pPr lvl="1"/>
            <a:r>
              <a:rPr lang="en-US" sz="1800" dirty="0"/>
              <a:t>Single infinitely lived agents: how do you choose a discount factor? Ethics? Intergenerational altruism?</a:t>
            </a:r>
          </a:p>
          <a:p>
            <a:pPr lvl="1"/>
            <a:r>
              <a:rPr lang="en-US" sz="1800" dirty="0"/>
              <a:t>Their solution: UWI. With caveat that we get to leave debt burden on </a:t>
            </a:r>
            <a:r>
              <a:rPr lang="en-US" sz="1800" i="1" dirty="0"/>
              <a:t>unborn</a:t>
            </a:r>
            <a:r>
              <a:rPr lang="en-US" sz="1800" dirty="0"/>
              <a:t> generations. </a:t>
            </a:r>
          </a:p>
          <a:p>
            <a:pPr marL="457200" lvl="1" indent="0">
              <a:buNone/>
            </a:pPr>
            <a:endParaRPr lang="en-US" sz="1800" dirty="0"/>
          </a:p>
          <a:p>
            <a:pPr marL="457200" lvl="1" indent="0">
              <a:buNone/>
            </a:pPr>
            <a:endParaRPr lang="en-US" sz="1800" dirty="0"/>
          </a:p>
          <a:p>
            <a:r>
              <a:rPr lang="en-US" sz="2000" dirty="0"/>
              <a:t>Optimal Carbon Policy</a:t>
            </a:r>
          </a:p>
          <a:p>
            <a:pPr lvl="1"/>
            <a:r>
              <a:rPr lang="en-US" sz="1800" dirty="0">
                <a:effectLst/>
              </a:rPr>
              <a:t>An initial carbon tax, a carbon tax growth rate, and generation-specific net transfers </a:t>
            </a:r>
          </a:p>
          <a:p>
            <a:pPr lvl="1"/>
            <a:r>
              <a:rPr lang="en-US" sz="1800" dirty="0"/>
              <a:t>To </a:t>
            </a:r>
            <a:r>
              <a:rPr lang="en-US" sz="1800" dirty="0">
                <a:effectLst/>
              </a:rPr>
              <a:t>uniformly maximize the welfare</a:t>
            </a:r>
            <a:r>
              <a:rPr lang="en-US" sz="1800" dirty="0"/>
              <a:t>-</a:t>
            </a:r>
            <a:r>
              <a:rPr lang="en-US" sz="1800" dirty="0">
                <a:effectLst/>
              </a:rPr>
              <a:t>gain of all generations (UWI)</a:t>
            </a:r>
          </a:p>
          <a:p>
            <a:pPr lvl="1"/>
            <a:r>
              <a:rPr lang="en-US" sz="1800" dirty="0">
                <a:effectLst/>
              </a:rPr>
              <a:t>the largest uniform (across all current and future generations) </a:t>
            </a:r>
            <a:r>
              <a:rPr lang="en-US" sz="1800" dirty="0"/>
              <a:t> </a:t>
            </a:r>
            <a:r>
              <a:rPr lang="en-US" sz="1800" dirty="0">
                <a:effectLst/>
              </a:rPr>
              <a:t>welfare increasing (UWI) carbon tax </a:t>
            </a:r>
          </a:p>
          <a:p>
            <a:pPr lvl="1"/>
            <a:r>
              <a:rPr lang="en-US" sz="1800" dirty="0">
                <a:effectLst/>
              </a:rPr>
              <a:t>Welfare changes = compensating consumption differentials relative to business-as-usual (BAU) scenario</a:t>
            </a:r>
          </a:p>
          <a:p>
            <a:pPr lvl="1"/>
            <a:endParaRPr lang="en-US" sz="1600" dirty="0"/>
          </a:p>
          <a:p>
            <a:pPr lvl="1"/>
            <a:endParaRPr lang="en-US" sz="700" dirty="0"/>
          </a:p>
          <a:p>
            <a:endParaRPr lang="en-US" sz="1600" dirty="0"/>
          </a:p>
          <a:p>
            <a:pPr marL="457200" lvl="1" indent="0">
              <a:buNone/>
            </a:pPr>
            <a:endParaRPr lang="en-US" dirty="0"/>
          </a:p>
          <a:p>
            <a:endParaRPr lang="en-US" dirty="0"/>
          </a:p>
        </p:txBody>
      </p:sp>
      <p:sp>
        <p:nvSpPr>
          <p:cNvPr id="4" name="Slide Number Placeholder 3">
            <a:extLst>
              <a:ext uri="{FF2B5EF4-FFF2-40B4-BE49-F238E27FC236}">
                <a16:creationId xmlns:a16="http://schemas.microsoft.com/office/drawing/2014/main" id="{A321D5FC-F555-E98A-D9AC-AB10854D4A60}"/>
              </a:ext>
            </a:extLst>
          </p:cNvPr>
          <p:cNvSpPr>
            <a:spLocks noGrp="1"/>
          </p:cNvSpPr>
          <p:nvPr>
            <p:ph type="sldNum" sz="quarter" idx="12"/>
          </p:nvPr>
        </p:nvSpPr>
        <p:spPr/>
        <p:txBody>
          <a:bodyPr/>
          <a:lstStyle/>
          <a:p>
            <a:fld id="{1C1F5A1C-800B-234D-BCE7-07AF9D224E74}" type="slidenum">
              <a:rPr lang="en-US" smtClean="0"/>
              <a:t>8</a:t>
            </a:fld>
            <a:endParaRPr lang="en-US"/>
          </a:p>
        </p:txBody>
      </p:sp>
    </p:spTree>
    <p:extLst>
      <p:ext uri="{BB962C8B-B14F-4D97-AF65-F5344CB8AC3E}">
        <p14:creationId xmlns:p14="http://schemas.microsoft.com/office/powerpoint/2010/main" val="32529565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2F6C8-2A80-E850-93BB-BDFBE05A8362}"/>
              </a:ext>
            </a:extLst>
          </p:cNvPr>
          <p:cNvSpPr>
            <a:spLocks noGrp="1"/>
          </p:cNvSpPr>
          <p:nvPr>
            <p:ph type="title"/>
          </p:nvPr>
        </p:nvSpPr>
        <p:spPr/>
        <p:txBody>
          <a:bodyPr/>
          <a:lstStyle/>
          <a:p>
            <a:r>
              <a:rPr lang="en-US" dirty="0"/>
              <a:t>How it is being computed?</a:t>
            </a:r>
          </a:p>
        </p:txBody>
      </p:sp>
      <p:sp>
        <p:nvSpPr>
          <p:cNvPr id="3" name="Content Placeholder 2">
            <a:extLst>
              <a:ext uri="{FF2B5EF4-FFF2-40B4-BE49-F238E27FC236}">
                <a16:creationId xmlns:a16="http://schemas.microsoft.com/office/drawing/2014/main" id="{66D30134-357B-D535-FE68-93FEF731C3CC}"/>
              </a:ext>
            </a:extLst>
          </p:cNvPr>
          <p:cNvSpPr>
            <a:spLocks noGrp="1"/>
          </p:cNvSpPr>
          <p:nvPr>
            <p:ph idx="1"/>
          </p:nvPr>
        </p:nvSpPr>
        <p:spPr/>
        <p:txBody>
          <a:bodyPr/>
          <a:lstStyle/>
          <a:p>
            <a:pPr marL="0" indent="0">
              <a:buNone/>
            </a:pPr>
            <a:r>
              <a:rPr lang="en-US" sz="2400" dirty="0">
                <a:effectLst/>
              </a:rPr>
              <a:t>1. Find optimal carbon tax path based on social cost of carbon in business as usual</a:t>
            </a:r>
          </a:p>
          <a:p>
            <a:pPr marL="0" indent="0">
              <a:buNone/>
            </a:pPr>
            <a:endParaRPr lang="en-US" sz="2400" dirty="0">
              <a:effectLst/>
            </a:endParaRPr>
          </a:p>
          <a:p>
            <a:pPr marL="0" indent="0">
              <a:buNone/>
            </a:pPr>
            <a:r>
              <a:rPr lang="en-US" sz="2400" dirty="0">
                <a:effectLst/>
              </a:rPr>
              <a:t>2. For this tax path, compute the solution to UWI redistribution policy</a:t>
            </a:r>
          </a:p>
          <a:p>
            <a:pPr marL="0" indent="0">
              <a:buNone/>
            </a:pPr>
            <a:endParaRPr lang="en-US" sz="2000" dirty="0"/>
          </a:p>
          <a:p>
            <a:pPr marL="457200" indent="-457200">
              <a:buAutoNum type="arabicPeriod" startAt="3"/>
            </a:pPr>
            <a:r>
              <a:rPr lang="en-US" sz="2400" dirty="0"/>
              <a:t>Calculate new equilibrium social cost of carbon. Update the carbon tax. </a:t>
            </a:r>
          </a:p>
          <a:p>
            <a:pPr marL="457200" indent="-457200">
              <a:buAutoNum type="arabicPeriod" startAt="3"/>
            </a:pPr>
            <a:endParaRPr lang="en-US" sz="2400" dirty="0"/>
          </a:p>
          <a:p>
            <a:pPr marL="457200" indent="-457200">
              <a:buAutoNum type="arabicPeriod" startAt="3"/>
            </a:pPr>
            <a:r>
              <a:rPr lang="en-US" sz="2400" dirty="0"/>
              <a:t>Iterate until convergence</a:t>
            </a:r>
          </a:p>
          <a:p>
            <a:endParaRPr lang="en-US" dirty="0"/>
          </a:p>
          <a:p>
            <a:endParaRPr lang="en-US" dirty="0"/>
          </a:p>
        </p:txBody>
      </p:sp>
      <p:graphicFrame>
        <p:nvGraphicFramePr>
          <p:cNvPr id="4" name="Object 3">
            <a:extLst>
              <a:ext uri="{FF2B5EF4-FFF2-40B4-BE49-F238E27FC236}">
                <a16:creationId xmlns:a16="http://schemas.microsoft.com/office/drawing/2014/main" id="{D53BC3D6-8D87-8FAA-5105-1420206DB45B}"/>
              </a:ext>
            </a:extLst>
          </p:cNvPr>
          <p:cNvGraphicFramePr>
            <a:graphicFrameLocks noChangeAspect="1"/>
          </p:cNvGraphicFramePr>
          <p:nvPr/>
        </p:nvGraphicFramePr>
        <p:xfrm>
          <a:off x="6769100" y="3810000"/>
          <a:ext cx="812800" cy="203200"/>
        </p:xfrm>
        <a:graphic>
          <a:graphicData uri="http://schemas.openxmlformats.org/presentationml/2006/ole">
            <mc:AlternateContent xmlns:mc="http://schemas.openxmlformats.org/markup-compatibility/2006">
              <mc:Choice xmlns:v="urn:schemas-microsoft-com:vml" Requires="v">
                <p:oleObj r:id="rId2" imgW="0" imgH="0" progId="Equation.DSMT4">
                  <p:embed/>
                </p:oleObj>
              </mc:Choice>
              <mc:Fallback>
                <p:oleObj r:id="rId2" imgW="0" imgH="0" progId="Equation.DSMT4">
                  <p:embed/>
                  <p:pic>
                    <p:nvPicPr>
                      <p:cNvPr id="4" name="Object 3">
                        <a:extLst>
                          <a:ext uri="{FF2B5EF4-FFF2-40B4-BE49-F238E27FC236}">
                            <a16:creationId xmlns:a16="http://schemas.microsoft.com/office/drawing/2014/main" id="{D53BC3D6-8D87-8FAA-5105-1420206DB45B}"/>
                          </a:ext>
                        </a:extLst>
                      </p:cNvPr>
                      <p:cNvPicPr/>
                      <p:nvPr/>
                    </p:nvPicPr>
                    <p:blipFill/>
                    <p:spPr>
                      <a:xfrm>
                        <a:off x="6769100" y="3810000"/>
                        <a:ext cx="812800" cy="203200"/>
                      </a:xfrm>
                      <a:prstGeom prst="rect">
                        <a:avLst/>
                      </a:prstGeom>
                    </p:spPr>
                  </p:pic>
                </p:oleObj>
              </mc:Fallback>
            </mc:AlternateContent>
          </a:graphicData>
        </a:graphic>
      </p:graphicFrame>
      <p:sp>
        <p:nvSpPr>
          <p:cNvPr id="5" name="Slide Number Placeholder 4">
            <a:extLst>
              <a:ext uri="{FF2B5EF4-FFF2-40B4-BE49-F238E27FC236}">
                <a16:creationId xmlns:a16="http://schemas.microsoft.com/office/drawing/2014/main" id="{541D2393-2244-D611-1499-EEC905B375CE}"/>
              </a:ext>
            </a:extLst>
          </p:cNvPr>
          <p:cNvSpPr>
            <a:spLocks noGrp="1"/>
          </p:cNvSpPr>
          <p:nvPr>
            <p:ph type="sldNum" sz="quarter" idx="12"/>
          </p:nvPr>
        </p:nvSpPr>
        <p:spPr/>
        <p:txBody>
          <a:bodyPr/>
          <a:lstStyle/>
          <a:p>
            <a:fld id="{1C1F5A1C-800B-234D-BCE7-07AF9D224E74}" type="slidenum">
              <a:rPr lang="en-US" smtClean="0"/>
              <a:t>9</a:t>
            </a:fld>
            <a:endParaRPr lang="en-US"/>
          </a:p>
        </p:txBody>
      </p:sp>
    </p:spTree>
    <p:extLst>
      <p:ext uri="{BB962C8B-B14F-4D97-AF65-F5344CB8AC3E}">
        <p14:creationId xmlns:p14="http://schemas.microsoft.com/office/powerpoint/2010/main" val="4797177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1155</TotalTime>
  <Words>1352</Words>
  <Application>Microsoft Macintosh PowerPoint</Application>
  <PresentationFormat>Widescreen</PresentationFormat>
  <Paragraphs>193</Paragraphs>
  <Slides>20</Slides>
  <Notes>0</Notes>
  <HiddenSlides>2</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20</vt:i4>
      </vt:variant>
    </vt:vector>
  </HeadingPairs>
  <TitlesOfParts>
    <vt:vector size="27" baseType="lpstr">
      <vt:lpstr>Arial</vt:lpstr>
      <vt:lpstr>BreveText</vt:lpstr>
      <vt:lpstr>Calibri</vt:lpstr>
      <vt:lpstr>Calibri Light</vt:lpstr>
      <vt:lpstr>TimesTen</vt:lpstr>
      <vt:lpstr>Office Theme</vt:lpstr>
      <vt:lpstr>Equation.DSMT4</vt:lpstr>
      <vt:lpstr>Can Today’s and Tomorrow’s World Uniformly Gain from Carbon Taxation? Kotlikoff, Kubler, Polbin, &amp; Scheidegger</vt:lpstr>
      <vt:lpstr>Questions</vt:lpstr>
      <vt:lpstr>Climate Macro General Equilibrium Model  </vt:lpstr>
      <vt:lpstr>Macro Structure</vt:lpstr>
      <vt:lpstr>Climate meets Macro block</vt:lpstr>
      <vt:lpstr>PowerPoint Presentation</vt:lpstr>
      <vt:lpstr>Carbon Policy Instruments</vt:lpstr>
      <vt:lpstr>Uniform Welfare Improvement (UWI)</vt:lpstr>
      <vt:lpstr>How it is being computed?</vt:lpstr>
      <vt:lpstr>What is being computed</vt:lpstr>
      <vt:lpstr>(some of the) Quantitative Results</vt:lpstr>
      <vt:lpstr>What do the UWI transfers look like?</vt:lpstr>
      <vt:lpstr>Time-consistent policy</vt:lpstr>
      <vt:lpstr>Coalitions: convergence and compliance</vt:lpstr>
      <vt:lpstr>Climate Clubs: political feasibility</vt:lpstr>
      <vt:lpstr>Somewhat surprising answers</vt:lpstr>
      <vt:lpstr>I would like to understand a little better</vt:lpstr>
      <vt:lpstr>I liked this paper a lot</vt:lpstr>
      <vt:lpstr>Carbon tax path under UWI</vt:lpstr>
      <vt:lpstr>Model validation: Business as usual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Can Today’s and Tomorrow’s World Uniformly Gain from Carbon Taxation? Kotlikoff, Kubler, Polbin, &amp; Scheidegger</dc:title>
  <dc:creator>Sanjay R Singh</dc:creator>
  <cp:lastModifiedBy>Sanjay R Singh</cp:lastModifiedBy>
  <cp:revision>173</cp:revision>
  <cp:lastPrinted>2023-11-03T05:15:14Z</cp:lastPrinted>
  <dcterms:created xsi:type="dcterms:W3CDTF">2023-11-02T16:52:36Z</dcterms:created>
  <dcterms:modified xsi:type="dcterms:W3CDTF">2023-11-03T15:14:19Z</dcterms:modified>
</cp:coreProperties>
</file>