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avi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76" r:id="rId10"/>
    <p:sldId id="275" r:id="rId11"/>
    <p:sldId id="278" r:id="rId12"/>
    <p:sldId id="270" r:id="rId13"/>
    <p:sldId id="271" r:id="rId14"/>
    <p:sldId id="274" r:id="rId15"/>
    <p:sldId id="272" r:id="rId16"/>
    <p:sldId id="267" r:id="rId17"/>
    <p:sldId id="269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80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041FA-E79B-4356-B8A3-94375F2C9265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FBA7D-2035-4A8E-8115-BBB9E66AC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692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Trajectories capture the local motion information of the video. A dense representation guarantees a good coverage of foreground motion as well as of the surrounding context.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FBA7D-2035-4A8E-8115-BBB9E66AC9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6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69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18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20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222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76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45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57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38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0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3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7C8AF-F7B8-4EFE-B871-107E16E6F0E8}" type="datetimeFigureOut">
              <a:rPr lang="en-IN" smtClean="0"/>
              <a:t>04-11-2019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7014-0F36-4E7F-96E2-332E5B73B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avi"/><Relationship Id="rId1" Type="http://schemas.microsoft.com/office/2007/relationships/media" Target="../media/media3.avi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avi"/><Relationship Id="rId1" Type="http://schemas.microsoft.com/office/2007/relationships/media" Target="../media/media4.avi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n-IN" dirty="0" smtClean="0"/>
              <a:t>Egocentric Gesture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IN" sz="2000" dirty="0" smtClean="0">
                <a:solidFill>
                  <a:schemeClr val="tx1"/>
                </a:solidFill>
              </a:rPr>
              <a:t>By</a:t>
            </a:r>
          </a:p>
          <a:p>
            <a:pPr algn="r"/>
            <a:r>
              <a:rPr lang="en-IN" sz="2000" dirty="0" err="1" smtClean="0">
                <a:solidFill>
                  <a:schemeClr val="tx1"/>
                </a:solidFill>
              </a:rPr>
              <a:t>Akshay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Janardan</a:t>
            </a:r>
            <a:r>
              <a:rPr lang="en-IN" sz="2000" dirty="0" smtClean="0">
                <a:solidFill>
                  <a:schemeClr val="tx1"/>
                </a:solidFill>
              </a:rPr>
              <a:t> </a:t>
            </a:r>
            <a:r>
              <a:rPr lang="en-IN" sz="2000" dirty="0" err="1" smtClean="0">
                <a:solidFill>
                  <a:schemeClr val="tx1"/>
                </a:solidFill>
              </a:rPr>
              <a:t>Bankar</a:t>
            </a:r>
            <a:endParaRPr lang="en-IN" sz="2000" dirty="0" smtClean="0">
              <a:solidFill>
                <a:schemeClr val="tx1"/>
              </a:solidFill>
            </a:endParaRPr>
          </a:p>
          <a:p>
            <a:pPr algn="r"/>
            <a:r>
              <a:rPr lang="en-IN" sz="2000" dirty="0" smtClean="0">
                <a:solidFill>
                  <a:schemeClr val="tx1"/>
                </a:solidFill>
              </a:rPr>
              <a:t>Sanjay P</a:t>
            </a:r>
          </a:p>
          <a:p>
            <a:pPr algn="r"/>
            <a:r>
              <a:rPr lang="en-IN" sz="2000" dirty="0" smtClean="0">
                <a:solidFill>
                  <a:schemeClr val="tx1"/>
                </a:solidFill>
              </a:rPr>
              <a:t>Abdul </a:t>
            </a:r>
            <a:r>
              <a:rPr lang="en-IN" sz="2000" dirty="0" err="1" smtClean="0">
                <a:solidFill>
                  <a:schemeClr val="tx1"/>
                </a:solidFill>
              </a:rPr>
              <a:t>Wazeed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5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dirty="0" err="1" smtClean="0">
                <a:cs typeface="Calibri"/>
              </a:rPr>
              <a:t>Farneback's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algorithm for dense optical </a:t>
            </a:r>
            <a:r>
              <a:rPr lang="en-US" dirty="0" smtClean="0">
                <a:cs typeface="Calibri"/>
              </a:rPr>
              <a:t>flow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4" name="optical_flow_2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9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Dense Trajectories</a:t>
            </a:r>
            <a:endParaRPr lang="en-IN" dirty="0"/>
          </a:p>
        </p:txBody>
      </p:sp>
      <p:pic>
        <p:nvPicPr>
          <p:cNvPr id="4" name="trajectories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22926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778098"/>
          </a:xfrm>
        </p:spPr>
        <p:txBody>
          <a:bodyPr>
            <a:noAutofit/>
          </a:bodyPr>
          <a:lstStyle/>
          <a:p>
            <a:r>
              <a:rPr lang="en-US" sz="3600" dirty="0">
                <a:ea typeface="+mn-lt"/>
                <a:cs typeface="+mn-lt"/>
              </a:rPr>
              <a:t>Histogram of Oriented Gradients (</a:t>
            </a:r>
            <a:r>
              <a:rPr lang="en-US" sz="3600" dirty="0" err="1">
                <a:ea typeface="+mn-lt"/>
                <a:cs typeface="+mn-lt"/>
              </a:rPr>
              <a:t>HoG</a:t>
            </a:r>
            <a:r>
              <a:rPr lang="en-US" sz="3600" dirty="0">
                <a:ea typeface="+mn-lt"/>
                <a:cs typeface="+mn-lt"/>
              </a:rPr>
              <a:t>)</a:t>
            </a:r>
            <a:br>
              <a:rPr lang="en-US" sz="3600" dirty="0">
                <a:ea typeface="+mn-lt"/>
                <a:cs typeface="+mn-lt"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The histogram descriptors of space-time volumes is computed in the neighborhood of detected points in the dense trajectory.</a:t>
            </a:r>
            <a:endParaRPr lang="en-US" sz="2800" dirty="0">
              <a:cs typeface="Calibri"/>
            </a:endParaRPr>
          </a:p>
          <a:p>
            <a:r>
              <a:rPr lang="en-US" sz="2800" dirty="0">
                <a:cs typeface="Calibri"/>
              </a:rPr>
              <a:t>The volume over L frames is sub-divided into grid of cuboids</a:t>
            </a:r>
          </a:p>
          <a:p>
            <a:r>
              <a:rPr lang="en-US" sz="2800" dirty="0">
                <a:cs typeface="Calibri"/>
              </a:rPr>
              <a:t>For each cuboid normalized histogram of gradients is computed and concatenated to form descriptor vector</a:t>
            </a:r>
            <a:r>
              <a:rPr lang="en-US" sz="2000" dirty="0" smtClean="0">
                <a:cs typeface="Calibri"/>
              </a:rPr>
              <a:t>.</a:t>
            </a:r>
          </a:p>
          <a:p>
            <a:endParaRPr lang="en-US" sz="2000" dirty="0"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81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>
                <a:ea typeface="+mn-lt"/>
                <a:cs typeface="+mn-lt"/>
              </a:rPr>
              <a:t>Histogram of Optical Flow (</a:t>
            </a:r>
            <a:r>
              <a:rPr lang="en-US" sz="3600" dirty="0" err="1">
                <a:ea typeface="+mn-lt"/>
                <a:cs typeface="+mn-lt"/>
              </a:rPr>
              <a:t>HoF</a:t>
            </a:r>
            <a:r>
              <a:rPr lang="en-US" sz="3600" dirty="0">
                <a:ea typeface="+mn-lt"/>
                <a:cs typeface="+mn-lt"/>
              </a:rPr>
              <a:t>)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/>
            </a:r>
            <a:br>
              <a:rPr lang="en-US" sz="3600" dirty="0">
                <a:ea typeface="+mn-lt"/>
                <a:cs typeface="+mn-lt"/>
              </a:rPr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dirty="0" smtClean="0">
                <a:ea typeface="+mn-lt"/>
                <a:cs typeface="+mn-lt"/>
              </a:rPr>
              <a:t>Similar </a:t>
            </a:r>
            <a:r>
              <a:rPr lang="en-US" dirty="0">
                <a:ea typeface="+mn-lt"/>
                <a:cs typeface="+mn-lt"/>
              </a:rPr>
              <a:t>to </a:t>
            </a:r>
            <a:r>
              <a:rPr lang="en-US" dirty="0" err="1">
                <a:ea typeface="+mn-lt"/>
                <a:cs typeface="+mn-lt"/>
              </a:rPr>
              <a:t>HoG</a:t>
            </a:r>
            <a:r>
              <a:rPr lang="en-US" dirty="0">
                <a:ea typeface="+mn-lt"/>
                <a:cs typeface="+mn-lt"/>
              </a:rPr>
              <a:t>, the optical flow displacement vectors are used to compute the histogram over the sub-cuboids of a cuboidal volume along the dense trajectory.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76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 points</a:t>
            </a:r>
            <a:endParaRPr lang="en-IN" dirty="0"/>
          </a:p>
        </p:txBody>
      </p:sp>
      <p:pic>
        <p:nvPicPr>
          <p:cNvPr id="6" name="HoF.avi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9275" y="1600200"/>
            <a:ext cx="8045450" cy="4525963"/>
          </a:xfrm>
        </p:spPr>
      </p:pic>
    </p:spTree>
    <p:extLst>
      <p:ext uri="{BB962C8B-B14F-4D97-AF65-F5344CB8AC3E}">
        <p14:creationId xmlns:p14="http://schemas.microsoft.com/office/powerpoint/2010/main" val="1802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Motion Boundary Histogram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sz="2000" dirty="0">
                <a:ea typeface="+mn-lt"/>
                <a:cs typeface="+mn-lt"/>
              </a:rPr>
              <a:t>The optical flow’s horizontal and vertical components are separately represented using two scalar maps.</a:t>
            </a:r>
            <a:endParaRPr lang="en-US" sz="20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cs typeface="Calibri"/>
              </a:rPr>
              <a:t>Then derivatives for horizontal and vertical components of optical flow are separately computed and the </a:t>
            </a:r>
            <a:r>
              <a:rPr lang="en-US" sz="2000" dirty="0">
                <a:ea typeface="+mn-lt"/>
                <a:cs typeface="+mn-lt"/>
              </a:rPr>
              <a:t>orientation information is quantized into histograms.</a:t>
            </a:r>
            <a:endParaRPr lang="en-US" sz="2000" dirty="0">
              <a:cs typeface="Calibri" panose="020F0502020204030204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39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Obtaining Fixed Size Descriptors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After trajectory sampling </a:t>
            </a:r>
            <a:r>
              <a:rPr lang="en-IN" sz="2400" dirty="0"/>
              <a:t>step, we get a variable number of trajectories for </a:t>
            </a:r>
            <a:r>
              <a:rPr lang="en-IN" sz="2400" dirty="0" smtClean="0"/>
              <a:t>each gesture</a:t>
            </a:r>
            <a:r>
              <a:rPr lang="en-IN" sz="2400" dirty="0"/>
              <a:t>. </a:t>
            </a:r>
            <a:endParaRPr lang="en-IN" sz="2400" dirty="0" smtClean="0"/>
          </a:p>
          <a:p>
            <a:r>
              <a:rPr lang="en-IN" sz="2400" dirty="0" smtClean="0"/>
              <a:t>Supervised classification algorithms do not work on variable size feature vectors.</a:t>
            </a:r>
          </a:p>
          <a:p>
            <a:r>
              <a:rPr lang="en-IN" sz="2400" dirty="0" smtClean="0"/>
              <a:t>In </a:t>
            </a:r>
            <a:r>
              <a:rPr lang="en-IN" sz="2400" dirty="0"/>
              <a:t>order to obtain a fixed size descriptor, the Fisher vector </a:t>
            </a:r>
            <a:r>
              <a:rPr lang="en-IN" sz="2400" dirty="0" smtClean="0"/>
              <a:t>approach </a:t>
            </a:r>
            <a:r>
              <a:rPr lang="en-IN" sz="2400" dirty="0"/>
              <a:t>is </a:t>
            </a:r>
            <a:r>
              <a:rPr lang="en-IN" sz="2400" dirty="0" smtClean="0"/>
              <a:t>exploited.</a:t>
            </a:r>
          </a:p>
          <a:p>
            <a:pPr lvl="1"/>
            <a:r>
              <a:rPr lang="en-IN" sz="2000" dirty="0" smtClean="0"/>
              <a:t> </a:t>
            </a:r>
            <a:r>
              <a:rPr lang="en-IN" sz="2000" dirty="0"/>
              <a:t>Reduce the descriptor dimensionality, suppose D, using PCA.</a:t>
            </a:r>
          </a:p>
          <a:p>
            <a:pPr lvl="1"/>
            <a:r>
              <a:rPr lang="en-IN" sz="2000" dirty="0" smtClean="0"/>
              <a:t>With </a:t>
            </a:r>
            <a:r>
              <a:rPr lang="en-IN" sz="2000" dirty="0"/>
              <a:t>K number of Gaussians, randomly sample a subset of </a:t>
            </a:r>
          </a:p>
          <a:p>
            <a:pPr marL="400050" lvl="1" indent="0"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features </a:t>
            </a:r>
            <a:r>
              <a:rPr lang="en-IN" sz="2000" dirty="0"/>
              <a:t>from the training set to estimate the GMM.</a:t>
            </a:r>
          </a:p>
          <a:p>
            <a:pPr lvl="1"/>
            <a:r>
              <a:rPr lang="en-IN" sz="2000" dirty="0" smtClean="0"/>
              <a:t>Each </a:t>
            </a:r>
            <a:r>
              <a:rPr lang="en-IN" sz="2000" dirty="0"/>
              <a:t>video is then represented by a 2DK dimensional Fisher </a:t>
            </a:r>
            <a:r>
              <a:rPr lang="en-IN" sz="2000" dirty="0" smtClean="0"/>
              <a:t>vector    for </a:t>
            </a:r>
            <a:r>
              <a:rPr lang="en-IN" sz="2000" dirty="0"/>
              <a:t>each descriptor type.</a:t>
            </a:r>
          </a:p>
          <a:p>
            <a:pPr lvl="1"/>
            <a:r>
              <a:rPr lang="en-IN" sz="2000" dirty="0" smtClean="0"/>
              <a:t>Apply </a:t>
            </a:r>
            <a:r>
              <a:rPr lang="en-IN" sz="2000" dirty="0"/>
              <a:t>power and L2 normalization to the Fisher vector.</a:t>
            </a:r>
          </a:p>
          <a:p>
            <a:pPr lvl="1"/>
            <a:r>
              <a:rPr lang="en-IN" sz="2000" dirty="0" smtClean="0"/>
              <a:t>Combine </a:t>
            </a:r>
            <a:r>
              <a:rPr lang="en-IN" sz="2000" dirty="0"/>
              <a:t>different descriptor types by concatenating their </a:t>
            </a:r>
            <a:r>
              <a:rPr lang="en-IN" sz="2000" dirty="0" smtClean="0"/>
              <a:t>  normalized </a:t>
            </a:r>
            <a:r>
              <a:rPr lang="en-IN" sz="2000" dirty="0"/>
              <a:t>Fisher </a:t>
            </a:r>
            <a:r>
              <a:rPr lang="en-IN" sz="2000" dirty="0" smtClean="0"/>
              <a:t>vectors . </a:t>
            </a:r>
            <a:endParaRPr lang="en-IN" sz="2000" dirty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9283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Training Classifier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IN" sz="2400" dirty="0"/>
              <a:t>W</a:t>
            </a:r>
            <a:r>
              <a:rPr lang="en-IN" sz="2400" dirty="0" smtClean="0"/>
              <a:t>e </a:t>
            </a:r>
            <a:r>
              <a:rPr lang="en-IN" sz="2400" dirty="0"/>
              <a:t>need is a multiclass classifier to distinguish between similar images and to define classes for the same</a:t>
            </a:r>
            <a:endParaRPr lang="en-IN" sz="2400" dirty="0" smtClean="0"/>
          </a:p>
          <a:p>
            <a:r>
              <a:rPr lang="en-IN" sz="2400" dirty="0" smtClean="0"/>
              <a:t>We have used Linear </a:t>
            </a:r>
            <a:r>
              <a:rPr lang="en-IN" sz="2400" dirty="0"/>
              <a:t>SVM classifier in </a:t>
            </a:r>
            <a:r>
              <a:rPr lang="en-IN" sz="2400" dirty="0" smtClean="0"/>
              <a:t>Fisher vectors</a:t>
            </a:r>
            <a:endParaRPr lang="en-IN" sz="2400" dirty="0"/>
          </a:p>
          <a:p>
            <a:r>
              <a:rPr lang="en-IN" sz="2400" dirty="0" smtClean="0"/>
              <a:t>Given </a:t>
            </a:r>
            <a:r>
              <a:rPr lang="en-IN" sz="2400" dirty="0"/>
              <a:t>a set of training examples, each marked as belonging to one or the other of two categories, an SVM training algorithm builds a model that assigns new examples to one category or the other </a:t>
            </a:r>
            <a:endParaRPr lang="en-IN" sz="2400" dirty="0" smtClean="0"/>
          </a:p>
          <a:p>
            <a:r>
              <a:rPr lang="en-IN" sz="2400" dirty="0" smtClean="0"/>
              <a:t>SVM </a:t>
            </a:r>
            <a:r>
              <a:rPr lang="en-IN" sz="2400" dirty="0"/>
              <a:t>is robust to outliers.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6130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H. Wang, A. </a:t>
            </a:r>
            <a:r>
              <a:rPr lang="en-IN" sz="2000" dirty="0" err="1"/>
              <a:t>Kl¨aser</a:t>
            </a:r>
            <a:r>
              <a:rPr lang="en-IN" sz="2000" dirty="0"/>
              <a:t>, C. </a:t>
            </a:r>
            <a:r>
              <a:rPr lang="en-IN" sz="2000" dirty="0" err="1"/>
              <a:t>Schmid</a:t>
            </a:r>
            <a:r>
              <a:rPr lang="en-IN" sz="2000" dirty="0"/>
              <a:t>, and C.-L. Liu. </a:t>
            </a:r>
            <a:r>
              <a:rPr lang="en-IN" sz="2000" dirty="0" smtClean="0"/>
              <a:t>Action Recognition </a:t>
            </a:r>
            <a:r>
              <a:rPr lang="en-IN" sz="2000" dirty="0"/>
              <a:t>by Dense Trajectories. In Proc. of CVPR, 2011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Gesture Recognition in Ego-Centric Videos using Dense Trajectories and Hand </a:t>
            </a:r>
            <a:r>
              <a:rPr lang="en-IN" sz="2000" dirty="0" smtClean="0"/>
              <a:t>Segmentation Lorenzo </a:t>
            </a:r>
            <a:r>
              <a:rPr lang="en-IN" sz="2000" dirty="0" err="1" smtClean="0"/>
              <a:t>baraldi</a:t>
            </a:r>
            <a:endParaRPr lang="en-IN" sz="2000" dirty="0" smtClean="0"/>
          </a:p>
          <a:p>
            <a:r>
              <a:rPr lang="en-IN" sz="2000" dirty="0"/>
              <a:t>Good features to Track  </a:t>
            </a:r>
            <a:r>
              <a:rPr lang="en-IN" sz="2000" dirty="0" err="1"/>
              <a:t>Jianbo</a:t>
            </a:r>
            <a:r>
              <a:rPr lang="en-IN" sz="2000" dirty="0"/>
              <a:t> Shi Carlo </a:t>
            </a:r>
            <a:r>
              <a:rPr lang="en-IN" sz="2000" dirty="0" err="1" smtClean="0"/>
              <a:t>Tomasi</a:t>
            </a:r>
            <a:endParaRPr lang="en-IN" sz="2000" dirty="0" smtClean="0"/>
          </a:p>
          <a:p>
            <a:r>
              <a:rPr lang="en-IN" sz="2000" dirty="0"/>
              <a:t>Two-Frame Motion Estimation Based on Polynomial </a:t>
            </a:r>
            <a:r>
              <a:rPr lang="en-IN" sz="2000" dirty="0" smtClean="0"/>
              <a:t>Expansion</a:t>
            </a:r>
          </a:p>
          <a:p>
            <a:r>
              <a:rPr lang="en-IN" sz="2000" dirty="0"/>
              <a:t>Human Detection Using Oriented Histograms of </a:t>
            </a:r>
            <a:r>
              <a:rPr lang="en-IN" sz="2000" dirty="0" smtClean="0"/>
              <a:t>Flow and Appearance </a:t>
            </a:r>
            <a:r>
              <a:rPr lang="en-IN" sz="2000" dirty="0" err="1" smtClean="0"/>
              <a:t>Navneet</a:t>
            </a:r>
            <a:r>
              <a:rPr lang="en-IN" sz="2000" dirty="0" smtClean="0"/>
              <a:t> </a:t>
            </a:r>
            <a:r>
              <a:rPr lang="en-IN" sz="2000" dirty="0" err="1"/>
              <a:t>Dalal</a:t>
            </a:r>
            <a:r>
              <a:rPr lang="en-IN" sz="2000" dirty="0"/>
              <a:t>, Bill </a:t>
            </a:r>
            <a:r>
              <a:rPr lang="en-IN" sz="2000" dirty="0" err="1"/>
              <a:t>Triggs</a:t>
            </a:r>
            <a:r>
              <a:rPr lang="en-IN" sz="2000" dirty="0"/>
              <a:t>, </a:t>
            </a:r>
            <a:r>
              <a:rPr lang="en-IN" sz="2000" dirty="0" err="1"/>
              <a:t>Cordelia</a:t>
            </a:r>
            <a:r>
              <a:rPr lang="en-IN" sz="2000" dirty="0"/>
              <a:t> </a:t>
            </a:r>
            <a:r>
              <a:rPr lang="en-IN" sz="2000" dirty="0" err="1" smtClean="0"/>
              <a:t>Schmid</a:t>
            </a:r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val="21910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Study of  gesture recognition in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Ego-Vision</a:t>
            </a:r>
            <a:r>
              <a:rPr lang="en-IN" sz="2400" dirty="0" smtClean="0">
                <a:solidFill>
                  <a:schemeClr val="accent3"/>
                </a:solidFill>
              </a:rPr>
              <a:t> </a:t>
            </a:r>
            <a:r>
              <a:rPr lang="en-IN" sz="2400" dirty="0" smtClean="0"/>
              <a:t>scenario</a:t>
            </a:r>
          </a:p>
          <a:p>
            <a:r>
              <a:rPr lang="en-IN" sz="2400" dirty="0" smtClean="0"/>
              <a:t>Study of Novel method for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gesture recognition </a:t>
            </a:r>
            <a:r>
              <a:rPr lang="en-IN" sz="2400" dirty="0" smtClean="0"/>
              <a:t>in Ego-Vision</a:t>
            </a:r>
            <a:r>
              <a:rPr lang="en-IN" sz="2400" dirty="0" smtClean="0">
                <a:solidFill>
                  <a:schemeClr val="accent3"/>
                </a:solidFill>
              </a:rPr>
              <a:t/>
            </a:r>
            <a:br>
              <a:rPr lang="en-IN" sz="2400" dirty="0" smtClean="0">
                <a:solidFill>
                  <a:schemeClr val="accent3"/>
                </a:solidFill>
              </a:rPr>
            </a:br>
            <a:r>
              <a:rPr lang="en-IN" sz="2400" dirty="0" smtClean="0"/>
              <a:t>scenario. This method-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-&gt; provides high accuracy results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-&gt; uses  few positive samples</a:t>
            </a:r>
            <a:endParaRPr lang="en-IN" sz="2400" dirty="0"/>
          </a:p>
          <a:p>
            <a:endParaRPr lang="en-IN" sz="2400" dirty="0" smtClean="0"/>
          </a:p>
          <a:p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0939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Understanding the problem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are dealing with Ego vision. Ego vision is kind of augmented vision capabilities captured through first person camera.</a:t>
            </a:r>
          </a:p>
          <a:p>
            <a:r>
              <a:rPr lang="en-IN" sz="2400" dirty="0" smtClean="0"/>
              <a:t>This kind of vision can be used to satisfy various user needs and enhance user experience.</a:t>
            </a:r>
          </a:p>
          <a:p>
            <a:r>
              <a:rPr lang="en-IN" sz="2400" dirty="0"/>
              <a:t>For instance, ego-vision </a:t>
            </a:r>
            <a:r>
              <a:rPr lang="en-IN" sz="2400" dirty="0" smtClean="0"/>
              <a:t>wearable systems </a:t>
            </a:r>
            <a:r>
              <a:rPr lang="en-IN" sz="2400" dirty="0"/>
              <a:t>could help understand what visitors of a </a:t>
            </a:r>
            <a:r>
              <a:rPr lang="en-IN" sz="2400" dirty="0" smtClean="0"/>
              <a:t>museum are </a:t>
            </a:r>
            <a:r>
              <a:rPr lang="en-IN" sz="2400" dirty="0"/>
              <a:t>observing or doing, and determine their degree </a:t>
            </a:r>
            <a:r>
              <a:rPr lang="en-IN" sz="2400" dirty="0" smtClean="0"/>
              <a:t>of interest</a:t>
            </a:r>
            <a:r>
              <a:rPr lang="en-IN" sz="2400" dirty="0"/>
              <a:t>, collecting data to enhance and customize </a:t>
            </a:r>
            <a:r>
              <a:rPr lang="en-IN" sz="2400" dirty="0" smtClean="0"/>
              <a:t>visitors’ experience.</a:t>
            </a:r>
          </a:p>
          <a:p>
            <a:r>
              <a:rPr lang="en-IN" sz="2400" dirty="0" smtClean="0"/>
              <a:t>Other applications includes- Tele rehabilitation and life logging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96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Why Ego-vision?</a:t>
            </a:r>
          </a:p>
          <a:p>
            <a:pPr lvl="1"/>
            <a:r>
              <a:rPr lang="en-IN" sz="2000" dirty="0" smtClean="0"/>
              <a:t> actions and objects tend to appear in the centre of the image and are usually in focus, resulting in high quality image measurements for the areas of interest.</a:t>
            </a:r>
            <a:endParaRPr lang="en-IN" sz="2400" dirty="0" smtClean="0"/>
          </a:p>
          <a:p>
            <a:r>
              <a:rPr lang="en-IN" dirty="0" smtClean="0"/>
              <a:t>Challenges in Ego centric Gesture recognition</a:t>
            </a:r>
          </a:p>
          <a:p>
            <a:pPr lvl="1"/>
            <a:r>
              <a:rPr lang="en-IN" sz="2000" dirty="0" smtClean="0"/>
              <a:t> Finding discriminating </a:t>
            </a:r>
            <a:r>
              <a:rPr lang="en-IN" sz="2000" dirty="0" err="1" smtClean="0"/>
              <a:t>spatio</a:t>
            </a:r>
            <a:r>
              <a:rPr lang="en-IN" sz="2000" dirty="0" smtClean="0"/>
              <a:t>-temporal features relevant to gestures and hands in ego-view is the primary challenge for recognising egocentric gestures.</a:t>
            </a:r>
          </a:p>
          <a:p>
            <a:pPr lvl="1"/>
            <a:r>
              <a:rPr lang="en-IN" sz="2000" dirty="0" smtClean="0"/>
              <a:t>Developing models with limited available dataset.</a:t>
            </a:r>
          </a:p>
          <a:p>
            <a:pPr lvl="1"/>
            <a:r>
              <a:rPr lang="en-IN" sz="2000" dirty="0" smtClean="0"/>
              <a:t>Various other challenges faced will be presented while discussing the solution.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sz="2000" dirty="0" smtClean="0"/>
          </a:p>
          <a:p>
            <a:pPr lvl="1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0546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 smtClean="0"/>
              <a:t>Proposed Solution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507288" cy="5688632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proposed system </a:t>
            </a:r>
            <a:r>
              <a:rPr lang="en-IN" sz="2400" dirty="0"/>
              <a:t>should recognize </a:t>
            </a:r>
            <a:r>
              <a:rPr lang="en-IN" sz="2400" dirty="0" smtClean="0"/>
              <a:t>not just static gestures but also </a:t>
            </a:r>
            <a:r>
              <a:rPr lang="en-IN" sz="2400" dirty="0"/>
              <a:t>dynamic hand </a:t>
            </a:r>
            <a:r>
              <a:rPr lang="en-IN" sz="2400" dirty="0" smtClean="0"/>
              <a:t>movements.</a:t>
            </a:r>
          </a:p>
          <a:p>
            <a:r>
              <a:rPr lang="en-IN" sz="2400" dirty="0" smtClean="0"/>
              <a:t>Each </a:t>
            </a:r>
            <a:r>
              <a:rPr lang="en-IN" sz="2400" dirty="0"/>
              <a:t>gesture </a:t>
            </a:r>
            <a:r>
              <a:rPr lang="en-IN" sz="2400" dirty="0" smtClean="0"/>
              <a:t>is described as </a:t>
            </a:r>
            <a:r>
              <a:rPr lang="en-IN" sz="2400" dirty="0"/>
              <a:t>a collection of </a:t>
            </a:r>
            <a:r>
              <a:rPr lang="en-IN" sz="2400" u="sng" dirty="0"/>
              <a:t>dense </a:t>
            </a:r>
            <a:r>
              <a:rPr lang="en-IN" sz="2400" u="sng" dirty="0" smtClean="0"/>
              <a:t>trajectories</a:t>
            </a:r>
            <a:r>
              <a:rPr lang="en-IN" sz="2400" dirty="0" smtClean="0"/>
              <a:t> extracted </a:t>
            </a:r>
            <a:r>
              <a:rPr lang="en-IN" sz="2400" dirty="0"/>
              <a:t>around hand </a:t>
            </a:r>
            <a:r>
              <a:rPr lang="en-IN" sz="2400" dirty="0" smtClean="0"/>
              <a:t>regions.</a:t>
            </a:r>
          </a:p>
          <a:p>
            <a:r>
              <a:rPr lang="en-IN" sz="2400" dirty="0"/>
              <a:t>Feature points are </a:t>
            </a:r>
            <a:r>
              <a:rPr lang="en-IN" sz="2400" dirty="0" smtClean="0"/>
              <a:t>sampled inside </a:t>
            </a:r>
            <a:r>
              <a:rPr lang="en-IN" sz="2400" dirty="0"/>
              <a:t>and around the user’s hands and tracked </a:t>
            </a:r>
            <a:r>
              <a:rPr lang="en-IN" sz="2400" dirty="0" smtClean="0"/>
              <a:t>during the gesture</a:t>
            </a:r>
          </a:p>
          <a:p>
            <a:r>
              <a:rPr lang="en-IN" sz="2400" dirty="0"/>
              <a:t>S</a:t>
            </a:r>
            <a:r>
              <a:rPr lang="en-IN" sz="2400" dirty="0" smtClean="0"/>
              <a:t>everal </a:t>
            </a:r>
            <a:r>
              <a:rPr lang="en-IN" sz="2400" u="sng" dirty="0"/>
              <a:t>descriptors</a:t>
            </a:r>
            <a:r>
              <a:rPr lang="en-IN" sz="2400" dirty="0"/>
              <a:t> </a:t>
            </a:r>
            <a:r>
              <a:rPr lang="en-IN" sz="2400" dirty="0" smtClean="0"/>
              <a:t>are computed, </a:t>
            </a:r>
            <a:r>
              <a:rPr lang="en-IN" sz="2400" dirty="0"/>
              <a:t>in </a:t>
            </a:r>
            <a:r>
              <a:rPr lang="en-IN" sz="2400" dirty="0" smtClean="0"/>
              <a:t>order to </a:t>
            </a:r>
            <a:r>
              <a:rPr lang="en-IN" sz="2400" u="sng" dirty="0"/>
              <a:t>capture its shape, appearance and movement</a:t>
            </a:r>
            <a:r>
              <a:rPr lang="en-IN" sz="2400" dirty="0"/>
              <a:t> at </a:t>
            </a:r>
            <a:r>
              <a:rPr lang="en-IN" sz="2400" dirty="0" smtClean="0"/>
              <a:t>each frame.</a:t>
            </a:r>
          </a:p>
          <a:p>
            <a:r>
              <a:rPr lang="en-IN" sz="2400" u="sng" dirty="0" smtClean="0"/>
              <a:t>These descriptors </a:t>
            </a:r>
            <a:r>
              <a:rPr lang="en-IN" sz="2400" u="sng" dirty="0"/>
              <a:t>are </a:t>
            </a:r>
            <a:r>
              <a:rPr lang="en-IN" sz="2400" u="sng" dirty="0" smtClean="0"/>
              <a:t>coded</a:t>
            </a:r>
            <a:r>
              <a:rPr lang="en-IN" sz="2400" dirty="0" smtClean="0"/>
              <a:t>, </a:t>
            </a:r>
            <a:r>
              <a:rPr lang="en-IN" sz="2400" dirty="0"/>
              <a:t>in order to obtain the </a:t>
            </a:r>
            <a:r>
              <a:rPr lang="en-IN" sz="2400" dirty="0" smtClean="0"/>
              <a:t>final feature vectors</a:t>
            </a:r>
          </a:p>
          <a:p>
            <a:r>
              <a:rPr lang="en-IN" sz="2400" dirty="0" smtClean="0"/>
              <a:t>Finally, feature vectors </a:t>
            </a:r>
            <a:r>
              <a:rPr lang="en-IN" sz="2400" dirty="0"/>
              <a:t>are then classified using a </a:t>
            </a:r>
            <a:r>
              <a:rPr lang="en-IN" sz="2400" dirty="0" smtClean="0"/>
              <a:t>linear SVM </a:t>
            </a:r>
            <a:r>
              <a:rPr lang="en-IN" sz="2400" dirty="0"/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378110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91680" y="566124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Outline of the proposed Gesture </a:t>
            </a:r>
            <a:r>
              <a:rPr lang="en-IN" dirty="0" smtClean="0"/>
              <a:t>Recognition method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419872" y="764704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>
              <a:defRPr sz="1800"/>
            </a:pPr>
            <a:r>
              <a:rPr lang="en-IN" dirty="0">
                <a:latin typeface="Liberation Sans" pitchFamily="18"/>
                <a:ea typeface="DejaVu Sans" pitchFamily="2"/>
                <a:cs typeface="DejaVu Sans" pitchFamily="2"/>
              </a:rPr>
              <a:t>Hand detection/ Segmentation</a:t>
            </a:r>
            <a:endParaRPr lang="en-IN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19872" y="1916832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>
              <a:defRPr sz="1800"/>
            </a:pPr>
            <a:r>
              <a:rPr lang="en-IN" dirty="0">
                <a:latin typeface="Liberation Sans" pitchFamily="18"/>
                <a:ea typeface="DejaVu Sans" pitchFamily="2"/>
                <a:cs typeface="DejaVu Sans" pitchFamily="2"/>
              </a:rPr>
              <a:t>Feature Extraction</a:t>
            </a:r>
            <a:endParaRPr lang="en-IN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3068960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>
              <a:defRPr sz="1800"/>
            </a:pPr>
            <a:r>
              <a:rPr lang="en-IN" dirty="0">
                <a:latin typeface="Liberation Sans" pitchFamily="18"/>
                <a:ea typeface="DejaVu Sans" pitchFamily="2"/>
                <a:cs typeface="DejaVu Sans" pitchFamily="2"/>
              </a:rPr>
              <a:t>Obtain fix-sized descriptors</a:t>
            </a:r>
            <a:endParaRPr lang="en-IN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19872" y="4221088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hangingPunct="0">
              <a:defRPr sz="1800"/>
            </a:pPr>
            <a:r>
              <a:rPr lang="en-IN" dirty="0">
                <a:latin typeface="Liberation Sans" pitchFamily="18"/>
                <a:ea typeface="DejaVu Sans" pitchFamily="2"/>
                <a:cs typeface="DejaVu Sans" pitchFamily="2"/>
              </a:rPr>
              <a:t>Train classifier</a:t>
            </a:r>
            <a:endParaRPr lang="en-IN" dirty="0">
              <a:latin typeface="Liberation Sans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3405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Hand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400" dirty="0"/>
              <a:t>Skin </a:t>
            </a:r>
            <a:r>
              <a:rPr lang="en-IN" sz="2400" dirty="0" err="1"/>
              <a:t>color</a:t>
            </a:r>
            <a:r>
              <a:rPr lang="en-IN" sz="2400" dirty="0"/>
              <a:t> based segmentation which converts RGB image into HSV </a:t>
            </a:r>
            <a:r>
              <a:rPr lang="en-IN" sz="2400" dirty="0" err="1"/>
              <a:t>color</a:t>
            </a:r>
            <a:r>
              <a:rPr lang="en-IN" sz="2400" dirty="0"/>
              <a:t> space to extract the skin pixel and non skin pixel regions by </a:t>
            </a:r>
            <a:r>
              <a:rPr lang="en-IN" sz="2400" dirty="0" err="1"/>
              <a:t>thresholding</a:t>
            </a:r>
            <a:r>
              <a:rPr lang="en-IN" sz="2400" dirty="0"/>
              <a:t>  the  value  of  hue,  saturation  and  value.  </a:t>
            </a:r>
            <a:endParaRPr lang="en-IN" sz="2400" dirty="0" smtClean="0"/>
          </a:p>
          <a:p>
            <a:pPr lvl="0"/>
            <a:r>
              <a:rPr lang="en-IN" sz="2400" dirty="0" smtClean="0"/>
              <a:t>A </a:t>
            </a:r>
            <a:r>
              <a:rPr lang="en-IN" sz="2400" dirty="0"/>
              <a:t>binary image will be constructed  using frame  difference method.  </a:t>
            </a:r>
            <a:endParaRPr lang="en-IN" sz="2400" dirty="0" smtClean="0"/>
          </a:p>
          <a:p>
            <a:pPr lvl="0"/>
            <a:r>
              <a:rPr lang="en-IN" sz="2400" dirty="0" smtClean="0"/>
              <a:t>Applying </a:t>
            </a:r>
            <a:r>
              <a:rPr lang="en-IN" sz="2400" dirty="0"/>
              <a:t>erosion and dilation reduces the unwanted thing or background and will give the interested area (hand).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9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AD5E72-60C9-4206-9F09-6F0586D1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1" y="3041651"/>
            <a:ext cx="1839931" cy="19715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cs typeface="Calibri Light"/>
              </a:rPr>
              <a:t>Feature Extraction</a:t>
            </a:r>
            <a:endParaRPr lang="en-US" sz="2800" dirty="0"/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="" xmlns:a16="http://schemas.microsoft.com/office/drawing/2014/main" id="{9070F51C-71E7-4CA3-8B29-0E584A26B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"/>
          <a:stretch/>
        </p:blipFill>
        <p:spPr>
          <a:xfrm>
            <a:off x="15" y="273645"/>
            <a:ext cx="9143985" cy="2867323"/>
          </a:xfrm>
          <a:custGeom>
            <a:avLst/>
            <a:gdLst>
              <a:gd name="connsiteX0" fmla="*/ 0 w 12192000"/>
              <a:gd name="connsiteY0" fmla="*/ 0 h 3692092"/>
              <a:gd name="connsiteX1" fmla="*/ 12192000 w 12192000"/>
              <a:gd name="connsiteY1" fmla="*/ 0 h 3692092"/>
              <a:gd name="connsiteX2" fmla="*/ 12192000 w 12192000"/>
              <a:gd name="connsiteY2" fmla="*/ 3504824 h 3692092"/>
              <a:gd name="connsiteX3" fmla="*/ 12024691 w 12192000"/>
              <a:gd name="connsiteY3" fmla="*/ 3517794 h 3692092"/>
              <a:gd name="connsiteX4" fmla="*/ 160485 w 12192000"/>
              <a:gd name="connsiteY4" fmla="*/ 3663863 h 3692092"/>
              <a:gd name="connsiteX5" fmla="*/ 0 w 12192000"/>
              <a:gd name="connsiteY5" fmla="*/ 3692092 h 369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8FD223-4EEA-4784-BD4E-4791EDB4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27" y="2867334"/>
            <a:ext cx="7020273" cy="365801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457200" indent="-457200"/>
            <a:r>
              <a:rPr lang="en-US" dirty="0">
                <a:cs typeface="Calibri"/>
              </a:rPr>
              <a:t>Dense Trajectories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Dense sampling of good feature points to track : Shi-Tomasi method (modified Harris corner detector)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Calculate optical flow for these densely sampled feature points : </a:t>
            </a:r>
            <a:r>
              <a:rPr lang="en-US" sz="2400" dirty="0" err="1">
                <a:cs typeface="Calibri"/>
              </a:rPr>
              <a:t>Farneback's</a:t>
            </a:r>
            <a:r>
              <a:rPr lang="en-US" sz="2400" dirty="0">
                <a:cs typeface="Calibri"/>
              </a:rPr>
              <a:t> algorithm for dense optical flow</a:t>
            </a:r>
          </a:p>
          <a:p>
            <a:pPr marL="457200" indent="-457200">
              <a:buAutoNum type="arabicPeriod"/>
            </a:pPr>
            <a:r>
              <a:rPr lang="en-US" sz="2400" dirty="0">
                <a:cs typeface="Calibri"/>
              </a:rPr>
              <a:t>Trajectories of these feature points is the displacement vector over some fixed L number of frames. </a:t>
            </a:r>
          </a:p>
        </p:txBody>
      </p:sp>
    </p:spTree>
    <p:extLst>
      <p:ext uri="{BB962C8B-B14F-4D97-AF65-F5344CB8AC3E}">
        <p14:creationId xmlns:p14="http://schemas.microsoft.com/office/powerpoint/2010/main" val="945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76672"/>
            <a:ext cx="8229600" cy="5976664"/>
          </a:xfrm>
        </p:spPr>
        <p:txBody>
          <a:bodyPr/>
          <a:lstStyle/>
          <a:p>
            <a:r>
              <a:rPr lang="en-IN" dirty="0" smtClean="0"/>
              <a:t>Dense Sampling : </a:t>
            </a:r>
            <a:r>
              <a:rPr lang="en-US" dirty="0">
                <a:cs typeface="Calibri"/>
              </a:rPr>
              <a:t>Shi-</a:t>
            </a:r>
            <a:r>
              <a:rPr lang="en-US" dirty="0" err="1">
                <a:cs typeface="Calibri"/>
              </a:rPr>
              <a:t>Tomasi</a:t>
            </a:r>
            <a:r>
              <a:rPr lang="en-US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method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flow_points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7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726</Words>
  <Application>Microsoft Office PowerPoint</Application>
  <PresentationFormat>On-screen Show (4:3)</PresentationFormat>
  <Paragraphs>98</Paragraphs>
  <Slides>18</Slides>
  <Notes>1</Notes>
  <HiddenSlides>0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Egocentric Gesture Recognition</vt:lpstr>
      <vt:lpstr>AIM</vt:lpstr>
      <vt:lpstr>Understanding the problem</vt:lpstr>
      <vt:lpstr>PowerPoint Presentation</vt:lpstr>
      <vt:lpstr>Proposed Solution</vt:lpstr>
      <vt:lpstr>PowerPoint Presentation</vt:lpstr>
      <vt:lpstr>Hand Segmentation</vt:lpstr>
      <vt:lpstr>Feature Extraction</vt:lpstr>
      <vt:lpstr>PowerPoint Presentation</vt:lpstr>
      <vt:lpstr>PowerPoint Presentation</vt:lpstr>
      <vt:lpstr>Dense Trajectories</vt:lpstr>
      <vt:lpstr>Histogram of Oriented Gradients (HoG) </vt:lpstr>
      <vt:lpstr>Histogram of Optical Flow (HoF)  </vt:lpstr>
      <vt:lpstr>Flow points</vt:lpstr>
      <vt:lpstr>Motion Boundary Histogram</vt:lpstr>
      <vt:lpstr>Obtaining Fixed Size Descriptors</vt:lpstr>
      <vt:lpstr>Training Classifier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Egocentric Gesture Recognition</dc:title>
  <dc:creator>Abdul wazeed</dc:creator>
  <cp:lastModifiedBy>Abdul wazeed</cp:lastModifiedBy>
  <cp:revision>35</cp:revision>
  <dcterms:created xsi:type="dcterms:W3CDTF">2019-11-02T14:53:08Z</dcterms:created>
  <dcterms:modified xsi:type="dcterms:W3CDTF">2019-11-04T10:56:18Z</dcterms:modified>
</cp:coreProperties>
</file>