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3F0A380-27E8-4629-8EBD-CB4FD25101FD}" type="datetimeFigureOut">
              <a:rPr lang="en-IN" smtClean="0"/>
              <a:t>03-02-2024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EA4D6744-ABBC-4C12-8450-E5C972A753CE}"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0098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F0A380-27E8-4629-8EBD-CB4FD25101FD}" type="datetimeFigureOut">
              <a:rPr lang="en-IN" smtClean="0"/>
              <a:t>03-02-2024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4D6744-ABBC-4C12-8450-E5C972A753CE}" type="slidenum">
              <a:rPr lang="en-IN" smtClean="0"/>
              <a:t>‹#›</a:t>
            </a:fld>
            <a:endParaRPr lang="en-IN"/>
          </a:p>
        </p:txBody>
      </p:sp>
    </p:spTree>
    <p:extLst>
      <p:ext uri="{BB962C8B-B14F-4D97-AF65-F5344CB8AC3E}">
        <p14:creationId xmlns:p14="http://schemas.microsoft.com/office/powerpoint/2010/main" val="3957532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F0A380-27E8-4629-8EBD-CB4FD25101FD}"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4D6744-ABBC-4C12-8450-E5C972A753CE}"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85758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F0A380-27E8-4629-8EBD-CB4FD25101FD}"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4D6744-ABBC-4C12-8450-E5C972A753CE}"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9892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F0A380-27E8-4629-8EBD-CB4FD25101FD}"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4D6744-ABBC-4C12-8450-E5C972A753CE}" type="slidenum">
              <a:rPr lang="en-IN" smtClean="0"/>
              <a:t>‹#›</a:t>
            </a:fld>
            <a:endParaRPr lang="en-IN"/>
          </a:p>
        </p:txBody>
      </p:sp>
    </p:spTree>
    <p:extLst>
      <p:ext uri="{BB962C8B-B14F-4D97-AF65-F5344CB8AC3E}">
        <p14:creationId xmlns:p14="http://schemas.microsoft.com/office/powerpoint/2010/main" val="24495161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F0A380-27E8-4629-8EBD-CB4FD25101FD}"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4D6744-ABBC-4C12-8450-E5C972A753CE}"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8676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F0A380-27E8-4629-8EBD-CB4FD25101FD}"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4D6744-ABBC-4C12-8450-E5C972A753CE}"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0472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F0A380-27E8-4629-8EBD-CB4FD25101FD}"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4D6744-ABBC-4C12-8450-E5C972A753C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06389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F0A380-27E8-4629-8EBD-CB4FD25101FD}"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4D6744-ABBC-4C12-8450-E5C972A753CE}"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6807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F0A380-27E8-4629-8EBD-CB4FD25101FD}"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4D6744-ABBC-4C12-8450-E5C972A753CE}" type="slidenum">
              <a:rPr lang="en-IN" smtClean="0"/>
              <a:t>‹#›</a:t>
            </a:fld>
            <a:endParaRPr lang="en-IN"/>
          </a:p>
        </p:txBody>
      </p:sp>
    </p:spTree>
    <p:extLst>
      <p:ext uri="{BB962C8B-B14F-4D97-AF65-F5344CB8AC3E}">
        <p14:creationId xmlns:p14="http://schemas.microsoft.com/office/powerpoint/2010/main" val="1630376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F0A380-27E8-4629-8EBD-CB4FD25101FD}"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4D6744-ABBC-4C12-8450-E5C972A753CE}"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2327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F0A380-27E8-4629-8EBD-CB4FD25101FD}" type="datetimeFigureOut">
              <a:rPr lang="en-IN" smtClean="0"/>
              <a:t>03-02-2024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4D6744-ABBC-4C12-8450-E5C972A753CE}" type="slidenum">
              <a:rPr lang="en-IN" smtClean="0"/>
              <a:t>‹#›</a:t>
            </a:fld>
            <a:endParaRPr lang="en-IN"/>
          </a:p>
        </p:txBody>
      </p:sp>
    </p:spTree>
    <p:extLst>
      <p:ext uri="{BB962C8B-B14F-4D97-AF65-F5344CB8AC3E}">
        <p14:creationId xmlns:p14="http://schemas.microsoft.com/office/powerpoint/2010/main" val="424246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F0A380-27E8-4629-8EBD-CB4FD25101FD}" type="datetimeFigureOut">
              <a:rPr lang="en-IN" smtClean="0"/>
              <a:t>03-02-2024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4D6744-ABBC-4C12-8450-E5C972A753CE}"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99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F0A380-27E8-4629-8EBD-CB4FD25101FD}" type="datetimeFigureOut">
              <a:rPr lang="en-IN" smtClean="0"/>
              <a:t>03-02-2024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4D6744-ABBC-4C12-8450-E5C972A753C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7284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F0A380-27E8-4629-8EBD-CB4FD25101FD}" type="datetimeFigureOut">
              <a:rPr lang="en-IN" smtClean="0"/>
              <a:t>03-02-2024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4D6744-ABBC-4C12-8450-E5C972A753CE}" type="slidenum">
              <a:rPr lang="en-IN" smtClean="0"/>
              <a:t>‹#›</a:t>
            </a:fld>
            <a:endParaRPr lang="en-IN"/>
          </a:p>
        </p:txBody>
      </p:sp>
    </p:spTree>
    <p:extLst>
      <p:ext uri="{BB962C8B-B14F-4D97-AF65-F5344CB8AC3E}">
        <p14:creationId xmlns:p14="http://schemas.microsoft.com/office/powerpoint/2010/main" val="3038597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F0A380-27E8-4629-8EBD-CB4FD25101FD}" type="datetimeFigureOut">
              <a:rPr lang="en-IN" smtClean="0"/>
              <a:t>03-02-2024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4D6744-ABBC-4C12-8450-E5C972A753CE}"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917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F0A380-27E8-4629-8EBD-CB4FD25101FD}" type="datetimeFigureOut">
              <a:rPr lang="en-IN" smtClean="0"/>
              <a:t>03-02-2024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4D6744-ABBC-4C12-8450-E5C972A753CE}" type="slidenum">
              <a:rPr lang="en-IN" smtClean="0"/>
              <a:t>‹#›</a:t>
            </a:fld>
            <a:endParaRPr lang="en-IN"/>
          </a:p>
        </p:txBody>
      </p:sp>
    </p:spTree>
    <p:extLst>
      <p:ext uri="{BB962C8B-B14F-4D97-AF65-F5344CB8AC3E}">
        <p14:creationId xmlns:p14="http://schemas.microsoft.com/office/powerpoint/2010/main" val="3481622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3F0A380-27E8-4629-8EBD-CB4FD25101FD}" type="datetimeFigureOut">
              <a:rPr lang="en-IN" smtClean="0"/>
              <a:t>03-02-2024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A4D6744-ABBC-4C12-8450-E5C972A753CE}" type="slidenum">
              <a:rPr lang="en-IN" smtClean="0"/>
              <a:t>‹#›</a:t>
            </a:fld>
            <a:endParaRPr lang="en-IN"/>
          </a:p>
        </p:txBody>
      </p:sp>
    </p:spTree>
    <p:extLst>
      <p:ext uri="{BB962C8B-B14F-4D97-AF65-F5344CB8AC3E}">
        <p14:creationId xmlns:p14="http://schemas.microsoft.com/office/powerpoint/2010/main" val="312634050"/>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1C706-F20E-4BB2-87E6-292A8FCF81E3}"/>
              </a:ext>
            </a:extLst>
          </p:cNvPr>
          <p:cNvSpPr>
            <a:spLocks noGrp="1"/>
          </p:cNvSpPr>
          <p:nvPr>
            <p:ph type="ctrTitle"/>
          </p:nvPr>
        </p:nvSpPr>
        <p:spPr>
          <a:xfrm>
            <a:off x="2387066" y="1703671"/>
            <a:ext cx="7401828" cy="1655545"/>
          </a:xfrm>
        </p:spPr>
        <p:txBody>
          <a:bodyPr/>
          <a:lstStyle/>
          <a:p>
            <a:r>
              <a:rPr lang="en-US" sz="4000" b="1" dirty="0">
                <a:solidFill>
                  <a:srgbClr val="002060"/>
                </a:solidFill>
              </a:rPr>
              <a:t>Project</a:t>
            </a:r>
            <a:r>
              <a:rPr lang="en-US" sz="4000" dirty="0"/>
              <a:t>: </a:t>
            </a:r>
            <a:r>
              <a:rPr lang="en-IN" sz="4000" b="1" i="0" u="none" strike="noStrike" dirty="0">
                <a:solidFill>
                  <a:srgbClr val="000000"/>
                </a:solidFill>
                <a:effectLst/>
                <a:latin typeface="Arial" panose="020B0604020202020204" pitchFamily="34" charset="0"/>
              </a:rPr>
              <a:t>Energy Consumption Analysis</a:t>
            </a:r>
            <a:endParaRPr lang="en-IN" sz="4000" dirty="0"/>
          </a:p>
        </p:txBody>
      </p:sp>
      <p:sp>
        <p:nvSpPr>
          <p:cNvPr id="3" name="Subtitle 2">
            <a:extLst>
              <a:ext uri="{FF2B5EF4-FFF2-40B4-BE49-F238E27FC236}">
                <a16:creationId xmlns:a16="http://schemas.microsoft.com/office/drawing/2014/main" id="{352A1492-C938-4CD7-BD73-48354128DD01}"/>
              </a:ext>
            </a:extLst>
          </p:cNvPr>
          <p:cNvSpPr>
            <a:spLocks noGrp="1"/>
          </p:cNvSpPr>
          <p:nvPr>
            <p:ph type="subTitle" idx="1"/>
          </p:nvPr>
        </p:nvSpPr>
        <p:spPr>
          <a:xfrm>
            <a:off x="2550694" y="3602038"/>
            <a:ext cx="7074569" cy="758206"/>
          </a:xfrm>
        </p:spPr>
        <p:txBody>
          <a:bodyPr/>
          <a:lstStyle/>
          <a:p>
            <a:r>
              <a:rPr lang="en-US" sz="1800" dirty="0">
                <a:solidFill>
                  <a:srgbClr val="000000"/>
                </a:solidFill>
                <a:latin typeface="Arial" panose="020B0604020202020204" pitchFamily="34" charset="0"/>
              </a:rPr>
              <a:t>Analyzation of</a:t>
            </a:r>
            <a:r>
              <a:rPr lang="en-US" sz="1800" b="0" i="0" u="none" strike="noStrike" dirty="0">
                <a:solidFill>
                  <a:srgbClr val="000000"/>
                </a:solidFill>
                <a:effectLst/>
                <a:latin typeface="Arial" panose="020B0604020202020204" pitchFamily="34" charset="0"/>
              </a:rPr>
              <a:t> energy usage and greenhouse gas (GHG) emissions of Ontario's Broader Public Sector (BPS) organizations</a:t>
            </a:r>
            <a:endParaRPr lang="en-IN" dirty="0"/>
          </a:p>
        </p:txBody>
      </p:sp>
    </p:spTree>
    <p:extLst>
      <p:ext uri="{BB962C8B-B14F-4D97-AF65-F5344CB8AC3E}">
        <p14:creationId xmlns:p14="http://schemas.microsoft.com/office/powerpoint/2010/main" val="3084475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8CC64-2DE3-4B98-9015-124BC1825979}"/>
              </a:ext>
            </a:extLst>
          </p:cNvPr>
          <p:cNvSpPr>
            <a:spLocks noGrp="1"/>
          </p:cNvSpPr>
          <p:nvPr>
            <p:ph type="title"/>
          </p:nvPr>
        </p:nvSpPr>
        <p:spPr/>
        <p:txBody>
          <a:bodyPr/>
          <a:lstStyle/>
          <a:p>
            <a:r>
              <a:rPr lang="en-US" b="1" dirty="0"/>
              <a:t>Tableau</a:t>
            </a:r>
            <a:endParaRPr lang="en-IN" b="1" dirty="0"/>
          </a:p>
        </p:txBody>
      </p:sp>
      <p:sp>
        <p:nvSpPr>
          <p:cNvPr id="3" name="Content Placeholder 2">
            <a:extLst>
              <a:ext uri="{FF2B5EF4-FFF2-40B4-BE49-F238E27FC236}">
                <a16:creationId xmlns:a16="http://schemas.microsoft.com/office/drawing/2014/main" id="{AE7C8C18-B475-48FB-B514-7951D9C86F1A}"/>
              </a:ext>
            </a:extLst>
          </p:cNvPr>
          <p:cNvSpPr>
            <a:spLocks noGrp="1"/>
          </p:cNvSpPr>
          <p:nvPr>
            <p:ph idx="1"/>
          </p:nvPr>
        </p:nvSpPr>
        <p:spPr/>
        <p:txBody>
          <a:bodyPr/>
          <a:lstStyle/>
          <a:p>
            <a:r>
              <a:rPr lang="en-US" sz="2400" b="0" i="0" dirty="0">
                <a:effectLst/>
                <a:latin typeface="Söhne"/>
              </a:rPr>
              <a:t>Tableau is a powerful data visualization and business intelligence software that enables users to create interactive and insightful visualizations from various datasets, facilitating data-driven decision-making. </a:t>
            </a:r>
          </a:p>
          <a:p>
            <a:r>
              <a:rPr lang="en-US" sz="2400" b="0" i="0" dirty="0">
                <a:effectLst/>
                <a:latin typeface="Söhne"/>
              </a:rPr>
              <a:t>It simplifies complex data analysis and presentation, making it accessible to users with varying levels of technical expertise.</a:t>
            </a:r>
            <a:endParaRPr lang="en-IN" sz="2400" dirty="0"/>
          </a:p>
          <a:p>
            <a:endParaRPr lang="en-IN" dirty="0"/>
          </a:p>
        </p:txBody>
      </p:sp>
    </p:spTree>
    <p:extLst>
      <p:ext uri="{BB962C8B-B14F-4D97-AF65-F5344CB8AC3E}">
        <p14:creationId xmlns:p14="http://schemas.microsoft.com/office/powerpoint/2010/main" val="1356962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39D30-4FD9-43C1-8109-4A9E900CB2D9}"/>
              </a:ext>
            </a:extLst>
          </p:cNvPr>
          <p:cNvSpPr>
            <a:spLocks noGrp="1"/>
          </p:cNvSpPr>
          <p:nvPr>
            <p:ph type="title"/>
          </p:nvPr>
        </p:nvSpPr>
        <p:spPr/>
        <p:txBody>
          <a:bodyPr/>
          <a:lstStyle/>
          <a:p>
            <a:r>
              <a:rPr lang="en-US" b="1" dirty="0"/>
              <a:t>Approaches</a:t>
            </a:r>
            <a:endParaRPr lang="en-IN" b="1" dirty="0"/>
          </a:p>
        </p:txBody>
      </p:sp>
      <p:sp>
        <p:nvSpPr>
          <p:cNvPr id="3" name="Content Placeholder 2">
            <a:extLst>
              <a:ext uri="{FF2B5EF4-FFF2-40B4-BE49-F238E27FC236}">
                <a16:creationId xmlns:a16="http://schemas.microsoft.com/office/drawing/2014/main" id="{3E93B069-71FF-4E19-A8AB-575BC08C2FD9}"/>
              </a:ext>
            </a:extLst>
          </p:cNvPr>
          <p:cNvSpPr>
            <a:spLocks noGrp="1"/>
          </p:cNvSpPr>
          <p:nvPr>
            <p:ph idx="1"/>
          </p:nvPr>
        </p:nvSpPr>
        <p:spPr/>
        <p:txBody>
          <a:bodyPr/>
          <a:lstStyle/>
          <a:p>
            <a:r>
              <a:rPr lang="en-US" dirty="0">
                <a:solidFill>
                  <a:schemeClr val="tx1"/>
                </a:solidFill>
                <a:latin typeface="Söhne"/>
              </a:rPr>
              <a:t>The</a:t>
            </a:r>
            <a:r>
              <a:rPr lang="en-US" b="0" i="0" dirty="0">
                <a:solidFill>
                  <a:schemeClr val="tx1"/>
                </a:solidFill>
                <a:effectLst/>
                <a:latin typeface="Söhne"/>
              </a:rPr>
              <a:t> approach involved a comprehensive analysis of energy usage and GHG emissions, evaluating conservation effectiveness through key criteria.</a:t>
            </a:r>
          </a:p>
          <a:p>
            <a:r>
              <a:rPr lang="en-US" dirty="0">
                <a:solidFill>
                  <a:schemeClr val="tx1"/>
                </a:solidFill>
                <a:latin typeface="Söhne"/>
              </a:rPr>
              <a:t>I have</a:t>
            </a:r>
            <a:r>
              <a:rPr lang="en-US" b="0" i="0" dirty="0">
                <a:solidFill>
                  <a:schemeClr val="tx1"/>
                </a:solidFill>
                <a:effectLst/>
                <a:latin typeface="Söhne"/>
              </a:rPr>
              <a:t> employed a combination of quantitative and qualitative methods to identify trends, allowing for a holistic understanding of the BPS organizations' environmental impact through the Interactive Visualizations which have been created.</a:t>
            </a:r>
            <a:endParaRPr lang="en-IN" dirty="0">
              <a:solidFill>
                <a:schemeClr val="tx1"/>
              </a:solidFill>
            </a:endParaRPr>
          </a:p>
        </p:txBody>
      </p:sp>
    </p:spTree>
    <p:extLst>
      <p:ext uri="{BB962C8B-B14F-4D97-AF65-F5344CB8AC3E}">
        <p14:creationId xmlns:p14="http://schemas.microsoft.com/office/powerpoint/2010/main" val="2075590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12016-2D7F-4E85-9E88-F5ED68830F6A}"/>
              </a:ext>
            </a:extLst>
          </p:cNvPr>
          <p:cNvSpPr>
            <a:spLocks noGrp="1"/>
          </p:cNvSpPr>
          <p:nvPr>
            <p:ph type="title"/>
          </p:nvPr>
        </p:nvSpPr>
        <p:spPr/>
        <p:txBody>
          <a:bodyPr>
            <a:normAutofit fontScale="90000"/>
          </a:bodyPr>
          <a:lstStyle/>
          <a:p>
            <a:r>
              <a:rPr lang="en-US" b="1" dirty="0">
                <a:solidFill>
                  <a:srgbClr val="002060"/>
                </a:solidFill>
              </a:rPr>
              <a:t>Exploratory Data Analysis</a:t>
            </a:r>
            <a:br>
              <a:rPr lang="en-US" dirty="0"/>
            </a:br>
            <a:r>
              <a:rPr lang="en-US" sz="1900" dirty="0"/>
              <a:t>The below mentioned dashboard tells about the how Green house gas affecting across all the sectors and also the distribution of Renewable resources which has been deployed in organizations and it’s quantity and factor value.</a:t>
            </a:r>
            <a:endParaRPr lang="en-IN" sz="1900" dirty="0"/>
          </a:p>
        </p:txBody>
      </p:sp>
      <p:pic>
        <p:nvPicPr>
          <p:cNvPr id="5" name="Content Placeholder 4">
            <a:extLst>
              <a:ext uri="{FF2B5EF4-FFF2-40B4-BE49-F238E27FC236}">
                <a16:creationId xmlns:a16="http://schemas.microsoft.com/office/drawing/2014/main" id="{7E63389F-E7D9-4A5E-B7F5-B4D6A8F73245}"/>
              </a:ext>
            </a:extLst>
          </p:cNvPr>
          <p:cNvPicPr>
            <a:picLocks noGrp="1" noChangeAspect="1"/>
          </p:cNvPicPr>
          <p:nvPr>
            <p:ph idx="1"/>
          </p:nvPr>
        </p:nvPicPr>
        <p:blipFill>
          <a:blip r:embed="rId2"/>
          <a:stretch>
            <a:fillRect/>
          </a:stretch>
        </p:blipFill>
        <p:spPr>
          <a:xfrm>
            <a:off x="2435192" y="2531445"/>
            <a:ext cx="7719461" cy="3580598"/>
          </a:xfrm>
        </p:spPr>
      </p:pic>
    </p:spTree>
    <p:extLst>
      <p:ext uri="{BB962C8B-B14F-4D97-AF65-F5344CB8AC3E}">
        <p14:creationId xmlns:p14="http://schemas.microsoft.com/office/powerpoint/2010/main" val="2016693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12016-2D7F-4E85-9E88-F5ED68830F6A}"/>
              </a:ext>
            </a:extLst>
          </p:cNvPr>
          <p:cNvSpPr>
            <a:spLocks noGrp="1"/>
          </p:cNvSpPr>
          <p:nvPr>
            <p:ph type="title"/>
          </p:nvPr>
        </p:nvSpPr>
        <p:spPr/>
        <p:txBody>
          <a:bodyPr>
            <a:normAutofit fontScale="90000"/>
          </a:bodyPr>
          <a:lstStyle/>
          <a:p>
            <a:r>
              <a:rPr lang="en-US" b="1" dirty="0">
                <a:solidFill>
                  <a:srgbClr val="002060"/>
                </a:solidFill>
              </a:rPr>
              <a:t>Exploratory Data Analysis</a:t>
            </a:r>
            <a:br>
              <a:rPr lang="en-US" dirty="0"/>
            </a:br>
            <a:r>
              <a:rPr lang="en-US" sz="1900" dirty="0"/>
              <a:t>The below mentioned dashboard tells about the consumption of different kind of materials used across the organizations along by showing the Operation, Operation type and in which city.</a:t>
            </a:r>
            <a:endParaRPr lang="en-IN" sz="1900" dirty="0"/>
          </a:p>
        </p:txBody>
      </p:sp>
      <p:sp>
        <p:nvSpPr>
          <p:cNvPr id="4" name="Content Placeholder 3">
            <a:extLst>
              <a:ext uri="{FF2B5EF4-FFF2-40B4-BE49-F238E27FC236}">
                <a16:creationId xmlns:a16="http://schemas.microsoft.com/office/drawing/2014/main" id="{FC3CF622-6573-4837-8275-6A434FBE13C5}"/>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D6051326-388B-41ED-8280-BFC0B3797A4E}"/>
              </a:ext>
            </a:extLst>
          </p:cNvPr>
          <p:cNvPicPr>
            <a:picLocks noChangeAspect="1"/>
          </p:cNvPicPr>
          <p:nvPr/>
        </p:nvPicPr>
        <p:blipFill>
          <a:blip r:embed="rId2"/>
          <a:stretch>
            <a:fillRect/>
          </a:stretch>
        </p:blipFill>
        <p:spPr>
          <a:xfrm>
            <a:off x="1295401" y="2543381"/>
            <a:ext cx="9601196" cy="3318936"/>
          </a:xfrm>
          <a:prstGeom prst="rect">
            <a:avLst/>
          </a:prstGeom>
        </p:spPr>
      </p:pic>
    </p:spTree>
    <p:extLst>
      <p:ext uri="{BB962C8B-B14F-4D97-AF65-F5344CB8AC3E}">
        <p14:creationId xmlns:p14="http://schemas.microsoft.com/office/powerpoint/2010/main" val="3814003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12016-2D7F-4E85-9E88-F5ED68830F6A}"/>
              </a:ext>
            </a:extLst>
          </p:cNvPr>
          <p:cNvSpPr>
            <a:spLocks noGrp="1"/>
          </p:cNvSpPr>
          <p:nvPr>
            <p:ph type="title"/>
          </p:nvPr>
        </p:nvSpPr>
        <p:spPr/>
        <p:txBody>
          <a:bodyPr>
            <a:normAutofit fontScale="90000"/>
          </a:bodyPr>
          <a:lstStyle/>
          <a:p>
            <a:r>
              <a:rPr lang="en-US" b="1" dirty="0">
                <a:solidFill>
                  <a:srgbClr val="002060"/>
                </a:solidFill>
              </a:rPr>
              <a:t>Exploratory Data Analysis</a:t>
            </a:r>
            <a:br>
              <a:rPr lang="en-US" dirty="0"/>
            </a:br>
            <a:r>
              <a:rPr lang="en-US" sz="1900" dirty="0"/>
              <a:t>The below mentioned dashboard tells about the Detailed View that contains all the necessary information about the Project along with the interactive filters.</a:t>
            </a:r>
            <a:endParaRPr lang="en-IN" sz="1900" dirty="0"/>
          </a:p>
        </p:txBody>
      </p:sp>
      <p:sp>
        <p:nvSpPr>
          <p:cNvPr id="4" name="Content Placeholder 3">
            <a:extLst>
              <a:ext uri="{FF2B5EF4-FFF2-40B4-BE49-F238E27FC236}">
                <a16:creationId xmlns:a16="http://schemas.microsoft.com/office/drawing/2014/main" id="{FC3CF622-6573-4837-8275-6A434FBE13C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B53DABC0-304A-4280-9339-C7C5FB7751A9}"/>
              </a:ext>
            </a:extLst>
          </p:cNvPr>
          <p:cNvPicPr>
            <a:picLocks noChangeAspect="1"/>
          </p:cNvPicPr>
          <p:nvPr/>
        </p:nvPicPr>
        <p:blipFill>
          <a:blip r:embed="rId2"/>
          <a:stretch>
            <a:fillRect/>
          </a:stretch>
        </p:blipFill>
        <p:spPr>
          <a:xfrm>
            <a:off x="1295401" y="2556931"/>
            <a:ext cx="9601196" cy="3318937"/>
          </a:xfrm>
          <a:prstGeom prst="rect">
            <a:avLst/>
          </a:prstGeom>
        </p:spPr>
      </p:pic>
    </p:spTree>
    <p:extLst>
      <p:ext uri="{BB962C8B-B14F-4D97-AF65-F5344CB8AC3E}">
        <p14:creationId xmlns:p14="http://schemas.microsoft.com/office/powerpoint/2010/main" val="2262373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1C706-F20E-4BB2-87E6-292A8FCF81E3}"/>
              </a:ext>
            </a:extLst>
          </p:cNvPr>
          <p:cNvSpPr>
            <a:spLocks noGrp="1"/>
          </p:cNvSpPr>
          <p:nvPr>
            <p:ph type="ctrTitle"/>
          </p:nvPr>
        </p:nvSpPr>
        <p:spPr>
          <a:xfrm>
            <a:off x="2387066" y="1703671"/>
            <a:ext cx="7401828" cy="1655545"/>
          </a:xfrm>
        </p:spPr>
        <p:txBody>
          <a:bodyPr/>
          <a:lstStyle/>
          <a:p>
            <a:r>
              <a:rPr lang="en-US" sz="4000" b="1" dirty="0">
                <a:solidFill>
                  <a:srgbClr val="002060"/>
                </a:solidFill>
              </a:rPr>
              <a:t>Conclusion</a:t>
            </a:r>
            <a:endParaRPr lang="en-IN" sz="4000" dirty="0"/>
          </a:p>
        </p:txBody>
      </p:sp>
      <p:sp>
        <p:nvSpPr>
          <p:cNvPr id="3" name="Subtitle 2">
            <a:extLst>
              <a:ext uri="{FF2B5EF4-FFF2-40B4-BE49-F238E27FC236}">
                <a16:creationId xmlns:a16="http://schemas.microsoft.com/office/drawing/2014/main" id="{352A1492-C938-4CD7-BD73-48354128DD01}"/>
              </a:ext>
            </a:extLst>
          </p:cNvPr>
          <p:cNvSpPr>
            <a:spLocks noGrp="1"/>
          </p:cNvSpPr>
          <p:nvPr>
            <p:ph type="subTitle" idx="1"/>
          </p:nvPr>
        </p:nvSpPr>
        <p:spPr>
          <a:xfrm>
            <a:off x="2550694" y="3602037"/>
            <a:ext cx="7074569" cy="1114341"/>
          </a:xfrm>
        </p:spPr>
        <p:txBody>
          <a:bodyPr>
            <a:normAutofit fontScale="77500" lnSpcReduction="20000"/>
          </a:bodyPr>
          <a:lstStyle/>
          <a:p>
            <a:r>
              <a:rPr lang="en-US" b="0" i="0" dirty="0">
                <a:effectLst/>
                <a:latin typeface="Söhne"/>
              </a:rPr>
              <a:t> Through the </a:t>
            </a:r>
            <a:r>
              <a:rPr lang="en-US" dirty="0">
                <a:latin typeface="Söhne"/>
              </a:rPr>
              <a:t>A</a:t>
            </a:r>
            <a:r>
              <a:rPr lang="en-US" b="0" i="0" dirty="0">
                <a:effectLst/>
                <a:latin typeface="Söhne"/>
              </a:rPr>
              <a:t>nalysis, It identified successful conservation measures in certain BPS organizations while pinpointing areas for improvement. </a:t>
            </a:r>
            <a:r>
              <a:rPr lang="en-US" dirty="0">
                <a:latin typeface="Söhne"/>
              </a:rPr>
              <a:t>The</a:t>
            </a:r>
            <a:r>
              <a:rPr lang="en-US" b="0" i="0" dirty="0">
                <a:effectLst/>
                <a:latin typeface="Söhne"/>
              </a:rPr>
              <a:t> data-driven suggestions include implementing targeted energy efficiency initiatives, investing in renewable energy sources, and fostering sustainable practices to achieve ambitious climate change mitigation goals within the Broader Public Sector."</a:t>
            </a:r>
            <a:endParaRPr lang="en-IN" dirty="0"/>
          </a:p>
        </p:txBody>
      </p:sp>
    </p:spTree>
    <p:extLst>
      <p:ext uri="{BB962C8B-B14F-4D97-AF65-F5344CB8AC3E}">
        <p14:creationId xmlns:p14="http://schemas.microsoft.com/office/powerpoint/2010/main" val="128340569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26</TotalTime>
  <Words>285</Words>
  <Application>Microsoft Office PowerPoint</Application>
  <PresentationFormat>Widescreen</PresentationFormat>
  <Paragraphs>13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Garamond</vt:lpstr>
      <vt:lpstr>Söhne</vt:lpstr>
      <vt:lpstr>Organic</vt:lpstr>
      <vt:lpstr>Project: Energy Consumption Analysis</vt:lpstr>
      <vt:lpstr>Tableau</vt:lpstr>
      <vt:lpstr>Approaches</vt:lpstr>
      <vt:lpstr>Exploratory Data Analysis The below mentioned dashboard tells about the how Green house gas affecting across all the sectors and also the distribution of Renewable resources which has been deployed in organizations and it’s quantity and factor value.</vt:lpstr>
      <vt:lpstr>Exploratory Data Analysis The below mentioned dashboard tells about the consumption of different kind of materials used across the organizations along by showing the Operation, Operation type and in which city.</vt:lpstr>
      <vt:lpstr>Exploratory Data Analysis The below mentioned dashboard tells about the Detailed View that contains all the necessary information about the Project along with the interactive filters.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Energy Consumption Analysis</dc:title>
  <dc:creator>sanjay ravichander</dc:creator>
  <cp:lastModifiedBy>sanjay ravichander</cp:lastModifiedBy>
  <cp:revision>4</cp:revision>
  <dcterms:created xsi:type="dcterms:W3CDTF">2024-02-02T18:51:19Z</dcterms:created>
  <dcterms:modified xsi:type="dcterms:W3CDTF">2024-02-02T19:17:55Z</dcterms:modified>
</cp:coreProperties>
</file>