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3F0A380-27E8-4629-8EBD-CB4FD25101FD}" type="datetimeFigureOut">
              <a:rPr lang="en-IN" smtClean="0"/>
              <a:t>15-02-2024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A4D6744-ABBC-4C12-8450-E5C972A753C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009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F0A380-27E8-4629-8EBD-CB4FD25101FD}"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D6744-ABBC-4C12-8450-E5C972A753CE}" type="slidenum">
              <a:rPr lang="en-IN" smtClean="0"/>
              <a:t>‹#›</a:t>
            </a:fld>
            <a:endParaRPr lang="en-IN"/>
          </a:p>
        </p:txBody>
      </p:sp>
    </p:spTree>
    <p:extLst>
      <p:ext uri="{BB962C8B-B14F-4D97-AF65-F5344CB8AC3E}">
        <p14:creationId xmlns:p14="http://schemas.microsoft.com/office/powerpoint/2010/main" val="395753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0A380-27E8-4629-8EBD-CB4FD25101FD}"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8575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0A380-27E8-4629-8EBD-CB4FD25101FD}"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98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0A380-27E8-4629-8EBD-CB4FD25101FD}"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spTree>
    <p:extLst>
      <p:ext uri="{BB962C8B-B14F-4D97-AF65-F5344CB8AC3E}">
        <p14:creationId xmlns:p14="http://schemas.microsoft.com/office/powerpoint/2010/main" val="2449516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0A380-27E8-4629-8EBD-CB4FD25101FD}"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8676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0A380-27E8-4629-8EBD-CB4FD25101FD}"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472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0A380-27E8-4629-8EBD-CB4FD25101FD}"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0638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0A380-27E8-4629-8EBD-CB4FD25101FD}"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680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0A380-27E8-4629-8EBD-CB4FD25101FD}"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spTree>
    <p:extLst>
      <p:ext uri="{BB962C8B-B14F-4D97-AF65-F5344CB8AC3E}">
        <p14:creationId xmlns:p14="http://schemas.microsoft.com/office/powerpoint/2010/main" val="163037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0A380-27E8-4629-8EBD-CB4FD25101FD}"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D6744-ABBC-4C12-8450-E5C972A753C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232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F0A380-27E8-4629-8EBD-CB4FD25101FD}"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D6744-ABBC-4C12-8450-E5C972A753CE}" type="slidenum">
              <a:rPr lang="en-IN" smtClean="0"/>
              <a:t>‹#›</a:t>
            </a:fld>
            <a:endParaRPr lang="en-IN"/>
          </a:p>
        </p:txBody>
      </p:sp>
    </p:spTree>
    <p:extLst>
      <p:ext uri="{BB962C8B-B14F-4D97-AF65-F5344CB8AC3E}">
        <p14:creationId xmlns:p14="http://schemas.microsoft.com/office/powerpoint/2010/main" val="42424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F0A380-27E8-4629-8EBD-CB4FD25101FD}" type="datetimeFigureOut">
              <a:rPr lang="en-IN" smtClean="0"/>
              <a:t>15-02-2024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4D6744-ABBC-4C12-8450-E5C972A753C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9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F0A380-27E8-4629-8EBD-CB4FD25101FD}" type="datetimeFigureOut">
              <a:rPr lang="en-IN" smtClean="0"/>
              <a:t>15-02-2024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4D6744-ABBC-4C12-8450-E5C972A753C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728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F0A380-27E8-4629-8EBD-CB4FD25101FD}" type="datetimeFigureOut">
              <a:rPr lang="en-IN" smtClean="0"/>
              <a:t>15-02-2024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4D6744-ABBC-4C12-8450-E5C972A753CE}" type="slidenum">
              <a:rPr lang="en-IN" smtClean="0"/>
              <a:t>‹#›</a:t>
            </a:fld>
            <a:endParaRPr lang="en-IN"/>
          </a:p>
        </p:txBody>
      </p:sp>
    </p:spTree>
    <p:extLst>
      <p:ext uri="{BB962C8B-B14F-4D97-AF65-F5344CB8AC3E}">
        <p14:creationId xmlns:p14="http://schemas.microsoft.com/office/powerpoint/2010/main" val="303859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F0A380-27E8-4629-8EBD-CB4FD25101FD}"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D6744-ABBC-4C12-8450-E5C972A753C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91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F0A380-27E8-4629-8EBD-CB4FD25101FD}"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D6744-ABBC-4C12-8450-E5C972A753CE}" type="slidenum">
              <a:rPr lang="en-IN" smtClean="0"/>
              <a:t>‹#›</a:t>
            </a:fld>
            <a:endParaRPr lang="en-IN"/>
          </a:p>
        </p:txBody>
      </p:sp>
    </p:spTree>
    <p:extLst>
      <p:ext uri="{BB962C8B-B14F-4D97-AF65-F5344CB8AC3E}">
        <p14:creationId xmlns:p14="http://schemas.microsoft.com/office/powerpoint/2010/main" val="348162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F0A380-27E8-4629-8EBD-CB4FD25101FD}" type="datetimeFigureOut">
              <a:rPr lang="en-IN" smtClean="0"/>
              <a:t>15-02-2024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4D6744-ABBC-4C12-8450-E5C972A753CE}" type="slidenum">
              <a:rPr lang="en-IN" smtClean="0"/>
              <a:t>‹#›</a:t>
            </a:fld>
            <a:endParaRPr lang="en-IN"/>
          </a:p>
        </p:txBody>
      </p:sp>
    </p:spTree>
    <p:extLst>
      <p:ext uri="{BB962C8B-B14F-4D97-AF65-F5344CB8AC3E}">
        <p14:creationId xmlns:p14="http://schemas.microsoft.com/office/powerpoint/2010/main" val="31263405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C706-F20E-4BB2-87E6-292A8FCF81E3}"/>
              </a:ext>
            </a:extLst>
          </p:cNvPr>
          <p:cNvSpPr>
            <a:spLocks noGrp="1"/>
          </p:cNvSpPr>
          <p:nvPr>
            <p:ph type="ctrTitle"/>
          </p:nvPr>
        </p:nvSpPr>
        <p:spPr>
          <a:xfrm>
            <a:off x="2387066" y="1703671"/>
            <a:ext cx="7401828" cy="1655545"/>
          </a:xfrm>
        </p:spPr>
        <p:txBody>
          <a:bodyPr/>
          <a:lstStyle/>
          <a:p>
            <a:r>
              <a:rPr lang="en-US" sz="4000" b="1" dirty="0">
                <a:solidFill>
                  <a:srgbClr val="002060"/>
                </a:solidFill>
              </a:rPr>
              <a:t>Project</a:t>
            </a:r>
            <a:r>
              <a:rPr lang="en-US" sz="4000" dirty="0"/>
              <a:t>: IMDB Movie Analysis</a:t>
            </a:r>
            <a:endParaRPr lang="en-IN" sz="4000" dirty="0"/>
          </a:p>
        </p:txBody>
      </p:sp>
      <p:sp>
        <p:nvSpPr>
          <p:cNvPr id="3" name="Subtitle 2">
            <a:extLst>
              <a:ext uri="{FF2B5EF4-FFF2-40B4-BE49-F238E27FC236}">
                <a16:creationId xmlns:a16="http://schemas.microsoft.com/office/drawing/2014/main" id="{352A1492-C938-4CD7-BD73-48354128DD01}"/>
              </a:ext>
            </a:extLst>
          </p:cNvPr>
          <p:cNvSpPr>
            <a:spLocks noGrp="1"/>
          </p:cNvSpPr>
          <p:nvPr>
            <p:ph type="subTitle" idx="1"/>
          </p:nvPr>
        </p:nvSpPr>
        <p:spPr>
          <a:xfrm>
            <a:off x="2550694" y="3602037"/>
            <a:ext cx="7074569" cy="1431975"/>
          </a:xfrm>
        </p:spPr>
        <p:txBody>
          <a:bodyPr>
            <a:normAutofit fontScale="92500" lnSpcReduction="10000"/>
          </a:bodyPr>
          <a:lstStyle/>
          <a:p>
            <a:r>
              <a:rPr lang="en-US" sz="1800" b="0" i="0" u="none" strike="noStrike" dirty="0">
                <a:solidFill>
                  <a:srgbClr val="000000"/>
                </a:solidFill>
                <a:effectLst/>
                <a:latin typeface="Times New Roman" panose="02020603050405020304" pitchFamily="18" charset="0"/>
              </a:rPr>
              <a:t> </a:t>
            </a:r>
            <a:r>
              <a:rPr lang="en-US" sz="2600" b="0" i="0" u="none" strike="noStrike" dirty="0">
                <a:solidFill>
                  <a:srgbClr val="000000"/>
                </a:solidFill>
                <a:effectLst/>
                <a:latin typeface="Times New Roman" panose="02020603050405020304" pitchFamily="18" charset="0"/>
              </a:rPr>
              <a:t>The impact of this problem is significant for movie producers, directors, and investors who want to understand what makes a movie successful to make informed decisions in their future projects.</a:t>
            </a:r>
            <a:endParaRPr lang="en-IN" sz="2600" dirty="0"/>
          </a:p>
        </p:txBody>
      </p:sp>
    </p:spTree>
    <p:extLst>
      <p:ext uri="{BB962C8B-B14F-4D97-AF65-F5344CB8AC3E}">
        <p14:creationId xmlns:p14="http://schemas.microsoft.com/office/powerpoint/2010/main" val="308447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CC64-2DE3-4B98-9015-124BC1825979}"/>
              </a:ext>
            </a:extLst>
          </p:cNvPr>
          <p:cNvSpPr>
            <a:spLocks noGrp="1"/>
          </p:cNvSpPr>
          <p:nvPr>
            <p:ph type="title"/>
          </p:nvPr>
        </p:nvSpPr>
        <p:spPr/>
        <p:txBody>
          <a:bodyPr/>
          <a:lstStyle/>
          <a:p>
            <a:r>
              <a:rPr lang="en-US" b="1" dirty="0"/>
              <a:t>Tableau</a:t>
            </a:r>
            <a:endParaRPr lang="en-IN" b="1" dirty="0"/>
          </a:p>
        </p:txBody>
      </p:sp>
      <p:sp>
        <p:nvSpPr>
          <p:cNvPr id="3" name="Content Placeholder 2">
            <a:extLst>
              <a:ext uri="{FF2B5EF4-FFF2-40B4-BE49-F238E27FC236}">
                <a16:creationId xmlns:a16="http://schemas.microsoft.com/office/drawing/2014/main" id="{AE7C8C18-B475-48FB-B514-7951D9C86F1A}"/>
              </a:ext>
            </a:extLst>
          </p:cNvPr>
          <p:cNvSpPr>
            <a:spLocks noGrp="1"/>
          </p:cNvSpPr>
          <p:nvPr>
            <p:ph idx="1"/>
          </p:nvPr>
        </p:nvSpPr>
        <p:spPr/>
        <p:txBody>
          <a:bodyPr/>
          <a:lstStyle/>
          <a:p>
            <a:r>
              <a:rPr lang="en-US" sz="2400" b="0" i="0" dirty="0">
                <a:effectLst/>
                <a:latin typeface="Söhne"/>
              </a:rPr>
              <a:t>Tableau is a powerful data visualization and business intelligence software that enables users to create interactive and insightful visualizations from various datasets, facilitating data-driven decision-making. </a:t>
            </a:r>
          </a:p>
          <a:p>
            <a:r>
              <a:rPr lang="en-US" sz="2400" b="0" i="0" dirty="0">
                <a:effectLst/>
                <a:latin typeface="Söhne"/>
              </a:rPr>
              <a:t>It simplifies complex data analysis and presentation, making it accessible to users with varying levels of technical expertise.</a:t>
            </a:r>
            <a:endParaRPr lang="en-IN" sz="2400" dirty="0"/>
          </a:p>
          <a:p>
            <a:endParaRPr lang="en-IN" dirty="0"/>
          </a:p>
        </p:txBody>
      </p:sp>
    </p:spTree>
    <p:extLst>
      <p:ext uri="{BB962C8B-B14F-4D97-AF65-F5344CB8AC3E}">
        <p14:creationId xmlns:p14="http://schemas.microsoft.com/office/powerpoint/2010/main" val="135696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9D30-4FD9-43C1-8109-4A9E900CB2D9}"/>
              </a:ext>
            </a:extLst>
          </p:cNvPr>
          <p:cNvSpPr>
            <a:spLocks noGrp="1"/>
          </p:cNvSpPr>
          <p:nvPr>
            <p:ph type="title"/>
          </p:nvPr>
        </p:nvSpPr>
        <p:spPr/>
        <p:txBody>
          <a:bodyPr/>
          <a:lstStyle/>
          <a:p>
            <a:r>
              <a:rPr lang="en-US" b="1" dirty="0"/>
              <a:t>Approaches</a:t>
            </a:r>
            <a:endParaRPr lang="en-IN" b="1" dirty="0"/>
          </a:p>
        </p:txBody>
      </p:sp>
      <p:sp>
        <p:nvSpPr>
          <p:cNvPr id="3" name="Content Placeholder 2">
            <a:extLst>
              <a:ext uri="{FF2B5EF4-FFF2-40B4-BE49-F238E27FC236}">
                <a16:creationId xmlns:a16="http://schemas.microsoft.com/office/drawing/2014/main" id="{3E93B069-71FF-4E19-A8AB-575BC08C2FD9}"/>
              </a:ext>
            </a:extLst>
          </p:cNvPr>
          <p:cNvSpPr>
            <a:spLocks noGrp="1"/>
          </p:cNvSpPr>
          <p:nvPr>
            <p:ph idx="1"/>
          </p:nvPr>
        </p:nvSpPr>
        <p:spPr/>
        <p:txBody>
          <a:bodyPr>
            <a:normAutofit lnSpcReduction="10000"/>
          </a:bodyPr>
          <a:lstStyle/>
          <a:p>
            <a:br>
              <a:rPr lang="en-US" dirty="0"/>
            </a:br>
            <a:r>
              <a:rPr lang="en-US" b="0" i="0" dirty="0">
                <a:solidFill>
                  <a:schemeClr val="tx1"/>
                </a:solidFill>
                <a:effectLst/>
                <a:latin typeface="Söhne"/>
              </a:rPr>
              <a:t>Utilizing Tableau, I conducted comprehensive analysis of IMDb data, uncovering trends in movie ratings, genres, and audience preferences through interactive visualizations, providing valuable insights for the film Industry</a:t>
            </a:r>
            <a:r>
              <a:rPr lang="en-US" b="0" i="0" dirty="0">
                <a:solidFill>
                  <a:srgbClr val="ECECEC"/>
                </a:solidFill>
                <a:effectLst/>
                <a:latin typeface="Söhne"/>
              </a:rPr>
              <a:t>.</a:t>
            </a:r>
            <a:r>
              <a:rPr lang="en-US" dirty="0">
                <a:solidFill>
                  <a:schemeClr val="tx1"/>
                </a:solidFill>
                <a:latin typeface="Söhne"/>
              </a:rPr>
              <a:t>.</a:t>
            </a:r>
          </a:p>
          <a:p>
            <a:r>
              <a:rPr lang="en-US" dirty="0">
                <a:solidFill>
                  <a:schemeClr val="tx1"/>
                </a:solidFill>
                <a:latin typeface="Söhne"/>
              </a:rPr>
              <a:t> </a:t>
            </a:r>
            <a:r>
              <a:rPr lang="en-IN" b="0" i="0" dirty="0">
                <a:solidFill>
                  <a:schemeClr val="tx1"/>
                </a:solidFill>
                <a:effectLst/>
                <a:latin typeface="Söhne"/>
              </a:rPr>
              <a:t>Employing Tableau, I scrutinized IMDb datasets to discern patterns in movie demographics, enabling stakeholders to make data-driven decisions for marketing strategies and content creation in the film industry.</a:t>
            </a:r>
            <a:endParaRPr lang="en-IN" dirty="0">
              <a:solidFill>
                <a:schemeClr val="tx1"/>
              </a:solidFill>
            </a:endParaRPr>
          </a:p>
        </p:txBody>
      </p:sp>
    </p:spTree>
    <p:extLst>
      <p:ext uri="{BB962C8B-B14F-4D97-AF65-F5344CB8AC3E}">
        <p14:creationId xmlns:p14="http://schemas.microsoft.com/office/powerpoint/2010/main" val="207559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2016-2D7F-4E85-9E88-F5ED68830F6A}"/>
              </a:ext>
            </a:extLst>
          </p:cNvPr>
          <p:cNvSpPr>
            <a:spLocks noGrp="1"/>
          </p:cNvSpPr>
          <p:nvPr>
            <p:ph type="title"/>
          </p:nvPr>
        </p:nvSpPr>
        <p:spPr/>
        <p:txBody>
          <a:bodyPr>
            <a:normAutofit fontScale="90000"/>
          </a:bodyPr>
          <a:lstStyle/>
          <a:p>
            <a:r>
              <a:rPr lang="en-US" b="1" dirty="0">
                <a:solidFill>
                  <a:srgbClr val="002060"/>
                </a:solidFill>
              </a:rPr>
              <a:t>Exploratory Data Analysis</a:t>
            </a:r>
            <a:br>
              <a:rPr lang="en-US" dirty="0"/>
            </a:br>
            <a:r>
              <a:rPr lang="en-US" sz="1900" dirty="0"/>
              <a:t>The below mentioned dashboard tells about the overall summary of Director Analysis and Profit Margins and Gross and Relationships of the movies and how those analysis impacting on IMDB Rating.</a:t>
            </a:r>
            <a:endParaRPr lang="en-IN" sz="1900" dirty="0"/>
          </a:p>
        </p:txBody>
      </p:sp>
      <p:sp>
        <p:nvSpPr>
          <p:cNvPr id="4" name="Content Placeholder 3">
            <a:extLst>
              <a:ext uri="{FF2B5EF4-FFF2-40B4-BE49-F238E27FC236}">
                <a16:creationId xmlns:a16="http://schemas.microsoft.com/office/drawing/2014/main" id="{6007DC9E-B78E-4E2C-B2CE-0924F5E74362}"/>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293F026A-EAEB-4668-BEA1-1872018F3AEB}"/>
              </a:ext>
            </a:extLst>
          </p:cNvPr>
          <p:cNvPicPr>
            <a:picLocks noChangeAspect="1"/>
          </p:cNvPicPr>
          <p:nvPr/>
        </p:nvPicPr>
        <p:blipFill>
          <a:blip r:embed="rId2"/>
          <a:stretch>
            <a:fillRect/>
          </a:stretch>
        </p:blipFill>
        <p:spPr>
          <a:xfrm>
            <a:off x="1295402" y="2556932"/>
            <a:ext cx="9601196" cy="3506984"/>
          </a:xfrm>
          <a:prstGeom prst="rect">
            <a:avLst/>
          </a:prstGeom>
        </p:spPr>
      </p:pic>
    </p:spTree>
    <p:extLst>
      <p:ext uri="{BB962C8B-B14F-4D97-AF65-F5344CB8AC3E}">
        <p14:creationId xmlns:p14="http://schemas.microsoft.com/office/powerpoint/2010/main" val="201669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2016-2D7F-4E85-9E88-F5ED68830F6A}"/>
              </a:ext>
            </a:extLst>
          </p:cNvPr>
          <p:cNvSpPr>
            <a:spLocks noGrp="1"/>
          </p:cNvSpPr>
          <p:nvPr>
            <p:ph type="title"/>
          </p:nvPr>
        </p:nvSpPr>
        <p:spPr/>
        <p:txBody>
          <a:bodyPr>
            <a:normAutofit fontScale="90000"/>
          </a:bodyPr>
          <a:lstStyle/>
          <a:p>
            <a:r>
              <a:rPr lang="en-US" b="1" dirty="0">
                <a:solidFill>
                  <a:srgbClr val="002060"/>
                </a:solidFill>
              </a:rPr>
              <a:t>Exploratory Data Analysis</a:t>
            </a:r>
            <a:br>
              <a:rPr lang="en-US" dirty="0"/>
            </a:br>
            <a:r>
              <a:rPr lang="en-US" sz="1900" dirty="0"/>
              <a:t>The below mentioned dashboard tells about the overall analysis on Duration and Language affects IMDB and also showcases the Mean ,Variance and Standard Deviation of Genre and how it’s affecting the IMDB Rating.</a:t>
            </a:r>
            <a:endParaRPr lang="en-IN" sz="1900" dirty="0"/>
          </a:p>
        </p:txBody>
      </p:sp>
      <p:pic>
        <p:nvPicPr>
          <p:cNvPr id="5" name="Content Placeholder 4">
            <a:extLst>
              <a:ext uri="{FF2B5EF4-FFF2-40B4-BE49-F238E27FC236}">
                <a16:creationId xmlns:a16="http://schemas.microsoft.com/office/drawing/2014/main" id="{33C7A6FD-E9F0-41B8-AAB1-1C546E90DE5C}"/>
              </a:ext>
            </a:extLst>
          </p:cNvPr>
          <p:cNvPicPr>
            <a:picLocks noGrp="1" noChangeAspect="1"/>
          </p:cNvPicPr>
          <p:nvPr>
            <p:ph idx="1"/>
          </p:nvPr>
        </p:nvPicPr>
        <p:blipFill>
          <a:blip r:embed="rId2"/>
          <a:stretch>
            <a:fillRect/>
          </a:stretch>
        </p:blipFill>
        <p:spPr>
          <a:xfrm>
            <a:off x="1295401" y="2557463"/>
            <a:ext cx="9601195" cy="3544954"/>
          </a:xfrm>
        </p:spPr>
      </p:pic>
    </p:spTree>
    <p:extLst>
      <p:ext uri="{BB962C8B-B14F-4D97-AF65-F5344CB8AC3E}">
        <p14:creationId xmlns:p14="http://schemas.microsoft.com/office/powerpoint/2010/main" val="381400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2016-2D7F-4E85-9E88-F5ED68830F6A}"/>
              </a:ext>
            </a:extLst>
          </p:cNvPr>
          <p:cNvSpPr>
            <a:spLocks noGrp="1"/>
          </p:cNvSpPr>
          <p:nvPr>
            <p:ph type="title"/>
          </p:nvPr>
        </p:nvSpPr>
        <p:spPr/>
        <p:txBody>
          <a:bodyPr>
            <a:normAutofit fontScale="90000"/>
          </a:bodyPr>
          <a:lstStyle/>
          <a:p>
            <a:r>
              <a:rPr lang="en-US" b="1" dirty="0">
                <a:solidFill>
                  <a:srgbClr val="002060"/>
                </a:solidFill>
              </a:rPr>
              <a:t>Exploratory Data Analysis</a:t>
            </a:r>
            <a:br>
              <a:rPr lang="en-US" dirty="0"/>
            </a:br>
            <a:r>
              <a:rPr lang="en-US" sz="1900" dirty="0"/>
              <a:t>The below mentioned dashboard tells about the Detailed View that contains all the necessary information about the Project.</a:t>
            </a:r>
            <a:endParaRPr lang="en-IN" sz="1900" dirty="0"/>
          </a:p>
        </p:txBody>
      </p:sp>
      <p:pic>
        <p:nvPicPr>
          <p:cNvPr id="6" name="Content Placeholder 5">
            <a:extLst>
              <a:ext uri="{FF2B5EF4-FFF2-40B4-BE49-F238E27FC236}">
                <a16:creationId xmlns:a16="http://schemas.microsoft.com/office/drawing/2014/main" id="{3D51DE5C-39C0-414B-AB1D-49E9B6E1AFE9}"/>
              </a:ext>
            </a:extLst>
          </p:cNvPr>
          <p:cNvPicPr>
            <a:picLocks noGrp="1" noChangeAspect="1"/>
          </p:cNvPicPr>
          <p:nvPr>
            <p:ph idx="1"/>
          </p:nvPr>
        </p:nvPicPr>
        <p:blipFill>
          <a:blip r:embed="rId2"/>
          <a:stretch>
            <a:fillRect/>
          </a:stretch>
        </p:blipFill>
        <p:spPr>
          <a:xfrm>
            <a:off x="1295401" y="2557463"/>
            <a:ext cx="9601195" cy="3506453"/>
          </a:xfrm>
        </p:spPr>
      </p:pic>
    </p:spTree>
    <p:extLst>
      <p:ext uri="{BB962C8B-B14F-4D97-AF65-F5344CB8AC3E}">
        <p14:creationId xmlns:p14="http://schemas.microsoft.com/office/powerpoint/2010/main" val="2262373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C706-F20E-4BB2-87E6-292A8FCF81E3}"/>
              </a:ext>
            </a:extLst>
          </p:cNvPr>
          <p:cNvSpPr>
            <a:spLocks noGrp="1"/>
          </p:cNvSpPr>
          <p:nvPr>
            <p:ph type="ctrTitle"/>
          </p:nvPr>
        </p:nvSpPr>
        <p:spPr>
          <a:xfrm>
            <a:off x="2387066" y="1703671"/>
            <a:ext cx="7401828" cy="1655545"/>
          </a:xfrm>
        </p:spPr>
        <p:txBody>
          <a:bodyPr/>
          <a:lstStyle/>
          <a:p>
            <a:r>
              <a:rPr lang="en-US" sz="4000" b="1" dirty="0">
                <a:solidFill>
                  <a:srgbClr val="002060"/>
                </a:solidFill>
              </a:rPr>
              <a:t>Conclusion</a:t>
            </a:r>
            <a:endParaRPr lang="en-IN" sz="4000" dirty="0"/>
          </a:p>
        </p:txBody>
      </p:sp>
      <p:sp>
        <p:nvSpPr>
          <p:cNvPr id="3" name="Subtitle 2">
            <a:extLst>
              <a:ext uri="{FF2B5EF4-FFF2-40B4-BE49-F238E27FC236}">
                <a16:creationId xmlns:a16="http://schemas.microsoft.com/office/drawing/2014/main" id="{352A1492-C938-4CD7-BD73-48354128DD01}"/>
              </a:ext>
            </a:extLst>
          </p:cNvPr>
          <p:cNvSpPr>
            <a:spLocks noGrp="1"/>
          </p:cNvSpPr>
          <p:nvPr>
            <p:ph type="subTitle" idx="1"/>
          </p:nvPr>
        </p:nvSpPr>
        <p:spPr>
          <a:xfrm>
            <a:off x="2550694" y="3602037"/>
            <a:ext cx="7074569" cy="1114341"/>
          </a:xfrm>
        </p:spPr>
        <p:txBody>
          <a:bodyPr>
            <a:normAutofit fontScale="92500" lnSpcReduction="20000"/>
          </a:bodyPr>
          <a:lstStyle/>
          <a:p>
            <a:r>
              <a:rPr lang="en-US" sz="1700" b="0" i="0" dirty="0">
                <a:effectLst/>
                <a:latin typeface="Söhne"/>
              </a:rPr>
              <a:t> Overall, our analysis underscores the multifaceted nature of the film industry and the wealth of insights that can be gleaned from IMDB data. Through this Analysis we can find that most of the IMDB rating falls under History and Film-Noir and also most of the movies are captured from English Language which has 6.3 avg IMDB score of overa</a:t>
            </a:r>
            <a:r>
              <a:rPr lang="en-US" sz="1700" dirty="0">
                <a:latin typeface="Söhne"/>
              </a:rPr>
              <a:t>ll other language movies.</a:t>
            </a:r>
            <a:endParaRPr lang="en-IN" sz="1700" dirty="0"/>
          </a:p>
        </p:txBody>
      </p:sp>
    </p:spTree>
    <p:extLst>
      <p:ext uri="{BB962C8B-B14F-4D97-AF65-F5344CB8AC3E}">
        <p14:creationId xmlns:p14="http://schemas.microsoft.com/office/powerpoint/2010/main" val="12834056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82</TotalTime>
  <Words>319</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Garamond</vt:lpstr>
      <vt:lpstr>Söhne</vt:lpstr>
      <vt:lpstr>Times New Roman</vt:lpstr>
      <vt:lpstr>Organic</vt:lpstr>
      <vt:lpstr>Project: IMDB Movie Analysis</vt:lpstr>
      <vt:lpstr>Tableau</vt:lpstr>
      <vt:lpstr>Approaches</vt:lpstr>
      <vt:lpstr>Exploratory Data Analysis The below mentioned dashboard tells about the overall summary of Director Analysis and Profit Margins and Gross and Relationships of the movies and how those analysis impacting on IMDB Rating.</vt:lpstr>
      <vt:lpstr>Exploratory Data Analysis The below mentioned dashboard tells about the overall analysis on Duration and Language affects IMDB and also showcases the Mean ,Variance and Standard Deviation of Genre and how it’s affecting the IMDB Rating.</vt:lpstr>
      <vt:lpstr>Exploratory Data Analysis The below mentioned dashboard tells about the Detailed View that contains all the necessary information about the Project.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Energy Consumption Analysis</dc:title>
  <dc:creator>sanjay ravichander</dc:creator>
  <cp:lastModifiedBy>sanjay ravichander</cp:lastModifiedBy>
  <cp:revision>7</cp:revision>
  <dcterms:created xsi:type="dcterms:W3CDTF">2024-02-02T18:51:19Z</dcterms:created>
  <dcterms:modified xsi:type="dcterms:W3CDTF">2024-02-15T17:31:48Z</dcterms:modified>
</cp:coreProperties>
</file>