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8" r:id="rId3"/>
    <p:sldId id="259" r:id="rId4"/>
    <p:sldId id="260" r:id="rId5"/>
    <p:sldId id="261" r:id="rId6"/>
    <p:sldId id="262" r:id="rId7"/>
    <p:sldId id="263" r:id="rId8"/>
    <p:sldId id="264" r:id="rId9"/>
    <p:sldId id="269" r:id="rId10"/>
    <p:sldId id="266" r:id="rId11"/>
    <p:sldId id="267" r:id="rId12"/>
    <p:sldId id="268" r:id="rId13"/>
    <p:sldId id="273" r:id="rId14"/>
    <p:sldId id="265" r:id="rId15"/>
    <p:sldId id="270" r:id="rId16"/>
    <p:sldId id="271" r:id="rId17"/>
    <p:sldId id="272" r:id="rId18"/>
    <p:sldId id="274" r:id="rId19"/>
    <p:sldId id="275" r:id="rId20"/>
    <p:sldId id="276" r:id="rId21"/>
    <p:sldId id="277" r:id="rId22"/>
    <p:sldId id="278" r:id="rId23"/>
  </p:sldIdLst>
  <p:sldSz cx="9144000" cy="5143500" type="screen16x9"/>
  <p:notesSz cx="6858000" cy="9144000"/>
  <p:embeddedFontLst>
    <p:embeddedFont>
      <p:font typeface="Montserrat"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4A087A7-C801-48D4-8CBF-07EBBE5C6C3B}">
          <p14:sldIdLst>
            <p14:sldId id="256"/>
          </p14:sldIdLst>
        </p14:section>
        <p14:section name="Untitled Section" id="{2FFA271E-6344-4256-886C-AAF898177F50}">
          <p14:sldIdLst>
            <p14:sldId id="258"/>
            <p14:sldId id="259"/>
            <p14:sldId id="260"/>
            <p14:sldId id="261"/>
            <p14:sldId id="262"/>
            <p14:sldId id="263"/>
            <p14:sldId id="264"/>
            <p14:sldId id="269"/>
            <p14:sldId id="266"/>
            <p14:sldId id="267"/>
            <p14:sldId id="268"/>
            <p14:sldId id="273"/>
            <p14:sldId id="265"/>
            <p14:sldId id="270"/>
            <p14:sldId id="271"/>
            <p14:sldId id="272"/>
            <p14:sldId id="274"/>
            <p14:sldId id="275"/>
            <p14:sldId id="276"/>
            <p14:sldId id="277"/>
            <p14:sldId id="27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39" autoAdjust="0"/>
    <p:restoredTop sz="94660"/>
  </p:normalViewPr>
  <p:slideViewPr>
    <p:cSldViewPr snapToGrid="0">
      <p:cViewPr varScale="1">
        <p:scale>
          <a:sx n="86" d="100"/>
          <a:sy n="86" d="100"/>
        </p:scale>
        <p:origin x="836"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88954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smtClean="0">
                <a:solidFill>
                  <a:schemeClr val="lt1"/>
                </a:solidFill>
                <a:latin typeface="Montserrat"/>
                <a:ea typeface="Montserrat"/>
                <a:cs typeface="Montserrat"/>
                <a:sym typeface="Montserrat"/>
              </a:rPr>
              <a:t>Hotel Booking Analysis</a:t>
            </a:r>
            <a:br>
              <a:rPr lang="en-US" sz="3600" b="1" dirty="0" smtClean="0">
                <a:solidFill>
                  <a:schemeClr val="lt1"/>
                </a:solidFill>
                <a:latin typeface="Montserrat"/>
                <a:ea typeface="Montserrat"/>
                <a:cs typeface="Montserrat"/>
                <a:sym typeface="Montserrat"/>
              </a:rPr>
            </a:br>
            <a:r>
              <a:rPr lang="en-US" sz="3600" b="1" dirty="0" smtClean="0">
                <a:solidFill>
                  <a:schemeClr val="lt1"/>
                </a:solidFill>
                <a:latin typeface="Montserrat"/>
                <a:ea typeface="Montserrat"/>
                <a:cs typeface="Montserrat"/>
                <a:sym typeface="Montserrat"/>
              </a:rPr>
              <a:t/>
            </a:r>
            <a:br>
              <a:rPr lang="en-US" sz="3600" b="1" dirty="0" smtClean="0">
                <a:solidFill>
                  <a:schemeClr val="lt1"/>
                </a:solidFill>
                <a:latin typeface="Montserrat"/>
                <a:ea typeface="Montserrat"/>
                <a:cs typeface="Montserrat"/>
                <a:sym typeface="Montserrat"/>
              </a:rPr>
            </a:br>
            <a:r>
              <a:rPr lang="en-US" sz="3600" b="1" dirty="0" smtClean="0">
                <a:solidFill>
                  <a:schemeClr val="lt1"/>
                </a:solidFill>
                <a:latin typeface="Montserrat"/>
                <a:ea typeface="Montserrat"/>
                <a:cs typeface="Montserrat"/>
                <a:sym typeface="Montserrat"/>
              </a:rPr>
              <a:t/>
            </a:r>
            <a:br>
              <a:rPr lang="en-US" sz="3600" b="1" dirty="0" smtClean="0">
                <a:solidFill>
                  <a:schemeClr val="lt1"/>
                </a:solidFill>
                <a:latin typeface="Montserrat"/>
                <a:ea typeface="Montserrat"/>
                <a:cs typeface="Montserrat"/>
                <a:sym typeface="Montserrat"/>
              </a:rPr>
            </a:br>
            <a:r>
              <a:rPr lang="en-US" sz="2000" b="1" dirty="0" smtClean="0">
                <a:solidFill>
                  <a:schemeClr val="lt1"/>
                </a:solidFill>
                <a:latin typeface="Montserrat"/>
                <a:ea typeface="Montserrat"/>
                <a:cs typeface="Montserrat"/>
                <a:sym typeface="Montserrat"/>
              </a:rPr>
              <a:t>Team Member </a:t>
            </a:r>
            <a:br>
              <a:rPr lang="en-US" sz="2000" b="1" dirty="0" smtClean="0">
                <a:solidFill>
                  <a:schemeClr val="lt1"/>
                </a:solidFill>
                <a:latin typeface="Montserrat"/>
                <a:ea typeface="Montserrat"/>
                <a:cs typeface="Montserrat"/>
                <a:sym typeface="Montserrat"/>
              </a:rPr>
            </a:br>
            <a:r>
              <a:rPr lang="en-US" sz="2000" b="1" dirty="0" smtClean="0">
                <a:solidFill>
                  <a:schemeClr val="lt1"/>
                </a:solidFill>
                <a:latin typeface="Montserrat"/>
                <a:ea typeface="Montserrat"/>
                <a:cs typeface="Montserrat"/>
                <a:sym typeface="Montserrat"/>
              </a:rPr>
              <a:t>Sanjay Singh Rawat</a:t>
            </a:r>
            <a:endParaRPr sz="20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3" name="Picture 2"/>
          <p:cNvPicPr>
            <a:picLocks noChangeAspect="1"/>
          </p:cNvPicPr>
          <p:nvPr/>
        </p:nvPicPr>
        <p:blipFill>
          <a:blip r:embed="rId3"/>
          <a:stretch>
            <a:fillRect/>
          </a:stretch>
        </p:blipFill>
        <p:spPr>
          <a:xfrm>
            <a:off x="959005" y="3244191"/>
            <a:ext cx="7300331" cy="16287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0722" y="0"/>
            <a:ext cx="8095785" cy="2453268"/>
          </a:xfrm>
          <a:prstGeom prst="rect">
            <a:avLst/>
          </a:prstGeom>
        </p:spPr>
      </p:pic>
      <p:sp>
        <p:nvSpPr>
          <p:cNvPr id="3" name="TextBox 2"/>
          <p:cNvSpPr txBox="1"/>
          <p:nvPr/>
        </p:nvSpPr>
        <p:spPr>
          <a:xfrm>
            <a:off x="691375" y="2653991"/>
            <a:ext cx="3873191"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Maximum stay made by guests is between 1-5 days.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Number of stays show the number of guests stays and total nights is the count of the night stay made by guests.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Image shows stats for city hotel and resort hotel</a:t>
            </a:r>
            <a:endParaRPr lang="en-US" dirty="0"/>
          </a:p>
        </p:txBody>
      </p:sp>
    </p:spTree>
    <p:extLst>
      <p:ext uri="{BB962C8B-B14F-4D97-AF65-F5344CB8AC3E}">
        <p14:creationId xmlns:p14="http://schemas.microsoft.com/office/powerpoint/2010/main" val="239489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832" y="-117479"/>
            <a:ext cx="8520600" cy="841800"/>
          </a:xfrm>
        </p:spPr>
        <p:txBody>
          <a:bodyPr/>
          <a:lstStyle/>
          <a:p>
            <a:r>
              <a:rPr lang="en-US" sz="2800" b="1" dirty="0" smtClean="0">
                <a:latin typeface="Times New Roman" panose="02020603050405020304" pitchFamily="18" charset="0"/>
                <a:cs typeface="Times New Roman" panose="02020603050405020304" pitchFamily="18" charset="0"/>
              </a:rPr>
              <a:t>Univariate Analysis</a:t>
            </a:r>
            <a:endParaRPr lang="en-US" sz="28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905573" y="588080"/>
            <a:ext cx="5075695" cy="2220134"/>
          </a:xfrm>
          <a:prstGeom prst="rect">
            <a:avLst/>
          </a:prstGeom>
        </p:spPr>
      </p:pic>
      <p:sp>
        <p:nvSpPr>
          <p:cNvPr id="4" name="TextBox 3"/>
          <p:cNvSpPr txBox="1"/>
          <p:nvPr/>
        </p:nvSpPr>
        <p:spPr>
          <a:xfrm>
            <a:off x="198786" y="893119"/>
            <a:ext cx="3804834" cy="160043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first graph generates the number of stay made by guest on weekend nights.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Here count represents the number of guests that made such bookings &amp; </a:t>
            </a:r>
            <a:r>
              <a:rPr lang="en-US" dirty="0" err="1" smtClean="0"/>
              <a:t>stays_in_weekend_nights</a:t>
            </a:r>
            <a:r>
              <a:rPr lang="en-US" dirty="0" smtClean="0"/>
              <a:t> represents the number of nights.</a:t>
            </a:r>
          </a:p>
        </p:txBody>
      </p:sp>
      <p:pic>
        <p:nvPicPr>
          <p:cNvPr id="5" name="Picture 4"/>
          <p:cNvPicPr>
            <a:picLocks noChangeAspect="1"/>
          </p:cNvPicPr>
          <p:nvPr/>
        </p:nvPicPr>
        <p:blipFill>
          <a:blip r:embed="rId3"/>
          <a:stretch>
            <a:fillRect/>
          </a:stretch>
        </p:blipFill>
        <p:spPr>
          <a:xfrm>
            <a:off x="3905573" y="2977012"/>
            <a:ext cx="5164810" cy="2166488"/>
          </a:xfrm>
          <a:prstGeom prst="rect">
            <a:avLst/>
          </a:prstGeom>
        </p:spPr>
      </p:pic>
      <p:sp>
        <p:nvSpPr>
          <p:cNvPr id="6" name="TextBox 5"/>
          <p:cNvSpPr txBox="1"/>
          <p:nvPr/>
        </p:nvSpPr>
        <p:spPr>
          <a:xfrm>
            <a:off x="296832" y="2977012"/>
            <a:ext cx="3487119" cy="181588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Similarly the data om x and y axis graph two represents the respective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From here by analyzing the two graphs we can conclude that </a:t>
            </a:r>
            <a:r>
              <a:rPr lang="en-US" dirty="0"/>
              <a:t>stays for week nights is higher </a:t>
            </a:r>
            <a:r>
              <a:rPr lang="en-US" dirty="0" smtClean="0"/>
              <a:t>than </a:t>
            </a:r>
            <a:r>
              <a:rPr lang="en-US" dirty="0"/>
              <a:t>stays </a:t>
            </a:r>
            <a:r>
              <a:rPr lang="en-US" dirty="0" smtClean="0"/>
              <a:t>made for weekend </a:t>
            </a:r>
            <a:r>
              <a:rPr lang="en-US" dirty="0"/>
              <a:t>nights</a:t>
            </a:r>
            <a:endParaRPr lang="en-US" dirty="0"/>
          </a:p>
        </p:txBody>
      </p:sp>
    </p:spTree>
    <p:extLst>
      <p:ext uri="{BB962C8B-B14F-4D97-AF65-F5344CB8AC3E}">
        <p14:creationId xmlns:p14="http://schemas.microsoft.com/office/powerpoint/2010/main" val="4009797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961" y="0"/>
            <a:ext cx="8520600" cy="841800"/>
          </a:xfrm>
        </p:spPr>
        <p:txBody>
          <a:bodyPr/>
          <a:lstStyle/>
          <a:p>
            <a:r>
              <a:rPr lang="en-US" sz="2800" b="1" dirty="0" smtClean="0">
                <a:latin typeface="Times New Roman" panose="02020603050405020304" pitchFamily="18" charset="0"/>
                <a:cs typeface="Times New Roman" panose="02020603050405020304" pitchFamily="18" charset="0"/>
              </a:rPr>
              <a:t>Booking Cancellation Analysis</a:t>
            </a:r>
            <a:endParaRPr lang="en-US" sz="28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0" y="697649"/>
            <a:ext cx="3018264" cy="2357786"/>
          </a:xfrm>
          <a:prstGeom prst="rect">
            <a:avLst/>
          </a:prstGeom>
        </p:spPr>
      </p:pic>
      <p:sp>
        <p:nvSpPr>
          <p:cNvPr id="4" name="TextBox 3"/>
          <p:cNvSpPr txBox="1"/>
          <p:nvPr/>
        </p:nvSpPr>
        <p:spPr>
          <a:xfrm>
            <a:off x="2962663" y="1452796"/>
            <a:ext cx="4936274" cy="116955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Graph 1 shows ratio of booking cancelled and not cancelled.</a:t>
            </a:r>
          </a:p>
          <a:p>
            <a:pPr marL="285750" indent="-285750">
              <a:buFont typeface="Arial" panose="020B0604020202020204" pitchFamily="34" charset="0"/>
              <a:buChar char="•"/>
            </a:pPr>
            <a:r>
              <a:rPr lang="en-US" dirty="0" smtClean="0"/>
              <a:t>Here we can clearly see the difference between two this is the major drawback for low revenue of the hotels as so many bookings were cancelled due to some reasons.</a:t>
            </a:r>
            <a:endParaRPr lang="en-US" dirty="0"/>
          </a:p>
        </p:txBody>
      </p:sp>
      <p:pic>
        <p:nvPicPr>
          <p:cNvPr id="5" name="Picture 4"/>
          <p:cNvPicPr>
            <a:picLocks noChangeAspect="1"/>
          </p:cNvPicPr>
          <p:nvPr/>
        </p:nvPicPr>
        <p:blipFill>
          <a:blip r:embed="rId3"/>
          <a:stretch>
            <a:fillRect/>
          </a:stretch>
        </p:blipFill>
        <p:spPr>
          <a:xfrm>
            <a:off x="6207513" y="2612058"/>
            <a:ext cx="2847278" cy="2494272"/>
          </a:xfrm>
          <a:prstGeom prst="rect">
            <a:avLst/>
          </a:prstGeom>
        </p:spPr>
      </p:pic>
      <p:sp>
        <p:nvSpPr>
          <p:cNvPr id="6" name="TextBox 5"/>
          <p:cNvSpPr txBox="1"/>
          <p:nvPr/>
        </p:nvSpPr>
        <p:spPr>
          <a:xfrm>
            <a:off x="327103" y="3189249"/>
            <a:ext cx="5553308" cy="160043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Second graph is similar to the first one but this graph represents the booking cancellation ratio difference between the category of hotels </a:t>
            </a:r>
            <a:r>
              <a:rPr lang="en-US" dirty="0" err="1" smtClean="0"/>
              <a:t>i.e</a:t>
            </a:r>
            <a:r>
              <a:rPr lang="en-US" dirty="0" smtClean="0"/>
              <a:t> City Hotel and Resort Hotels.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Here we can conclude by seeing the image that the maximum number of bookings were cancelled for City Hotel than the Resort hotel</a:t>
            </a:r>
            <a:endParaRPr lang="en-US" dirty="0"/>
          </a:p>
        </p:txBody>
      </p:sp>
    </p:spTree>
    <p:extLst>
      <p:ext uri="{BB962C8B-B14F-4D97-AF65-F5344CB8AC3E}">
        <p14:creationId xmlns:p14="http://schemas.microsoft.com/office/powerpoint/2010/main" val="105536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017" y="113894"/>
            <a:ext cx="8520600" cy="841800"/>
          </a:xfrm>
        </p:spPr>
        <p:txBody>
          <a:bodyPr/>
          <a:lstStyle/>
          <a:p>
            <a:r>
              <a:rPr lang="en-US" sz="2800" b="1" dirty="0" smtClean="0">
                <a:latin typeface="Times New Roman" panose="02020603050405020304" pitchFamily="18" charset="0"/>
                <a:cs typeface="Times New Roman" panose="02020603050405020304" pitchFamily="18" charset="0"/>
              </a:rPr>
              <a:t>Booking Cancellation Analysis(</a:t>
            </a:r>
            <a:r>
              <a:rPr lang="en-US" sz="2800" b="1" dirty="0" err="1" smtClean="0">
                <a:latin typeface="Times New Roman" panose="02020603050405020304" pitchFamily="18" charset="0"/>
                <a:cs typeface="Times New Roman" panose="02020603050405020304" pitchFamily="18" charset="0"/>
              </a:rPr>
              <a:t>cont</a:t>
            </a:r>
            <a:r>
              <a:rPr lang="en-US" sz="2800" b="1" dirty="0" smtClean="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5322849" y="1360448"/>
            <a:ext cx="3643312" cy="3552476"/>
          </a:xfrm>
          <a:prstGeom prst="rect">
            <a:avLst/>
          </a:prstGeom>
        </p:spPr>
      </p:pic>
      <p:sp>
        <p:nvSpPr>
          <p:cNvPr id="4" name="TextBox 3"/>
          <p:cNvSpPr txBox="1"/>
          <p:nvPr/>
        </p:nvSpPr>
        <p:spPr>
          <a:xfrm>
            <a:off x="252761" y="2111297"/>
            <a:ext cx="4668644" cy="224676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Graph show the type of deposits used to make the hotel bookings.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Majority of the booking does not require deposit. </a:t>
            </a:r>
            <a:r>
              <a:rPr lang="en-US" dirty="0" err="1" smtClean="0"/>
              <a:t>Thatcould</a:t>
            </a:r>
            <a:r>
              <a:rPr lang="en-US" dirty="0"/>
              <a:t> explain why cancellation rate is so </a:t>
            </a:r>
            <a:r>
              <a:rPr lang="en-US" dirty="0" smtClean="0"/>
              <a:t>high as</a:t>
            </a:r>
            <a:r>
              <a:rPr lang="en-US" dirty="0"/>
              <a:t> compare to non-cancellation rate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No deposit before bookings may be one the reason for high ratio of booking cancelled.</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12835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20937" y="1390186"/>
            <a:ext cx="3223283" cy="3285894"/>
          </a:xfrm>
          <a:prstGeom prst="rect">
            <a:avLst/>
          </a:prstGeom>
        </p:spPr>
      </p:pic>
      <p:sp>
        <p:nvSpPr>
          <p:cNvPr id="3" name="TextBox 2"/>
          <p:cNvSpPr txBox="1"/>
          <p:nvPr/>
        </p:nvSpPr>
        <p:spPr>
          <a:xfrm>
            <a:off x="423746" y="1516566"/>
            <a:ext cx="5241073" cy="35394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Here comparison made between city and resort hotel yearly basis from the image we can clearly state the difference for each year’s bookings where city hotel is the winner over resort hotel for each year.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Here count show the numbers of booking and </a:t>
            </a:r>
            <a:r>
              <a:rPr lang="en-US" dirty="0" err="1" smtClean="0"/>
              <a:t>arrival_date_year</a:t>
            </a:r>
            <a:r>
              <a:rPr lang="en-US" dirty="0" smtClean="0"/>
              <a:t> represents different years,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Count show the counts of booking made for each year (2015,2016 &amp; 2017) respectively.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endParaRPr lang="en-US" dirty="0"/>
          </a:p>
          <a:p>
            <a:endParaRPr lang="en-US" dirty="0"/>
          </a:p>
        </p:txBody>
      </p:sp>
      <p:sp>
        <p:nvSpPr>
          <p:cNvPr id="4" name="Title 3"/>
          <p:cNvSpPr>
            <a:spLocks noGrp="1"/>
          </p:cNvSpPr>
          <p:nvPr>
            <p:ph type="title"/>
          </p:nvPr>
        </p:nvSpPr>
        <p:spPr>
          <a:xfrm>
            <a:off x="148148" y="388958"/>
            <a:ext cx="8520600" cy="841800"/>
          </a:xfrm>
        </p:spPr>
        <p:txBody>
          <a:bodyPr/>
          <a:lstStyle/>
          <a:p>
            <a:r>
              <a:rPr lang="en-US" sz="2800" b="1" dirty="0">
                <a:latin typeface="Times New Roman" panose="02020603050405020304" pitchFamily="18" charset="0"/>
                <a:cs typeface="Times New Roman" panose="02020603050405020304" pitchFamily="18" charset="0"/>
              </a:rPr>
              <a:t>Booking Analysis For The Hotels Yearly Wise</a:t>
            </a:r>
            <a:r>
              <a:rPr lang="en-US" b="1" dirty="0"/>
              <a:t/>
            </a:r>
            <a:br>
              <a:rPr lang="en-US" b="1" dirty="0"/>
            </a:br>
            <a:endParaRPr lang="en-US" dirty="0"/>
          </a:p>
        </p:txBody>
      </p:sp>
    </p:spTree>
    <p:extLst>
      <p:ext uri="{BB962C8B-B14F-4D97-AF65-F5344CB8AC3E}">
        <p14:creationId xmlns:p14="http://schemas.microsoft.com/office/powerpoint/2010/main" val="3376030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85" y="0"/>
            <a:ext cx="8520600" cy="841800"/>
          </a:xfrm>
        </p:spPr>
        <p:txBody>
          <a:bodyPr/>
          <a:lstStyle/>
          <a:p>
            <a:r>
              <a:rPr lang="en-US" sz="2800" b="1" dirty="0" smtClean="0">
                <a:latin typeface="Times New Roman" panose="02020603050405020304" pitchFamily="18" charset="0"/>
                <a:cs typeface="Times New Roman" panose="02020603050405020304" pitchFamily="18" charset="0"/>
              </a:rPr>
              <a:t>Booking Analysis For </a:t>
            </a:r>
            <a:r>
              <a:rPr lang="en-US" sz="2800" b="1" dirty="0">
                <a:latin typeface="Times New Roman" panose="02020603050405020304" pitchFamily="18" charset="0"/>
                <a:cs typeface="Times New Roman" panose="02020603050405020304" pitchFamily="18" charset="0"/>
              </a:rPr>
              <a:t>T</a:t>
            </a:r>
            <a:r>
              <a:rPr lang="en-US" sz="2800" b="1" dirty="0" smtClean="0">
                <a:latin typeface="Times New Roman" panose="02020603050405020304" pitchFamily="18" charset="0"/>
                <a:cs typeface="Times New Roman" panose="02020603050405020304" pitchFamily="18" charset="0"/>
              </a:rPr>
              <a:t>he </a:t>
            </a:r>
            <a:r>
              <a:rPr lang="en-US" sz="2800" b="1" dirty="0">
                <a:latin typeface="Times New Roman" panose="02020603050405020304" pitchFamily="18" charset="0"/>
                <a:cs typeface="Times New Roman" panose="02020603050405020304" pitchFamily="18" charset="0"/>
              </a:rPr>
              <a:t>H</a:t>
            </a:r>
            <a:r>
              <a:rPr lang="en-US" sz="2800" b="1" dirty="0" smtClean="0">
                <a:latin typeface="Times New Roman" panose="02020603050405020304" pitchFamily="18" charset="0"/>
                <a:cs typeface="Times New Roman" panose="02020603050405020304" pitchFamily="18" charset="0"/>
              </a:rPr>
              <a:t>otels Month-Wise</a:t>
            </a:r>
            <a:endParaRPr lang="en-US" sz="28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51811" y="733019"/>
            <a:ext cx="8372747" cy="2448796"/>
          </a:xfrm>
          <a:prstGeom prst="rect">
            <a:avLst/>
          </a:prstGeom>
        </p:spPr>
      </p:pic>
      <p:sp>
        <p:nvSpPr>
          <p:cNvPr id="4" name="TextBox 3"/>
          <p:cNvSpPr txBox="1"/>
          <p:nvPr/>
        </p:nvSpPr>
        <p:spPr>
          <a:xfrm>
            <a:off x="713678" y="3367668"/>
            <a:ext cx="8110654" cy="160043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Above graph is the representation of the bookings for City and resort hotels month-wise.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We can state by seeing the above graph that the months July &amp; August makes high revenue for the both hotels as it is summer time , we can say that people used to spend outdoor vacation in this time period.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Hotels can provide some kind of offer for this time period in order to generate higher revenue.</a:t>
            </a:r>
            <a:endParaRPr lang="en-US" dirty="0"/>
          </a:p>
        </p:txBody>
      </p:sp>
    </p:spTree>
    <p:extLst>
      <p:ext uri="{BB962C8B-B14F-4D97-AF65-F5344CB8AC3E}">
        <p14:creationId xmlns:p14="http://schemas.microsoft.com/office/powerpoint/2010/main" val="2146288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924" y="344353"/>
            <a:ext cx="8520600" cy="841800"/>
          </a:xfrm>
        </p:spPr>
        <p:txBody>
          <a:bodyPr/>
          <a:lstStyle/>
          <a:p>
            <a:r>
              <a:rPr lang="en-US" sz="2800" b="1" dirty="0">
                <a:latin typeface="Times New Roman" panose="02020603050405020304" pitchFamily="18" charset="0"/>
                <a:cs typeface="Times New Roman" panose="02020603050405020304" pitchFamily="18" charset="0"/>
              </a:rPr>
              <a:t>Analysis Of Market </a:t>
            </a:r>
            <a:r>
              <a:rPr lang="en-US" sz="2800" b="1" dirty="0" smtClean="0">
                <a:latin typeface="Times New Roman" panose="02020603050405020304" pitchFamily="18" charset="0"/>
                <a:cs typeface="Times New Roman" panose="02020603050405020304" pitchFamily="18" charset="0"/>
              </a:rPr>
              <a:t>Segments</a:t>
            </a:r>
            <a:r>
              <a:rPr lang="en-US" b="1" dirty="0"/>
              <a:t/>
            </a:r>
            <a:br>
              <a:rPr lang="en-US" b="1" dirty="0"/>
            </a:br>
            <a:endParaRPr lang="en-US" dirty="0"/>
          </a:p>
        </p:txBody>
      </p:sp>
      <p:pic>
        <p:nvPicPr>
          <p:cNvPr id="3" name="Picture 2"/>
          <p:cNvPicPr>
            <a:picLocks noChangeAspect="1"/>
          </p:cNvPicPr>
          <p:nvPr/>
        </p:nvPicPr>
        <p:blipFill>
          <a:blip r:embed="rId2"/>
          <a:stretch>
            <a:fillRect/>
          </a:stretch>
        </p:blipFill>
        <p:spPr>
          <a:xfrm>
            <a:off x="3070836" y="1129990"/>
            <a:ext cx="5679688" cy="3522391"/>
          </a:xfrm>
          <a:prstGeom prst="rect">
            <a:avLst/>
          </a:prstGeom>
        </p:spPr>
      </p:pic>
      <p:sp>
        <p:nvSpPr>
          <p:cNvPr id="4" name="TextBox 3"/>
          <p:cNvSpPr txBox="1"/>
          <p:nvPr/>
        </p:nvSpPr>
        <p:spPr>
          <a:xfrm>
            <a:off x="110978" y="2590621"/>
            <a:ext cx="2713998"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Most of the  </a:t>
            </a:r>
            <a:r>
              <a:rPr lang="en-US" dirty="0"/>
              <a:t>bookings come via </a:t>
            </a:r>
            <a:r>
              <a:rPr lang="en-US" dirty="0" smtClean="0"/>
              <a:t>online TA. </a:t>
            </a:r>
            <a:r>
              <a:rPr lang="en-US" dirty="0"/>
              <a:t>City Hotel can work to increase outreach </a:t>
            </a:r>
            <a:r>
              <a:rPr lang="en-US" dirty="0" smtClean="0"/>
              <a:t>on offline TA/TO </a:t>
            </a:r>
            <a:r>
              <a:rPr lang="en-US" dirty="0"/>
              <a:t>channels </a:t>
            </a:r>
            <a:r>
              <a:rPr lang="en-US" dirty="0" smtClean="0"/>
              <a:t>as well as Direct channels to </a:t>
            </a:r>
            <a:r>
              <a:rPr lang="en-US" dirty="0"/>
              <a:t>get more higher revenue generating deals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62010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85" y="0"/>
            <a:ext cx="8520600" cy="841800"/>
          </a:xfrm>
        </p:spPr>
        <p:txBody>
          <a:bodyPr/>
          <a:lstStyle/>
          <a:p>
            <a:r>
              <a:rPr lang="en-US" sz="2800" b="1" dirty="0" smtClean="0">
                <a:latin typeface="Times New Roman" panose="02020603050405020304" pitchFamily="18" charset="0"/>
                <a:cs typeface="Times New Roman" panose="02020603050405020304" pitchFamily="18" charset="0"/>
              </a:rPr>
              <a:t>Analysis Of Distribution Channels</a:t>
            </a:r>
            <a:endParaRPr lang="en-US" sz="28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4341541" y="1196898"/>
            <a:ext cx="4620090" cy="3864827"/>
          </a:xfrm>
          <a:prstGeom prst="rect">
            <a:avLst/>
          </a:prstGeom>
        </p:spPr>
      </p:pic>
      <p:sp>
        <p:nvSpPr>
          <p:cNvPr id="4" name="TextBox 3"/>
          <p:cNvSpPr txBox="1"/>
          <p:nvPr/>
        </p:nvSpPr>
        <p:spPr>
          <a:xfrm>
            <a:off x="327102" y="2066693"/>
            <a:ext cx="3895493" cy="246221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Graph shows some of the most important distribution channels that plays an important role in hotel bookings.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Majority of the distribution channels and market segments involve travel agencies (online or offline). We can target our marketing area to be on these travel agencies website and work with them since majority of the visitors tend to reach out to them.</a:t>
            </a:r>
            <a:endParaRPr lang="en-US" dirty="0" smtClean="0"/>
          </a:p>
        </p:txBody>
      </p:sp>
    </p:spTree>
    <p:extLst>
      <p:ext uri="{BB962C8B-B14F-4D97-AF65-F5344CB8AC3E}">
        <p14:creationId xmlns:p14="http://schemas.microsoft.com/office/powerpoint/2010/main" val="835024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188" y="0"/>
            <a:ext cx="8520600" cy="841800"/>
          </a:xfrm>
        </p:spPr>
        <p:txBody>
          <a:bodyPr/>
          <a:lstStyle/>
          <a:p>
            <a:r>
              <a:rPr lang="en-US" sz="2800" b="1" dirty="0" smtClean="0">
                <a:latin typeface="Times New Roman" panose="02020603050405020304" pitchFamily="18" charset="0"/>
                <a:cs typeface="Times New Roman" panose="02020603050405020304" pitchFamily="18" charset="0"/>
              </a:rPr>
              <a:t>ADR value Analysis</a:t>
            </a:r>
            <a:endParaRPr lang="en-US" sz="28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530595" y="841800"/>
            <a:ext cx="7656163" cy="2369751"/>
          </a:xfrm>
          <a:prstGeom prst="rect">
            <a:avLst/>
          </a:prstGeom>
        </p:spPr>
      </p:pic>
      <p:sp>
        <p:nvSpPr>
          <p:cNvPr id="4" name="TextBox 3"/>
          <p:cNvSpPr txBox="1"/>
          <p:nvPr/>
        </p:nvSpPr>
        <p:spPr>
          <a:xfrm>
            <a:off x="765717" y="3412273"/>
            <a:ext cx="7761249" cy="160043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Above graph shows the ADR (Average daily rate) value for city as well as resort hotels for each months together.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ADR value graph is plotted for city and resort hotels on the basis of per night for each month.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ADR fluctuates for resort hotels while ADR for city hotel is quite </a:t>
            </a:r>
            <a:r>
              <a:rPr lang="en-US" dirty="0" smtClean="0"/>
              <a:t>straight.</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52842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924" y="0"/>
            <a:ext cx="8520600" cy="841800"/>
          </a:xfrm>
        </p:spPr>
        <p:txBody>
          <a:bodyPr/>
          <a:lstStyle/>
          <a:p>
            <a:r>
              <a:rPr lang="en-US" sz="2800" b="1" dirty="0" smtClean="0">
                <a:latin typeface="Times New Roman" panose="02020603050405020304" pitchFamily="18" charset="0"/>
                <a:cs typeface="Times New Roman" panose="02020603050405020304" pitchFamily="18" charset="0"/>
              </a:rPr>
              <a:t>Correlation With Heat-map</a:t>
            </a:r>
            <a:endParaRPr lang="en-US" sz="28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746810" y="910683"/>
            <a:ext cx="5307979" cy="4232817"/>
          </a:xfrm>
          <a:prstGeom prst="rect">
            <a:avLst/>
          </a:prstGeom>
        </p:spPr>
      </p:pic>
      <p:sp>
        <p:nvSpPr>
          <p:cNvPr id="4" name="TextBox 3"/>
          <p:cNvSpPr txBox="1"/>
          <p:nvPr/>
        </p:nvSpPr>
        <p:spPr>
          <a:xfrm>
            <a:off x="386576" y="1688263"/>
            <a:ext cx="3360234" cy="2677656"/>
          </a:xfrm>
          <a:prstGeom prst="rect">
            <a:avLst/>
          </a:prstGeom>
          <a:noFill/>
        </p:spPr>
        <p:txBody>
          <a:bodyPr wrap="square" rtlCol="0">
            <a:spAutoFit/>
          </a:bodyPr>
          <a:lstStyle/>
          <a:p>
            <a:pPr marL="285750" indent="-285750">
              <a:buFont typeface="Arial" panose="020B0604020202020204" pitchFamily="34" charset="0"/>
              <a:buChar char="•"/>
            </a:pPr>
            <a:r>
              <a:rPr lang="en-US" dirty="0"/>
              <a:t>We can see that lead time and length of stay have a good correlation with each other. Thus we may conclude that generally visits planned with longer stays are booked earlier than those planned with shorter stay. ADR and total number of guests also have good correlation with each other. This may be because of the increase in expenditure with the increase in the count of guests</a:t>
            </a:r>
            <a:endParaRPr lang="en-US" dirty="0"/>
          </a:p>
        </p:txBody>
      </p:sp>
    </p:spTree>
    <p:extLst>
      <p:ext uri="{BB962C8B-B14F-4D97-AF65-F5344CB8AC3E}">
        <p14:creationId xmlns:p14="http://schemas.microsoft.com/office/powerpoint/2010/main" val="3587626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11700" y="184828"/>
            <a:ext cx="8520600" cy="677532"/>
          </a:xfrm>
        </p:spPr>
        <p:txBody>
          <a:bodyPr/>
          <a:lstStyle/>
          <a:p>
            <a:r>
              <a:rPr lang="en-US" b="1" dirty="0" smtClean="0">
                <a:latin typeface="Times New Roman" panose="02020603050405020304" pitchFamily="18" charset="0"/>
                <a:cs typeface="Times New Roman" panose="02020603050405020304" pitchFamily="18" charset="0"/>
              </a:rPr>
              <a:t>                              Points Of Discussion</a:t>
            </a:r>
            <a:endParaRPr lang="en-US"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76507" y="862360"/>
            <a:ext cx="7790986" cy="4616648"/>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Agenda</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smtClean="0"/>
              <a:t>Data Summary</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smtClean="0"/>
              <a:t>Data Wrangling</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smtClean="0"/>
              <a:t>Hotel Wise Analysis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smtClean="0"/>
              <a:t>Booking Cancellation Analysis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smtClean="0"/>
              <a:t>Booking Analysis For The Hotels Yearly Wise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smtClean="0"/>
              <a:t>Analysis Of Market Segments &amp; Distribution Channels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smtClean="0"/>
              <a:t>ADR Value Analysis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smtClean="0"/>
              <a:t>Correlation Analysis With </a:t>
            </a:r>
            <a:r>
              <a:rPr lang="en-US" b="1" dirty="0" err="1" smtClean="0"/>
              <a:t>Heatmap</a:t>
            </a:r>
            <a:endParaRPr lang="en-US" b="1" dirty="0" smtClean="0"/>
          </a:p>
          <a:p>
            <a:endParaRPr lang="en-US" b="1" dirty="0"/>
          </a:p>
          <a:p>
            <a:pPr marL="285750" indent="-285750">
              <a:buFont typeface="Arial" panose="020B0604020202020204" pitchFamily="34" charset="0"/>
              <a:buChar char="•"/>
            </a:pPr>
            <a:r>
              <a:rPr lang="en-US" b="1" dirty="0" smtClean="0"/>
              <a:t>Conclusion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15397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48" y="0"/>
            <a:ext cx="8520600" cy="841800"/>
          </a:xfrm>
        </p:spPr>
        <p:txBody>
          <a:bodyPr/>
          <a:lstStyle/>
          <a:p>
            <a:r>
              <a:rPr lang="en-US" sz="2800" b="1" dirty="0" smtClean="0">
                <a:latin typeface="Times New Roman" panose="02020603050405020304" pitchFamily="18" charset="0"/>
                <a:cs typeface="Times New Roman" panose="02020603050405020304" pitchFamily="18" charset="0"/>
              </a:rPr>
              <a:t>Some Other Points </a:t>
            </a:r>
            <a:endParaRPr lang="en-US" sz="28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0" y="641195"/>
            <a:ext cx="3048535" cy="2258122"/>
          </a:xfrm>
          <a:prstGeom prst="rect">
            <a:avLst/>
          </a:prstGeom>
        </p:spPr>
      </p:pic>
      <p:sp>
        <p:nvSpPr>
          <p:cNvPr id="4" name="TextBox 3"/>
          <p:cNvSpPr txBox="1"/>
          <p:nvPr/>
        </p:nvSpPr>
        <p:spPr>
          <a:xfrm>
            <a:off x="4088780" y="841800"/>
            <a:ext cx="4579968" cy="138499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Graph shows the most preferred type of meal in the hotels.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By seeing the graph we can state that the most preferred type of meal by the guest in hotels is BB or Bed Breakfast.</a:t>
            </a:r>
            <a:endParaRPr lang="en-US" dirty="0"/>
          </a:p>
        </p:txBody>
      </p:sp>
      <p:pic>
        <p:nvPicPr>
          <p:cNvPr id="5" name="Picture 4"/>
          <p:cNvPicPr>
            <a:picLocks noChangeAspect="1"/>
          </p:cNvPicPr>
          <p:nvPr/>
        </p:nvPicPr>
        <p:blipFill>
          <a:blip r:embed="rId3"/>
          <a:stretch>
            <a:fillRect/>
          </a:stretch>
        </p:blipFill>
        <p:spPr>
          <a:xfrm>
            <a:off x="4209503" y="2729761"/>
            <a:ext cx="4829175" cy="2413739"/>
          </a:xfrm>
          <a:prstGeom prst="rect">
            <a:avLst/>
          </a:prstGeom>
        </p:spPr>
      </p:pic>
      <p:sp>
        <p:nvSpPr>
          <p:cNvPr id="6" name="TextBox 5"/>
          <p:cNvSpPr txBox="1"/>
          <p:nvPr/>
        </p:nvSpPr>
        <p:spPr>
          <a:xfrm>
            <a:off x="208156" y="3308195"/>
            <a:ext cx="3754243" cy="138499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second graph generated the output for the bookings made by different countries.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And we can see most of the bookings comes from PRT or Portugal country.</a:t>
            </a:r>
            <a:endParaRPr lang="en-US" dirty="0"/>
          </a:p>
        </p:txBody>
      </p:sp>
    </p:spTree>
    <p:extLst>
      <p:ext uri="{BB962C8B-B14F-4D97-AF65-F5344CB8AC3E}">
        <p14:creationId xmlns:p14="http://schemas.microsoft.com/office/powerpoint/2010/main" val="338775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48" y="0"/>
            <a:ext cx="8520600" cy="841800"/>
          </a:xfrm>
        </p:spPr>
        <p:txBody>
          <a:bodyPr/>
          <a:lstStyle/>
          <a:p>
            <a:r>
              <a:rPr lang="en-US" sz="2800" b="1" dirty="0" smtClean="0">
                <a:latin typeface="Times New Roman" panose="02020603050405020304" pitchFamily="18" charset="0"/>
                <a:cs typeface="Times New Roman" panose="02020603050405020304" pitchFamily="18" charset="0"/>
              </a:rPr>
              <a:t>Conclusion</a:t>
            </a:r>
            <a:endParaRPr lang="en-US"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67628" y="1315844"/>
            <a:ext cx="8281639" cy="2893100"/>
          </a:xfrm>
          <a:prstGeom prst="rect">
            <a:avLst/>
          </a:prstGeom>
          <a:noFill/>
        </p:spPr>
        <p:txBody>
          <a:bodyPr wrap="square" rtlCol="0">
            <a:spAutoFit/>
          </a:bodyPr>
          <a:lstStyle/>
          <a:p>
            <a:pPr marL="285750" indent="-285750">
              <a:buFont typeface="Arial" panose="020B0604020202020204" pitchFamily="34" charset="0"/>
              <a:buChar char="•"/>
            </a:pPr>
            <a:r>
              <a:rPr lang="en-US" dirty="0"/>
              <a:t>City Hotels gets more bookings over Resort Hotel or more </a:t>
            </a:r>
            <a:r>
              <a:rPr lang="en-US" dirty="0" smtClean="0"/>
              <a:t>preferred </a:t>
            </a:r>
            <a:r>
              <a:rPr lang="en-US" dirty="0"/>
              <a:t>while Resort Hotels are </a:t>
            </a:r>
            <a:r>
              <a:rPr lang="en-US" dirty="0" smtClean="0"/>
              <a:t>preferred </a:t>
            </a:r>
            <a:r>
              <a:rPr lang="en-US" dirty="0"/>
              <a:t>for larger groups or families</a:t>
            </a:r>
            <a:r>
              <a:rPr lang="en-US" dirty="0" smtClean="0"/>
              <a:t>.</a:t>
            </a:r>
          </a:p>
          <a:p>
            <a:endParaRPr lang="en-US" dirty="0" smtClean="0"/>
          </a:p>
          <a:p>
            <a:pPr marL="285750" indent="-285750">
              <a:buFont typeface="Arial" panose="020B0604020202020204" pitchFamily="34" charset="0"/>
              <a:buChar char="•"/>
            </a:pPr>
            <a:r>
              <a:rPr lang="en-US" dirty="0"/>
              <a:t>Found that booking cancellation rate was higher than bookings get confirmed also cancellation of bookings rate is higher for City Hotels as compare to Resort Hotels</a:t>
            </a:r>
            <a:r>
              <a:rPr lang="en-US" dirty="0" smtClean="0"/>
              <a:t>.</a:t>
            </a:r>
          </a:p>
          <a:p>
            <a:endParaRPr lang="en-US" dirty="0" smtClean="0"/>
          </a:p>
          <a:p>
            <a:pPr marL="285750" indent="-285750">
              <a:buFont typeface="Arial" panose="020B0604020202020204" pitchFamily="34" charset="0"/>
              <a:buChar char="•"/>
            </a:pPr>
            <a:r>
              <a:rPr lang="en-US" dirty="0"/>
              <a:t>Found that year 2016 is the winner in matter of bookings as compared to other years for City as well as Resort Hotels</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Months May,June,July and August gets highest numbers of booking as </a:t>
            </a:r>
            <a:r>
              <a:rPr lang="en-US" dirty="0" smtClean="0"/>
              <a:t>compared </a:t>
            </a:r>
            <a:r>
              <a:rPr lang="en-US" dirty="0"/>
              <a:t>to other months mean high revenue in these months</a:t>
            </a:r>
            <a:r>
              <a:rPr lang="en-US" dirty="0" smtClean="0"/>
              <a:t>.</a:t>
            </a:r>
          </a:p>
          <a:p>
            <a:endParaRPr lang="en-US" dirty="0"/>
          </a:p>
          <a:p>
            <a:pPr marL="285750" indent="-285750">
              <a:buFont typeface="Arial" panose="020B0604020202020204" pitchFamily="34" charset="0"/>
              <a:buChar char="•"/>
            </a:pPr>
            <a:r>
              <a:rPr lang="en-US" dirty="0"/>
              <a:t>Here we conclude that stays for week nights is higher over stays weekend nights</a:t>
            </a:r>
            <a:r>
              <a:rPr lang="en-US" dirty="0" smtClean="0"/>
              <a:t>.</a:t>
            </a:r>
            <a:endParaRPr lang="en-US" dirty="0"/>
          </a:p>
        </p:txBody>
      </p:sp>
    </p:spTree>
    <p:extLst>
      <p:ext uri="{BB962C8B-B14F-4D97-AF65-F5344CB8AC3E}">
        <p14:creationId xmlns:p14="http://schemas.microsoft.com/office/powerpoint/2010/main" val="165952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227" y="0"/>
            <a:ext cx="8520600" cy="841800"/>
          </a:xfrm>
        </p:spPr>
        <p:txBody>
          <a:bodyPr/>
          <a:lstStyle/>
          <a:p>
            <a:r>
              <a:rPr lang="en-US" sz="2800" b="1" dirty="0" smtClean="0">
                <a:latin typeface="Times New Roman" panose="02020603050405020304" pitchFamily="18" charset="0"/>
                <a:cs typeface="Times New Roman" panose="02020603050405020304" pitchFamily="18" charset="0"/>
              </a:rPr>
              <a:t>Conclusion(</a:t>
            </a:r>
            <a:r>
              <a:rPr lang="en-US" sz="2800" b="1" dirty="0" err="1" smtClean="0">
                <a:latin typeface="Times New Roman" panose="02020603050405020304" pitchFamily="18" charset="0"/>
                <a:cs typeface="Times New Roman" panose="02020603050405020304" pitchFamily="18" charset="0"/>
              </a:rPr>
              <a:t>cont</a:t>
            </a:r>
            <a:r>
              <a:rPr lang="en-US" sz="2800" b="1" dirty="0" smtClean="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35259" y="953312"/>
            <a:ext cx="8237568" cy="4832092"/>
          </a:xfrm>
          <a:prstGeom prst="rect">
            <a:avLst/>
          </a:prstGeom>
          <a:noFill/>
        </p:spPr>
        <p:txBody>
          <a:bodyPr wrap="square" rtlCol="0">
            <a:spAutoFit/>
          </a:bodyPr>
          <a:lstStyle/>
          <a:p>
            <a:pPr marL="285750" indent="-285750">
              <a:buFont typeface="Arial" panose="020B0604020202020204" pitchFamily="34" charset="0"/>
              <a:buChar char="•"/>
            </a:pPr>
            <a:r>
              <a:rPr lang="en-US" dirty="0"/>
              <a:t>Majority of the distribution channels and market segments involve travel agencies (online or offline). We can target our marketing area to be on these travel agencies website and work with them since majority of the visitors tend to reach out to them</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Majority of the booking does not require deposit that may be one of the many reason for cancellation of bookings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Found that the low number of repeated guests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ADR (Average Daily Rate) fluctuates for resort hotels while ADR for city hotel is quite straight</a:t>
            </a:r>
            <a:r>
              <a:rPr lang="en-US" dirty="0" smtClean="0"/>
              <a:t>.</a:t>
            </a:r>
          </a:p>
          <a:p>
            <a:endParaRPr lang="en-US" dirty="0"/>
          </a:p>
          <a:p>
            <a:pPr marL="285750" indent="-285750">
              <a:buFont typeface="Arial" panose="020B0604020202020204" pitchFamily="34" charset="0"/>
              <a:buChar char="•"/>
            </a:pPr>
            <a:r>
              <a:rPr lang="en-US" dirty="0"/>
              <a:t>People </a:t>
            </a:r>
            <a:r>
              <a:rPr lang="en-US" dirty="0" smtClean="0"/>
              <a:t>prefers </a:t>
            </a:r>
            <a:r>
              <a:rPr lang="en-US" dirty="0"/>
              <a:t>to stay for max 5 days in a hotel and from country </a:t>
            </a:r>
            <a:r>
              <a:rPr lang="en-US" dirty="0" err="1"/>
              <a:t>portugal</a:t>
            </a:r>
            <a:r>
              <a:rPr lang="en-US" dirty="0"/>
              <a:t> has the most number of bookings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can see that lead time and length of stay have a good correlation with each other. Thus we may conclude that generally visits planned with longer stays are booked earlier than those planned with shorter stay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186074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2753" y="217972"/>
            <a:ext cx="8520600" cy="841800"/>
          </a:xfrm>
        </p:spPr>
        <p:txBody>
          <a:bodyPr/>
          <a:lstStyle/>
          <a:p>
            <a:r>
              <a:rPr lang="en-US" sz="2800" b="1" dirty="0" smtClean="0">
                <a:latin typeface="Times New Roman" panose="02020603050405020304" pitchFamily="18" charset="0"/>
                <a:cs typeface="Times New Roman" panose="02020603050405020304" pitchFamily="18" charset="0"/>
              </a:rPr>
              <a:t>Agenda</a:t>
            </a:r>
            <a:endParaRPr 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76507" y="1115122"/>
            <a:ext cx="7805854" cy="3754874"/>
          </a:xfrm>
          <a:prstGeom prst="rect">
            <a:avLst/>
          </a:prstGeom>
          <a:noFill/>
        </p:spPr>
        <p:txBody>
          <a:bodyPr wrap="square" rtlCol="0">
            <a:spAutoFit/>
          </a:bodyPr>
          <a:lstStyle/>
          <a:p>
            <a:r>
              <a:rPr lang="en-US" dirty="0"/>
              <a:t>To discuss the analysis </a:t>
            </a:r>
            <a:r>
              <a:rPr lang="en-US" dirty="0" smtClean="0"/>
              <a:t>for </a:t>
            </a:r>
            <a:r>
              <a:rPr lang="en-US" dirty="0"/>
              <a:t>given hotel bookings </a:t>
            </a:r>
            <a:r>
              <a:rPr lang="en-US" dirty="0" smtClean="0"/>
              <a:t>data for year 2015-2017. We will perform the analysis for given data set in the following manner</a:t>
            </a:r>
          </a:p>
          <a:p>
            <a:endParaRPr lang="en-US" dirty="0"/>
          </a:p>
          <a:p>
            <a:endParaRPr lang="en-US" dirty="0" smtClean="0"/>
          </a:p>
          <a:p>
            <a:pPr marL="285750" indent="-285750">
              <a:buFont typeface="Arial" panose="020B0604020202020204" pitchFamily="34" charset="0"/>
              <a:buChar char="•"/>
            </a:pPr>
            <a:r>
              <a:rPr lang="en-US" dirty="0" smtClean="0"/>
              <a:t>Hotel wise analysis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Univariate Analysis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Market segment and distribution channel analysis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Booking cancellation ratio analysis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Time wise analysis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Correlation analysis</a:t>
            </a:r>
          </a:p>
          <a:p>
            <a:endParaRPr lang="en-US" dirty="0"/>
          </a:p>
          <a:p>
            <a:endParaRPr lang="en-US" dirty="0" smtClean="0"/>
          </a:p>
        </p:txBody>
      </p:sp>
    </p:spTree>
    <p:extLst>
      <p:ext uri="{BB962C8B-B14F-4D97-AF65-F5344CB8AC3E}">
        <p14:creationId xmlns:p14="http://schemas.microsoft.com/office/powerpoint/2010/main" val="1632230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715" y="210538"/>
            <a:ext cx="8520600" cy="841800"/>
          </a:xfrm>
        </p:spPr>
        <p:txBody>
          <a:bodyPr/>
          <a:lstStyle/>
          <a:p>
            <a:r>
              <a:rPr lang="en-US" sz="2800" b="1" dirty="0" smtClean="0">
                <a:latin typeface="Times New Roman" panose="02020603050405020304" pitchFamily="18" charset="0"/>
                <a:cs typeface="Times New Roman" panose="02020603050405020304" pitchFamily="18" charset="0"/>
              </a:rPr>
              <a:t>Data Summary</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46771" y="1052338"/>
            <a:ext cx="8014544" cy="3539430"/>
          </a:xfrm>
          <a:prstGeom prst="rect">
            <a:avLst/>
          </a:prstGeom>
          <a:noFill/>
        </p:spPr>
        <p:txBody>
          <a:bodyPr wrap="square" rtlCol="0">
            <a:spAutoFit/>
          </a:bodyPr>
          <a:lstStyle/>
          <a:p>
            <a:r>
              <a:rPr lang="en-US" dirty="0"/>
              <a:t>Given data set has different columns of variables </a:t>
            </a:r>
            <a:r>
              <a:rPr lang="en-US" dirty="0" smtClean="0"/>
              <a:t>that are important </a:t>
            </a:r>
            <a:r>
              <a:rPr lang="en-US" dirty="0"/>
              <a:t>for hotel </a:t>
            </a:r>
            <a:r>
              <a:rPr lang="en-US" dirty="0" smtClean="0"/>
              <a:t>bookings analysis in order to get some insights from raw data.</a:t>
            </a:r>
          </a:p>
          <a:p>
            <a:endParaRPr lang="en-US" dirty="0"/>
          </a:p>
          <a:p>
            <a:r>
              <a:rPr lang="en-US" b="1" dirty="0" smtClean="0"/>
              <a:t>Hotel: </a:t>
            </a:r>
            <a:r>
              <a:rPr lang="en-US" dirty="0" smtClean="0"/>
              <a:t>Contains the category of hotels </a:t>
            </a:r>
            <a:r>
              <a:rPr lang="en-US" dirty="0" err="1" smtClean="0"/>
              <a:t>i.e</a:t>
            </a:r>
            <a:r>
              <a:rPr lang="en-US" dirty="0" smtClean="0"/>
              <a:t> city hotels and resort hotels</a:t>
            </a:r>
          </a:p>
          <a:p>
            <a:endParaRPr lang="en-US" dirty="0"/>
          </a:p>
          <a:p>
            <a:r>
              <a:rPr lang="en-US" b="1" dirty="0" err="1"/>
              <a:t>i</a:t>
            </a:r>
            <a:r>
              <a:rPr lang="en-US" b="1" dirty="0" err="1" smtClean="0"/>
              <a:t>s_cancelled</a:t>
            </a:r>
            <a:r>
              <a:rPr lang="en-US" b="1" dirty="0" smtClean="0"/>
              <a:t>:</a:t>
            </a:r>
            <a:r>
              <a:rPr lang="en-US" dirty="0" smtClean="0"/>
              <a:t> This column holds data that shows either the hotel is cancelled or not.</a:t>
            </a:r>
          </a:p>
          <a:p>
            <a:endParaRPr lang="en-US" b="1" dirty="0"/>
          </a:p>
          <a:p>
            <a:r>
              <a:rPr lang="en-US" b="1" dirty="0" err="1"/>
              <a:t>s</a:t>
            </a:r>
            <a:r>
              <a:rPr lang="en-US" b="1" dirty="0" err="1" smtClean="0"/>
              <a:t>tayed_in_weekday_nights</a:t>
            </a:r>
            <a:r>
              <a:rPr lang="en-US" b="1" dirty="0" smtClean="0"/>
              <a:t>: </a:t>
            </a:r>
            <a:r>
              <a:rPr lang="en-US" dirty="0" smtClean="0"/>
              <a:t>Holds the data that shows stay count for weekday nights.</a:t>
            </a:r>
          </a:p>
          <a:p>
            <a:endParaRPr lang="en-US" b="1" dirty="0"/>
          </a:p>
          <a:p>
            <a:r>
              <a:rPr lang="en-US" b="1" dirty="0" err="1"/>
              <a:t>s</a:t>
            </a:r>
            <a:r>
              <a:rPr lang="en-US" b="1" dirty="0" err="1" smtClean="0"/>
              <a:t>tayed_in_weekend_nights</a:t>
            </a:r>
            <a:r>
              <a:rPr lang="en-US" b="1" dirty="0" smtClean="0"/>
              <a:t>:</a:t>
            </a:r>
            <a:r>
              <a:rPr lang="en-US" b="1" dirty="0"/>
              <a:t> </a:t>
            </a:r>
            <a:r>
              <a:rPr lang="en-US" dirty="0"/>
              <a:t>Holds the data that shows stay count for </a:t>
            </a:r>
            <a:r>
              <a:rPr lang="en-US" dirty="0" smtClean="0"/>
              <a:t>weekend nights.</a:t>
            </a:r>
          </a:p>
          <a:p>
            <a:endParaRPr lang="en-US" b="1" dirty="0"/>
          </a:p>
          <a:p>
            <a:r>
              <a:rPr lang="en-US" b="1" dirty="0"/>
              <a:t>m</a:t>
            </a:r>
            <a:r>
              <a:rPr lang="en-US" b="1" dirty="0" smtClean="0"/>
              <a:t>eal: </a:t>
            </a:r>
            <a:r>
              <a:rPr lang="en-US" dirty="0" smtClean="0"/>
              <a:t>Holds the data for type of meal provided by hotels.</a:t>
            </a:r>
          </a:p>
          <a:p>
            <a:endParaRPr lang="en-US" dirty="0"/>
          </a:p>
          <a:p>
            <a:r>
              <a:rPr lang="en-US" b="1" dirty="0"/>
              <a:t>c</a:t>
            </a:r>
            <a:r>
              <a:rPr lang="en-US" b="1" dirty="0" smtClean="0"/>
              <a:t>ountry: </a:t>
            </a:r>
            <a:r>
              <a:rPr lang="en-US" dirty="0" smtClean="0"/>
              <a:t>Holds the data for different countries where from bookings were made.</a:t>
            </a:r>
          </a:p>
          <a:p>
            <a:endParaRPr lang="en-US" dirty="0"/>
          </a:p>
          <a:p>
            <a:r>
              <a:rPr lang="en-US" b="1" dirty="0" err="1"/>
              <a:t>m</a:t>
            </a:r>
            <a:r>
              <a:rPr lang="en-US" b="1" dirty="0" err="1" smtClean="0"/>
              <a:t>arket_segment</a:t>
            </a:r>
            <a:r>
              <a:rPr lang="en-US" b="1" dirty="0" smtClean="0"/>
              <a:t>: </a:t>
            </a:r>
            <a:r>
              <a:rPr lang="en-US" dirty="0" smtClean="0"/>
              <a:t>Holds data for how the bookings were made and the purpose of bookings.</a:t>
            </a:r>
          </a:p>
        </p:txBody>
      </p:sp>
    </p:spTree>
    <p:extLst>
      <p:ext uri="{BB962C8B-B14F-4D97-AF65-F5344CB8AC3E}">
        <p14:creationId xmlns:p14="http://schemas.microsoft.com/office/powerpoint/2010/main" val="2058316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095" y="247708"/>
            <a:ext cx="8520600" cy="841800"/>
          </a:xfrm>
        </p:spPr>
        <p:txBody>
          <a:bodyPr/>
          <a:lstStyle/>
          <a:p>
            <a:r>
              <a:rPr lang="en-US" sz="2800" b="1" dirty="0" smtClean="0">
                <a:latin typeface="Times New Roman" panose="02020603050405020304" pitchFamily="18" charset="0"/>
                <a:cs typeface="Times New Roman" panose="02020603050405020304" pitchFamily="18" charset="0"/>
              </a:rPr>
              <a:t>Data Summary</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16673" y="1182029"/>
            <a:ext cx="8021443" cy="1815882"/>
          </a:xfrm>
          <a:prstGeom prst="rect">
            <a:avLst/>
          </a:prstGeom>
          <a:noFill/>
        </p:spPr>
        <p:txBody>
          <a:bodyPr wrap="square" rtlCol="0">
            <a:spAutoFit/>
          </a:bodyPr>
          <a:lstStyle/>
          <a:p>
            <a:r>
              <a:rPr lang="en-US" b="1" dirty="0" err="1"/>
              <a:t>d</a:t>
            </a:r>
            <a:r>
              <a:rPr lang="en-US" b="1" dirty="0" err="1" smtClean="0"/>
              <a:t>istribution_channel</a:t>
            </a:r>
            <a:r>
              <a:rPr lang="en-US" b="1" dirty="0" smtClean="0"/>
              <a:t>: </a:t>
            </a:r>
            <a:r>
              <a:rPr lang="en-US" dirty="0" smtClean="0"/>
              <a:t>Shows medium through which bookings were made.</a:t>
            </a:r>
          </a:p>
          <a:p>
            <a:endParaRPr lang="en-US" dirty="0"/>
          </a:p>
          <a:p>
            <a:r>
              <a:rPr lang="en-US" b="1" dirty="0" err="1"/>
              <a:t>i</a:t>
            </a:r>
            <a:r>
              <a:rPr lang="en-US" b="1" dirty="0" err="1" smtClean="0"/>
              <a:t>s_repeated_guest</a:t>
            </a:r>
            <a:r>
              <a:rPr lang="en-US" b="1" dirty="0" smtClean="0"/>
              <a:t>: </a:t>
            </a:r>
            <a:r>
              <a:rPr lang="en-US" dirty="0" smtClean="0"/>
              <a:t>Holds data in format of 0 &amp; 1 where 1 indicates that the guest is repeated guest 0 vice versa.</a:t>
            </a:r>
          </a:p>
          <a:p>
            <a:endParaRPr lang="en-US" dirty="0"/>
          </a:p>
          <a:p>
            <a:r>
              <a:rPr lang="en-US" b="1" dirty="0"/>
              <a:t>c</a:t>
            </a:r>
            <a:r>
              <a:rPr lang="en-US" b="1" dirty="0" smtClean="0"/>
              <a:t>ountry: </a:t>
            </a:r>
            <a:r>
              <a:rPr lang="en-US" dirty="0" smtClean="0"/>
              <a:t>Shows the origin of guest or from which country guest belongs to.</a:t>
            </a:r>
          </a:p>
          <a:p>
            <a:endParaRPr lang="en-US" dirty="0"/>
          </a:p>
          <a:p>
            <a:endParaRPr lang="en-US" dirty="0"/>
          </a:p>
        </p:txBody>
      </p:sp>
    </p:spTree>
    <p:extLst>
      <p:ext uri="{BB962C8B-B14F-4D97-AF65-F5344CB8AC3E}">
        <p14:creationId xmlns:p14="http://schemas.microsoft.com/office/powerpoint/2010/main" val="2710301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35" y="188236"/>
            <a:ext cx="8520600" cy="841800"/>
          </a:xfrm>
        </p:spPr>
        <p:txBody>
          <a:bodyPr/>
          <a:lstStyle/>
          <a:p>
            <a:r>
              <a:rPr lang="en-US" sz="2800" b="1" dirty="0" smtClean="0">
                <a:latin typeface="Times New Roman" panose="02020603050405020304" pitchFamily="18" charset="0"/>
                <a:cs typeface="Times New Roman" panose="02020603050405020304" pitchFamily="18" charset="0"/>
              </a:rPr>
              <a:t>Data Wrangling</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88020" y="1498387"/>
            <a:ext cx="7932234" cy="181588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Data wrangling performed over the provided data set as there were many columns that holds the Null values.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Data were transformed from raw data to meaningful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Some meaningful information about data was generated using different methods.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901383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398" y="180802"/>
            <a:ext cx="8520600" cy="841800"/>
          </a:xfrm>
        </p:spPr>
        <p:txBody>
          <a:bodyPr/>
          <a:lstStyle/>
          <a:p>
            <a:r>
              <a:rPr lang="en-US" sz="2800" b="1" dirty="0" smtClean="0">
                <a:latin typeface="Times New Roman" panose="02020603050405020304" pitchFamily="18" charset="0"/>
                <a:cs typeface="Times New Roman" panose="02020603050405020304" pitchFamily="18" charset="0"/>
              </a:rPr>
              <a:t>Hotel-wise Analysis</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13679" y="1290231"/>
            <a:ext cx="7843024" cy="3108543"/>
          </a:xfrm>
          <a:prstGeom prst="rect">
            <a:avLst/>
          </a:prstGeom>
          <a:noFill/>
        </p:spPr>
        <p:txBody>
          <a:bodyPr wrap="square" rtlCol="0">
            <a:spAutoFit/>
          </a:bodyPr>
          <a:lstStyle/>
          <a:p>
            <a:r>
              <a:rPr lang="en-US" dirty="0" smtClean="0"/>
              <a:t>Large data set was divided into two smaller data sets named city hotel &amp; resort hotel where following points were discussed </a:t>
            </a:r>
          </a:p>
          <a:p>
            <a:endParaRPr lang="en-US" dirty="0"/>
          </a:p>
          <a:p>
            <a:endParaRPr lang="en-US" dirty="0" smtClean="0"/>
          </a:p>
          <a:p>
            <a:pPr marL="285750" indent="-285750">
              <a:buFont typeface="Arial" panose="020B0604020202020204" pitchFamily="34" charset="0"/>
              <a:buChar char="•"/>
            </a:pPr>
            <a:r>
              <a:rPr lang="en-US" dirty="0" smtClean="0"/>
              <a:t>Percentage of bookings in per hotel.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Which hotel makes more revenue.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Preferred stay length for each hotel.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Which hotels suites for type or group of guests.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Which hotel has the highest cancellation ratio.</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73082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65541" y="1129989"/>
            <a:ext cx="3278459" cy="3262661"/>
          </a:xfrm>
          <a:prstGeom prst="rect">
            <a:avLst/>
          </a:prstGeom>
        </p:spPr>
      </p:pic>
      <p:sp>
        <p:nvSpPr>
          <p:cNvPr id="3" name="TextBox 2"/>
          <p:cNvSpPr txBox="1"/>
          <p:nvPr/>
        </p:nvSpPr>
        <p:spPr>
          <a:xfrm>
            <a:off x="416313" y="1314769"/>
            <a:ext cx="5010614" cy="2893100"/>
          </a:xfrm>
          <a:prstGeom prst="rect">
            <a:avLst/>
          </a:prstGeom>
          <a:noFill/>
        </p:spPr>
        <p:txBody>
          <a:bodyPr wrap="square" rtlCol="0">
            <a:spAutoFit/>
          </a:bodyPr>
          <a:lstStyle/>
          <a:p>
            <a:r>
              <a:rPr lang="en-US" dirty="0" smtClean="0"/>
              <a:t>This image clearly shows the ratio of bookings in between two different type of hotels.</a:t>
            </a:r>
          </a:p>
          <a:p>
            <a:endParaRPr lang="en-US" dirty="0"/>
          </a:p>
          <a:p>
            <a:r>
              <a:rPr lang="en-US" dirty="0" smtClean="0"/>
              <a:t>From here we can answer or conclude many of the important insights about data like  -  </a:t>
            </a:r>
          </a:p>
          <a:p>
            <a:endParaRPr lang="en-US" dirty="0"/>
          </a:p>
          <a:p>
            <a:r>
              <a:rPr lang="en-US" dirty="0"/>
              <a:t>W</a:t>
            </a:r>
            <a:r>
              <a:rPr lang="en-US" dirty="0" smtClean="0"/>
              <a:t>hich type of hotels makes more revenue.</a:t>
            </a:r>
          </a:p>
          <a:p>
            <a:endParaRPr lang="en-US" dirty="0"/>
          </a:p>
          <a:p>
            <a:r>
              <a:rPr lang="en-US" dirty="0" smtClean="0"/>
              <a:t>Which type of hotel is more preferred over another hotel and many more.</a:t>
            </a:r>
          </a:p>
          <a:p>
            <a:endParaRPr lang="en-US" dirty="0"/>
          </a:p>
          <a:p>
            <a:r>
              <a:rPr lang="en-US" dirty="0" smtClean="0"/>
              <a:t>Out of 100% , 66.4 almost double booking were made for city hotels than the resort hotels.  </a:t>
            </a:r>
            <a:endParaRPr lang="en-US" dirty="0"/>
          </a:p>
        </p:txBody>
      </p:sp>
      <p:sp>
        <p:nvSpPr>
          <p:cNvPr id="4" name="Title 3"/>
          <p:cNvSpPr>
            <a:spLocks noGrp="1"/>
          </p:cNvSpPr>
          <p:nvPr>
            <p:ph type="title"/>
          </p:nvPr>
        </p:nvSpPr>
        <p:spPr>
          <a:xfrm>
            <a:off x="148149" y="0"/>
            <a:ext cx="8520600" cy="841800"/>
          </a:xfrm>
        </p:spPr>
        <p:txBody>
          <a:bodyPr/>
          <a:lstStyle/>
          <a:p>
            <a:r>
              <a:rPr lang="en-US" sz="2800" b="1" dirty="0" smtClean="0">
                <a:latin typeface="Times New Roman" panose="02020603050405020304" pitchFamily="18" charset="0"/>
                <a:cs typeface="Times New Roman" panose="02020603050405020304" pitchFamily="18" charset="0"/>
              </a:rPr>
              <a:t>Hotel-wise Analysis</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8127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34" y="0"/>
            <a:ext cx="8520600" cy="841800"/>
          </a:xfrm>
        </p:spPr>
        <p:txBody>
          <a:bodyPr/>
          <a:lstStyle/>
          <a:p>
            <a:r>
              <a:rPr lang="en-US" sz="2800" b="1" dirty="0" smtClean="0">
                <a:latin typeface="Times New Roman" panose="02020603050405020304" pitchFamily="18" charset="0"/>
                <a:cs typeface="Times New Roman" panose="02020603050405020304" pitchFamily="18" charset="0"/>
              </a:rPr>
              <a:t>Hotel-wise Analysis(</a:t>
            </a:r>
            <a:r>
              <a:rPr lang="en-US" sz="2800" b="1" dirty="0" err="1" smtClean="0">
                <a:latin typeface="Times New Roman" panose="02020603050405020304" pitchFamily="18" charset="0"/>
                <a:cs typeface="Times New Roman" panose="02020603050405020304" pitchFamily="18" charset="0"/>
              </a:rPr>
              <a:t>cont</a:t>
            </a:r>
            <a:r>
              <a:rPr lang="en-US" sz="2800" b="1" dirty="0" smtClean="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4558526" y="1576039"/>
            <a:ext cx="4585474" cy="3460406"/>
          </a:xfrm>
          <a:prstGeom prst="rect">
            <a:avLst/>
          </a:prstGeom>
        </p:spPr>
      </p:pic>
      <p:sp>
        <p:nvSpPr>
          <p:cNvPr id="4" name="TextBox 3"/>
          <p:cNvSpPr txBox="1"/>
          <p:nvPr/>
        </p:nvSpPr>
        <p:spPr>
          <a:xfrm>
            <a:off x="602166" y="1375317"/>
            <a:ext cx="3724507"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This graph shows whether the bookings were made by repeated guests or new guests for city and resort hotels.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From the graph we are seeing that the mostly bookings are generated from the new guests and lower the count of repeated guests.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Hotels can focus to get the repeated guests as they made the bookings before.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Hotels can find out the cause for lower number of repeated guests and increase their revenue.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9803895"/>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2885</TotalTime>
  <Words>1466</Words>
  <Application>Microsoft Office PowerPoint</Application>
  <PresentationFormat>On-screen Show (16:9)</PresentationFormat>
  <Paragraphs>183</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Montserrat</vt:lpstr>
      <vt:lpstr>Times New Roman</vt:lpstr>
      <vt:lpstr>Arial</vt:lpstr>
      <vt:lpstr>Simple Light</vt:lpstr>
      <vt:lpstr>           Capstone Project Hotel Booking Analysis   Team Member  Sanjay Singh Rawat   </vt:lpstr>
      <vt:lpstr>                              Points Of Discussion</vt:lpstr>
      <vt:lpstr>Agenda</vt:lpstr>
      <vt:lpstr>Data Summary</vt:lpstr>
      <vt:lpstr>Data Summary</vt:lpstr>
      <vt:lpstr>Data Wrangling</vt:lpstr>
      <vt:lpstr>Hotel-wise Analysis</vt:lpstr>
      <vt:lpstr>Hotel-wise Analysis</vt:lpstr>
      <vt:lpstr>Hotel-wise Analysis(cont…)</vt:lpstr>
      <vt:lpstr>PowerPoint Presentation</vt:lpstr>
      <vt:lpstr>Univariate Analysis</vt:lpstr>
      <vt:lpstr>Booking Cancellation Analysis</vt:lpstr>
      <vt:lpstr>Booking Cancellation Analysis(cont…)</vt:lpstr>
      <vt:lpstr>Booking Analysis For The Hotels Yearly Wise </vt:lpstr>
      <vt:lpstr>Booking Analysis For The Hotels Month-Wise</vt:lpstr>
      <vt:lpstr>Analysis Of Market Segments </vt:lpstr>
      <vt:lpstr>Analysis Of Distribution Channels</vt:lpstr>
      <vt:lpstr>ADR value Analysis</vt:lpstr>
      <vt:lpstr>Correlation With Heat-map</vt:lpstr>
      <vt:lpstr>Some Other Points </vt:lpstr>
      <vt:lpstr>Conclusion</vt:lpstr>
      <vt:lpstr>Conclusion(cont…)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dc:title>
  <dc:creator>www.abcom.in</dc:creator>
  <cp:lastModifiedBy>www.abcom.in</cp:lastModifiedBy>
  <cp:revision>30</cp:revision>
  <dcterms:modified xsi:type="dcterms:W3CDTF">2022-12-19T16:57:39Z</dcterms:modified>
</cp:coreProperties>
</file>