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69" r:id="rId13"/>
    <p:sldId id="270" r:id="rId14"/>
    <p:sldId id="279" r:id="rId15"/>
    <p:sldId id="272" r:id="rId16"/>
    <p:sldId id="271" r:id="rId17"/>
    <p:sldId id="278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8"/>
    <p:restoredTop sz="78788"/>
  </p:normalViewPr>
  <p:slideViewPr>
    <p:cSldViewPr snapToGrid="0">
      <p:cViewPr varScale="1">
        <p:scale>
          <a:sx n="52" d="100"/>
          <a:sy n="52" d="100"/>
        </p:scale>
        <p:origin x="6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9d8d262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9d8d262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d347af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d347af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7a1463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7a1463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pip install -r </a:t>
            </a:r>
            <a:r>
              <a:rPr lang="en-US" dirty="0" err="1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7a1463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7a1463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7a1463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7a1463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6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7a1463f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7a1463f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7a146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7a1463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17505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17505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15b0119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15b0119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15b011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15b011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9d8d262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9d8d262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9d8d26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9d8d26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15b011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15b011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15b011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15b0119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15b0119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15b0119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9d8d262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9d8d262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Some Commands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8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AutoNum type="arabicPeriod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</a:t>
            </a:r>
            <a:r>
              <a:rPr lang="en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--version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Docker version 17.12.0-ce, build c97c6d6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889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info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Containers: 0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Running: 0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	Paused: 0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	Stopped: 0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Images: 0</a:t>
            </a:r>
            <a:b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R="88900" lvl="0" indent="-317500">
              <a:lnSpc>
                <a:spcPct val="100000"/>
              </a:lnSpc>
              <a:buClr>
                <a:srgbClr val="33444C"/>
              </a:buClr>
              <a:buSzPts val="1400"/>
              <a:buFont typeface="Open Sans"/>
              <a:buAutoNum type="arabicPeriod"/>
            </a:pP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cs typeface="Courier New"/>
                <a:sym typeface="Courier New"/>
              </a:rPr>
              <a:t>docker image ls</a:t>
            </a:r>
          </a:p>
          <a:p>
            <a:pPr marR="88900" lvl="0" indent="-317500">
              <a:lnSpc>
                <a:spcPct val="100000"/>
              </a:lnSpc>
              <a:buClr>
                <a:srgbClr val="33444C"/>
              </a:buClr>
              <a:buSzPts val="1400"/>
              <a:buFont typeface="Open Sans"/>
              <a:buAutoNum type="arabicPeriod"/>
            </a:pP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cs typeface="Courier New"/>
                <a:sym typeface="Courier New"/>
              </a:rPr>
              <a:t>docker container ls --all</a:t>
            </a:r>
            <a:endParaRPr sz="11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AB56-9636-4D5C-80BB-02A1F09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21793-F09A-4149-8DCD-B1F4A80B4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next few slides we will create a docker image starting from a base image containing python, get the required packages and run a python program and check its output using a browser from the host machine</a:t>
            </a:r>
          </a:p>
          <a:p>
            <a:r>
              <a:rPr lang="en-US" dirty="0"/>
              <a:t>We will then upload the image to a registry</a:t>
            </a:r>
          </a:p>
          <a:p>
            <a:r>
              <a:rPr lang="en-US" dirty="0"/>
              <a:t>Finally we will try to scale the app by running multiple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3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an Environment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 sz="105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an empty directory and cd into the new directory</a:t>
            </a:r>
            <a:endParaRPr sz="105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 sz="105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 file called </a:t>
            </a:r>
            <a:r>
              <a:rPr lang="en" sz="95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endParaRPr sz="105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 sz="105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Copy-and-paste the following content into that file, and save it</a:t>
            </a:r>
            <a:endParaRPr sz="105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marR="8890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Use an official Python runtime as a parent image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python:2.7-slim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Set the working directory to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WORKDIR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Copy the current directory contents into the container at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.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 any needed packages specified in requirements.txt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--trusted-host pypi.python.org -r requirements.txt</a:t>
            </a:r>
            <a:endParaRPr lang="en"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Make port 80 available to the world outside this container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Define environment variable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 NAME World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Run app.py when the container launches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 sz="105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35350"/>
            <a:ext cx="8520600" cy="44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89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Create requirements.txt containing </a:t>
            </a:r>
            <a:r>
              <a:rPr lang="en-US" sz="1400" dirty="0"/>
              <a:t>the two lines mentioned below-</a:t>
            </a:r>
            <a:endParaRPr sz="1400" dirty="0"/>
          </a:p>
          <a:p>
            <a:pPr marL="4572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Flask</a:t>
            </a:r>
            <a:endParaRPr sz="10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Redis</a:t>
            </a:r>
            <a:endParaRPr sz="10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889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marR="889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Create app.py with th</a:t>
            </a:r>
            <a:r>
              <a:rPr lang="en-US" sz="1400" dirty="0"/>
              <a:t>e</a:t>
            </a:r>
            <a:r>
              <a:rPr lang="en" sz="1400" dirty="0"/>
              <a:t> code </a:t>
            </a:r>
            <a:r>
              <a:rPr lang="en-US" sz="1400" dirty="0"/>
              <a:t>written below (Or copy it from appropriate directory shared with you)</a:t>
            </a:r>
            <a:endParaRPr lang="en" sz="1400" dirty="0"/>
          </a:p>
          <a:p>
            <a:pPr marL="1397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889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Redis, RedisError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228B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Connect to Redis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 = Redis(host=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"redis"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db=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socket_connect_timeout=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socket_timeout=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707A7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hello():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redis.incr(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RedisError: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"&lt;i&gt;cannot connect to Redis, counter disabled&lt;/i&gt;"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html 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"&lt;h3&gt;Hello {name}!&lt;/h3&gt;"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"&lt;b&gt;Hostname:&lt;/b&gt; {hostname}&lt;br/&gt;"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"&lt;b&gt;Visits:&lt;/b&gt; {visits}"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html.format(name=os.getenv(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), hostname=socket.gethostname(), visits=visits)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app.run(host=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port=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6DD4-CAF0-4065-BB5B-875D8A04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E306-D506-433E-B971-0CD118A3D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50" marR="88900" indent="-285750">
              <a:lnSpc>
                <a:spcPct val="100000"/>
              </a:lnSpc>
              <a:buSzPts val="1200"/>
            </a:pPr>
            <a:r>
              <a:rPr lang="en-US" dirty="0"/>
              <a:t>Run the following commands</a:t>
            </a:r>
          </a:p>
          <a:p>
            <a:pPr marR="88900" lvl="1" indent="-304800">
              <a:lnSpc>
                <a:spcPct val="100000"/>
              </a:lnSpc>
              <a:buSzPts val="1200"/>
            </a:pP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</a:t>
            </a:r>
            <a:r>
              <a:rPr lang="en-US" sz="18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friendlyhello</a:t>
            </a: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pPr marR="88900" lvl="1" indent="-304800">
              <a:lnSpc>
                <a:spcPct val="100000"/>
              </a:lnSpc>
              <a:buSzPts val="1200"/>
            </a:pP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 </a:t>
            </a:r>
            <a:r>
              <a:rPr lang="en-US" sz="1800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R="88900" lvl="1" indent="-304800">
              <a:lnSpc>
                <a:spcPct val="100000"/>
              </a:lnSpc>
              <a:buSzPts val="1200"/>
            </a:pP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en-US" sz="18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-US" sz="18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4000:80 </a:t>
            </a:r>
            <a:r>
              <a:rPr lang="en-US" sz="1800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friendlyhello</a:t>
            </a:r>
            <a:endParaRPr lang="en-US" sz="18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900" lvl="0" indent="-304800">
              <a:lnSpc>
                <a:spcPct val="100000"/>
              </a:lnSpc>
              <a:buSzPts val="1200"/>
            </a:pPr>
            <a:r>
              <a:rPr lang="en-US" dirty="0"/>
              <a:t>See the output in a browser at </a:t>
            </a:r>
            <a:r>
              <a:rPr lang="en-US" dirty="0">
                <a:solidFill>
                  <a:srgbClr val="0C5176"/>
                </a:solidFill>
                <a:highlight>
                  <a:srgbClr val="F5F8FA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http://localhost:4000</a:t>
            </a:r>
            <a:endParaRPr lang="en-US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3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The Image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an id at </a:t>
            </a:r>
            <a:r>
              <a:rPr lang="en" sz="1050" u="sng" dirty="0">
                <a:solidFill>
                  <a:srgbClr val="0090C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hub.docker.com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the following commands</a:t>
            </a:r>
            <a:endParaRPr dirty="0"/>
          </a:p>
          <a:p>
            <a:pPr marL="914400" marR="889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login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889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tag friendlyhello &lt;your id&gt;/</a:t>
            </a:r>
            <a:r>
              <a:rPr lang="en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tutorial:firstversion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889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 </a:t>
            </a:r>
            <a:r>
              <a:rPr lang="en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ls &lt;You should be able to see your tagged image there&gt;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889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&lt;Your id&gt;/Tutorial:firstversion</a:t>
            </a:r>
            <a:endParaRPr sz="2400" dirty="0"/>
          </a:p>
          <a:p>
            <a:pPr marL="0" marR="88900" lvl="0" indent="0" algn="l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Please note Tag command syntax is &lt;docker tag image username/repository:tag&gt;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the Container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CTRL+C to quit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Windows to explicitly stop the container run the commands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docker container ls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docker container stop &lt;Container NAME or ID&gt;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 example below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docker container ls</a:t>
            </a:r>
            <a:br>
              <a:rPr lang="en" i="1" dirty="0"/>
            </a:br>
            <a:r>
              <a:rPr lang="en" i="1" dirty="0"/>
              <a:t>CONTAINER ID        IMAGE               COMMAND             CREATED</a:t>
            </a:r>
            <a:br>
              <a:rPr lang="en" i="1" dirty="0"/>
            </a:br>
            <a:r>
              <a:rPr lang="en" i="1" dirty="0"/>
              <a:t>1fa4ab2cf395        friendlyhello       "python app.py"     28 seconds ago</a:t>
            </a:r>
            <a:endParaRPr i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Notice that CONTAINER ID matches what’s on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http://localhost:4000</a:t>
            </a:r>
            <a:endParaRPr i="1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docker container stop 1fa4ab2cf395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6491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859A9-3B95-445D-9EF7-F773620C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</p:spPr>
        <p:txBody>
          <a:bodyPr/>
          <a:lstStyle/>
          <a:p>
            <a:r>
              <a:rPr lang="en-US" dirty="0"/>
              <a:t>Running Multiple Load balanced containers</a:t>
            </a:r>
          </a:p>
        </p:txBody>
      </p:sp>
    </p:spTree>
    <p:extLst>
      <p:ext uri="{BB962C8B-B14F-4D97-AF65-F5344CB8AC3E}">
        <p14:creationId xmlns:p14="http://schemas.microsoft.com/office/powerpoint/2010/main" val="11888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Running the Service</a:t>
            </a:r>
            <a:endParaRPr dirty="0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 dirty="0"/>
              <a:t>We want to run containers and their multiple instances to provide the required horsepower to the service.</a:t>
            </a:r>
            <a:endParaRPr dirty="0"/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 dirty="0"/>
              <a:t>Read the</a:t>
            </a:r>
            <a:r>
              <a:rPr lang="en" sz="1200" dirty="0"/>
              <a:t> </a:t>
            </a:r>
            <a:r>
              <a:rPr lang="en" sz="1200" dirty="0">
                <a:solidFill>
                  <a:srgbClr val="33444C"/>
                </a:solidFill>
              </a:rPr>
              <a:t>docker-</a:t>
            </a:r>
            <a:r>
              <a:rPr lang="en" sz="1200" dirty="0" err="1">
                <a:solidFill>
                  <a:srgbClr val="33444C"/>
                </a:solidFill>
              </a:rPr>
              <a:t>compose.yml</a:t>
            </a:r>
            <a:r>
              <a:rPr lang="en" sz="1200" dirty="0">
                <a:solidFill>
                  <a:srgbClr val="33444C"/>
                </a:solidFill>
              </a:rPr>
              <a:t> </a:t>
            </a:r>
            <a:r>
              <a:rPr lang="en" dirty="0"/>
              <a:t>which does the following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Pull the image that we uploaded to registry 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Run 5 instances of that image as a service called web, limiting each one to use, at most, 10% of the CPU and 50MB of RAM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Immediately restart containers if one fails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Map port 4000 on the host to web’s port 80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Instruct web’s containers to share port 80 via a load-balanced network called </a:t>
            </a:r>
            <a:r>
              <a:rPr lang="en" dirty="0" err="1"/>
              <a:t>webnet</a:t>
            </a:r>
            <a:endParaRPr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dirty="0"/>
              <a:t>Define the </a:t>
            </a:r>
            <a:r>
              <a:rPr lang="en" dirty="0" err="1"/>
              <a:t>webnet</a:t>
            </a:r>
            <a:r>
              <a:rPr lang="en" dirty="0"/>
              <a:t> network with the default settings (which is a load-balanced overlay network)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Starting/Stopping The Service </a:t>
            </a:r>
            <a:endParaRPr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the following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swarm </a:t>
            </a:r>
            <a:r>
              <a:rPr lang="en" dirty="0" err="1"/>
              <a:t>init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stack deploy -c docker-</a:t>
            </a:r>
            <a:r>
              <a:rPr lang="en" dirty="0" err="1"/>
              <a:t>compose.yml</a:t>
            </a:r>
            <a:r>
              <a:rPr lang="en" dirty="0"/>
              <a:t> </a:t>
            </a:r>
            <a:r>
              <a:rPr lang="en" dirty="0" err="1"/>
              <a:t>getstartedlab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service ls  (Look for output for the web service, prepended with your app name)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service </a:t>
            </a:r>
            <a:r>
              <a:rPr lang="en" dirty="0" err="1"/>
              <a:t>ps</a:t>
            </a:r>
            <a:r>
              <a:rPr lang="en" dirty="0"/>
              <a:t> </a:t>
            </a:r>
            <a:r>
              <a:rPr lang="en" dirty="0" err="1"/>
              <a:t>getstartedlab_web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container ls -q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http://localhost:4000</a:t>
            </a:r>
            <a:r>
              <a:rPr lang="en" dirty="0"/>
              <a:t> (every time you refresh you should see a different ID showing load balancing)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Shutdown the app and the swarm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stack rm </a:t>
            </a:r>
            <a:r>
              <a:rPr lang="en" dirty="0" err="1"/>
              <a:t>getstartedlab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swarm leave --force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Containerization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provide the following advantages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Flexible: Even the most complex applications can be containerized.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Lightweight: Containers leverage and share the host kernel.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Interchangeable: You can deploy updates and upgrades on-the-fly.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Portable: You can build locally, deploy to the cloud, and run anywhere.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Scalable: You can increase and automatically distribute container replicas.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Stackable: You can stack services vertically and on-the-fly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create [image]: Create a new container from a particular image.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login: Log into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pull [image]: Pull an image from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push [username/image]: Push an image to the Docker Hub repository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Running Docker Containers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start [container]: Start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stop [container]: Stop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run -ti — rm — image [image] [container] [command]: Create and start a container at the same time, run a command inside it, and then remove the container after executing the command.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pause [container]: Pause all processes running within a particular container.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Using Docker Utilities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images: List all of the images that are currently stored on the system.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ps: List all of the containers that are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version: Display the version of Docker that is currently installed on the system.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Cleaning Up Your Docker Environment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kill [container]: Kill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kill $(docker ps -q): Kill all containers that are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rm [container]: Delete a particular container that is not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 rm $(docker ps -a -q): Delete all containers that are not currently running</a:t>
            </a:r>
            <a:endParaRPr sz="1200"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Cheat Sheet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rgbClr val="222635"/>
              </a:buClr>
              <a:buSzPts val="1800"/>
              <a:buChar char="●"/>
            </a:pPr>
            <a:r>
              <a:rPr lang="en">
                <a:solidFill>
                  <a:srgbClr val="222635"/>
                </a:solidFill>
              </a:rPr>
              <a:t>Platform for building applications using containers providing a lightweight solution for virtualizing applications.</a:t>
            </a:r>
            <a:endParaRPr>
              <a:solidFill>
                <a:srgbClr val="22263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Char char="●"/>
            </a:pPr>
            <a:r>
              <a:rPr lang="en">
                <a:solidFill>
                  <a:srgbClr val="222635"/>
                </a:solidFill>
              </a:rPr>
              <a:t>Docker containers are lightweight runtime environments that consist of an application and its dependencies</a:t>
            </a:r>
            <a:endParaRPr>
              <a:solidFill>
                <a:srgbClr val="22263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Char char="●"/>
            </a:pPr>
            <a:r>
              <a:rPr lang="en">
                <a:solidFill>
                  <a:srgbClr val="222635"/>
                </a:solidFill>
              </a:rPr>
              <a:t>Containers are lightweight because they don’t need the extra load of a hypervisor, but run directly within the host machine’s kernel allowing them to avoid the 1-5% of CPU overhead and 5-10% of memory overhead associated with traditional virtualization technologies. </a:t>
            </a:r>
            <a:endParaRPr>
              <a:solidFill>
                <a:srgbClr val="22263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Char char="●"/>
            </a:pPr>
            <a:r>
              <a:rPr lang="en">
                <a:solidFill>
                  <a:srgbClr val="222635"/>
                </a:solidFill>
              </a:rPr>
              <a:t>They can also be created from a read-only template called a Docker image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Engine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444C"/>
                </a:solidFill>
              </a:rPr>
              <a:t>Docker Engine is a client-server application with these major components:</a:t>
            </a:r>
            <a:endParaRPr sz="1400">
              <a:solidFill>
                <a:srgbClr val="33444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</a:rPr>
              <a:t>A server which is a type of long-running program called a daemon process (the dockerd command).</a:t>
            </a:r>
            <a:endParaRPr sz="1400">
              <a:solidFill>
                <a:srgbClr val="33444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444C"/>
                </a:solidFill>
              </a:rPr>
              <a:t>A REST API which specifies interfaces that programs can use to talk to the daemon and instruct it what to do.</a:t>
            </a:r>
            <a:endParaRPr sz="1400">
              <a:solidFill>
                <a:srgbClr val="33444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</a:rPr>
              <a:t>A command line interface (CLI) client (the docker command).</a:t>
            </a:r>
            <a:endParaRPr sz="1400">
              <a:solidFill>
                <a:srgbClr val="33444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</a:rPr>
              <a:t>The CLI uses the Docker REST API to control or interact with the Docker daemon through scripting or direct CLI commands. </a:t>
            </a:r>
            <a:endParaRPr sz="1400">
              <a:solidFill>
                <a:srgbClr val="33444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</a:rPr>
              <a:t>The daemon creates and manages Docker objects, such as images, containers, networks, and volumes.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400" y="124571"/>
            <a:ext cx="3052650" cy="2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Docker objects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●"/>
            </a:pPr>
            <a:r>
              <a:rPr lang="en">
                <a:solidFill>
                  <a:srgbClr val="33444C"/>
                </a:solidFill>
              </a:rPr>
              <a:t>IMAGES</a:t>
            </a:r>
            <a:endParaRPr>
              <a:solidFill>
                <a:srgbClr val="33444C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Char char="○"/>
            </a:pPr>
            <a:r>
              <a:rPr lang="en">
                <a:solidFill>
                  <a:srgbClr val="33444C"/>
                </a:solidFill>
              </a:rPr>
              <a:t>An </a:t>
            </a:r>
            <a:r>
              <a:rPr lang="en" i="1">
                <a:solidFill>
                  <a:srgbClr val="33444C"/>
                </a:solidFill>
              </a:rPr>
              <a:t>image</a:t>
            </a:r>
            <a:r>
              <a:rPr lang="en">
                <a:solidFill>
                  <a:srgbClr val="33444C"/>
                </a:solidFill>
              </a:rPr>
              <a:t> is a read-only template with instructions for creating a Docker container. </a:t>
            </a:r>
            <a:endParaRPr>
              <a:solidFill>
                <a:srgbClr val="33444C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Char char="○"/>
            </a:pPr>
            <a:r>
              <a:rPr lang="en">
                <a:solidFill>
                  <a:srgbClr val="33444C"/>
                </a:solidFill>
              </a:rPr>
              <a:t>To build an  image one creates a </a:t>
            </a:r>
            <a:r>
              <a:rPr lang="en" i="1">
                <a:solidFill>
                  <a:srgbClr val="33444C"/>
                </a:solidFill>
              </a:rPr>
              <a:t>Dockerfile</a:t>
            </a:r>
            <a:r>
              <a:rPr lang="en">
                <a:solidFill>
                  <a:srgbClr val="33444C"/>
                </a:solidFill>
              </a:rPr>
              <a:t> with a simple syntax for defining the steps needed to create the image and run it. </a:t>
            </a:r>
            <a:endParaRPr>
              <a:solidFill>
                <a:srgbClr val="33444C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Char char="○"/>
            </a:pPr>
            <a:r>
              <a:rPr lang="en">
                <a:solidFill>
                  <a:srgbClr val="33444C"/>
                </a:solidFill>
              </a:rPr>
              <a:t>Each instruction in a Dockerfile creates a layer in the image </a:t>
            </a:r>
            <a:endParaRPr>
              <a:solidFill>
                <a:srgbClr val="33444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●"/>
            </a:pPr>
            <a:r>
              <a:rPr lang="en">
                <a:solidFill>
                  <a:srgbClr val="33444C"/>
                </a:solidFill>
              </a:rPr>
              <a:t>CONTAINERS</a:t>
            </a:r>
            <a:endParaRPr>
              <a:solidFill>
                <a:srgbClr val="33444C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Char char="○"/>
            </a:pPr>
            <a:r>
              <a:rPr lang="en">
                <a:solidFill>
                  <a:srgbClr val="33444C"/>
                </a:solidFill>
              </a:rPr>
              <a:t>A container is a runnable instance of an image</a:t>
            </a:r>
            <a:endParaRPr>
              <a:solidFill>
                <a:srgbClr val="33444C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Char char="○"/>
            </a:pPr>
            <a:r>
              <a:rPr lang="en">
                <a:solidFill>
                  <a:srgbClr val="33444C"/>
                </a:solidFill>
              </a:rPr>
              <a:t>By default, a container is relatively well isolated from other containers and its host machine.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Images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rgbClr val="222635"/>
              </a:buClr>
              <a:buSzPts val="2400"/>
              <a:buChar char="●"/>
            </a:pPr>
            <a:r>
              <a:rPr lang="en" sz="2400">
                <a:solidFill>
                  <a:srgbClr val="222635"/>
                </a:solidFill>
              </a:rPr>
              <a:t>Docker images can be created from an environment definition called a Dockerfile</a:t>
            </a:r>
            <a:endParaRPr sz="2400">
              <a:solidFill>
                <a:srgbClr val="22263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2400"/>
              <a:buChar char="●"/>
            </a:pPr>
            <a:r>
              <a:rPr lang="en" sz="2400">
                <a:solidFill>
                  <a:srgbClr val="222635"/>
                </a:solidFill>
              </a:rPr>
              <a:t>A Docker image can be pushed to a registry like Docker Hub and a container can be created from that image</a:t>
            </a:r>
            <a:endParaRPr sz="2400">
              <a:solidFill>
                <a:srgbClr val="22263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2400"/>
              <a:buChar char="●"/>
            </a:pPr>
            <a:r>
              <a:rPr lang="en" sz="2400">
                <a:solidFill>
                  <a:srgbClr val="222635"/>
                </a:solidFill>
              </a:rPr>
              <a:t>Containers too can be committed to images which are then committed to Docker Hub.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Containers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are a way of packaging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application’s code, libraries, and dependencies are packed together in the container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like running a virtual machine, without the overhead of an entire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gets deployed into production environment (local data center or a cloud provider or a mix) as a container or an orchestrated service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https://blog.containership.io/k8svsdocker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400" b="1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runs </a:t>
            </a:r>
            <a:r>
              <a:rPr lang="en" sz="1400" i="1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natively</a:t>
            </a: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on Linux and shares the kernel of the host machine with other containers. It runs a discrete process, taking no more memory than any other executable, making it lightweight.</a:t>
            </a:r>
            <a:endParaRPr sz="14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By contrast, a </a:t>
            </a:r>
            <a:r>
              <a:rPr lang="en" sz="1400" b="1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virtual machine</a:t>
            </a: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(VM) runs a full-blown “guest” operating system with </a:t>
            </a:r>
            <a:r>
              <a:rPr lang="en" sz="1400" i="1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virtual</a:t>
            </a:r>
            <a:r>
              <a:rPr lang="en" sz="140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access to host resources through a hypervisor. In general, VMs provide an environment with more resources than most applications need</a:t>
            </a:r>
            <a:endParaRPr sz="14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225" y="724300"/>
            <a:ext cx="2016075" cy="180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225" y="2623150"/>
            <a:ext cx="2064299" cy="1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vs VM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us run some commands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The following command runs an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container, attaches interactively to your local command-line session, and runs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marR="88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68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en" sz="1400" b="1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4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400" b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ubuntu /bin/bash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When you run this command, the following happens (assuming you are using the default registry configuration):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If you do not have the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image locally, Docker pulls it from your configured registry, as though you had run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docker pull ubuntu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manually.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creates a new container, as though you had run a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docker container create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command manually.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allocates a read-write filesystem to the container, as its final layer. 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creates a network interface to connect the container to the default network, since you did not specify any networking options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starts the container and executes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. Because the container is running interactively and attached to your terminal (due to the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flags), you can provide input using your keyboard while the output is logged to your terminal.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When you type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to terminate the </a:t>
            </a:r>
            <a:r>
              <a:rPr lang="en" sz="95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05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command, the container stops but is not removed. You can start it again or remove it.</a:t>
            </a:r>
            <a:endParaRPr sz="105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1317</Words>
  <Application>Microsoft Macintosh PowerPoint</Application>
  <PresentationFormat>On-screen Show (16:9)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Open Sans</vt:lpstr>
      <vt:lpstr>Simple Light</vt:lpstr>
      <vt:lpstr>Docker</vt:lpstr>
      <vt:lpstr>Containerization</vt:lpstr>
      <vt:lpstr>Docker</vt:lpstr>
      <vt:lpstr>Docker Engine</vt:lpstr>
      <vt:lpstr>Docker objects</vt:lpstr>
      <vt:lpstr>Docker Images</vt:lpstr>
      <vt:lpstr>Containers</vt:lpstr>
      <vt:lpstr>Container vs VM</vt:lpstr>
      <vt:lpstr>Let us run some commands</vt:lpstr>
      <vt:lpstr>Run Some Commands</vt:lpstr>
      <vt:lpstr>Task</vt:lpstr>
      <vt:lpstr>Developing an Environment</vt:lpstr>
      <vt:lpstr>PowerPoint Presentation</vt:lpstr>
      <vt:lpstr>Build The Image</vt:lpstr>
      <vt:lpstr>Sharing The Image</vt:lpstr>
      <vt:lpstr>Stopping the Container</vt:lpstr>
      <vt:lpstr>Running Multiple Load balanced containers</vt:lpstr>
      <vt:lpstr>Running the Service</vt:lpstr>
      <vt:lpstr>Starting/Stopping The Service </vt:lpstr>
      <vt:lpstr>Docker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</dc:title>
  <dc:creator>vipul</dc:creator>
  <cp:lastModifiedBy>Microsoft Office User</cp:lastModifiedBy>
  <cp:revision>18</cp:revision>
  <dcterms:modified xsi:type="dcterms:W3CDTF">2019-06-01T10:27:14Z</dcterms:modified>
</cp:coreProperties>
</file>