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58"/>
  </p:notesMasterIdLst>
  <p:sldIdLst>
    <p:sldId id="256" r:id="rId3"/>
    <p:sldId id="257" r:id="rId4"/>
    <p:sldId id="258" r:id="rId5"/>
    <p:sldId id="259" r:id="rId6"/>
    <p:sldId id="314" r:id="rId7"/>
    <p:sldId id="315" r:id="rId8"/>
    <p:sldId id="316" r:id="rId9"/>
    <p:sldId id="283" r:id="rId10"/>
    <p:sldId id="260" r:id="rId11"/>
    <p:sldId id="261" r:id="rId12"/>
    <p:sldId id="262" r:id="rId13"/>
    <p:sldId id="263" r:id="rId14"/>
    <p:sldId id="264" r:id="rId15"/>
    <p:sldId id="265" r:id="rId16"/>
    <p:sldId id="292" r:id="rId17"/>
    <p:sldId id="266" r:id="rId18"/>
    <p:sldId id="267" r:id="rId19"/>
    <p:sldId id="268" r:id="rId20"/>
    <p:sldId id="294" r:id="rId21"/>
    <p:sldId id="295" r:id="rId22"/>
    <p:sldId id="284" r:id="rId23"/>
    <p:sldId id="296" r:id="rId24"/>
    <p:sldId id="297" r:id="rId25"/>
    <p:sldId id="317" r:id="rId26"/>
    <p:sldId id="320" r:id="rId27"/>
    <p:sldId id="285" r:id="rId28"/>
    <p:sldId id="298" r:id="rId29"/>
    <p:sldId id="299" r:id="rId30"/>
    <p:sldId id="286" r:id="rId31"/>
    <p:sldId id="300" r:id="rId32"/>
    <p:sldId id="301" r:id="rId33"/>
    <p:sldId id="318" r:id="rId34"/>
    <p:sldId id="287" r:id="rId35"/>
    <p:sldId id="302" r:id="rId36"/>
    <p:sldId id="303" r:id="rId37"/>
    <p:sldId id="323" r:id="rId38"/>
    <p:sldId id="288" r:id="rId39"/>
    <p:sldId id="304" r:id="rId40"/>
    <p:sldId id="305" r:id="rId41"/>
    <p:sldId id="319" r:id="rId42"/>
    <p:sldId id="321" r:id="rId43"/>
    <p:sldId id="289" r:id="rId44"/>
    <p:sldId id="306" r:id="rId45"/>
    <p:sldId id="307" r:id="rId46"/>
    <p:sldId id="322" r:id="rId47"/>
    <p:sldId id="290" r:id="rId48"/>
    <p:sldId id="308" r:id="rId49"/>
    <p:sldId id="309" r:id="rId50"/>
    <p:sldId id="291" r:id="rId51"/>
    <p:sldId id="310" r:id="rId52"/>
    <p:sldId id="311" r:id="rId53"/>
    <p:sldId id="293" r:id="rId54"/>
    <p:sldId id="312" r:id="rId55"/>
    <p:sldId id="313" r:id="rId56"/>
    <p:sldId id="277" r:id="rId57"/>
  </p:sldIdLst>
  <p:sldSz cx="9144000" cy="5143500" type="screen16x9"/>
  <p:notesSz cx="6858000" cy="9144000"/>
  <p:embeddedFontLst>
    <p:embeddedFont>
      <p:font typeface="Roboto" charset="0"/>
      <p:regular r:id="rId59"/>
      <p:bold r:id="rId60"/>
      <p:italic r:id="rId61"/>
      <p:boldItalic r:id="rId62"/>
    </p:embeddedFont>
    <p:embeddedFont>
      <p:font typeface="Calibri" pitchFamily="3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0"/>
    <p:restoredTop sz="77240" autoAdjust="0"/>
  </p:normalViewPr>
  <p:slideViewPr>
    <p:cSldViewPr snapToGrid="0">
      <p:cViewPr varScale="1">
        <p:scale>
          <a:sx n="74" d="100"/>
          <a:sy n="74" d="100"/>
        </p:scale>
        <p:origin x="-126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font" Target="fonts/font5.fntdata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6.fntdata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.fntdata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4.fntdata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angsaltuniv/simple-java-maven-app.gi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angsaltuniv/simple-java-maven-app.gi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183df93d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183df93d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e90714e3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e90714e3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183df93d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4183df93d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183df93d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workspace location where you need to keep repository code(e.g. C:\Users\&lt;yourusername&gt;\blueoceantest\workspace\)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Repository URL(e.g. </a:t>
            </a:r>
            <a:r>
              <a:rPr lang="en" sz="2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</a:t>
            </a:r>
            <a:r>
              <a:rPr lang="en" sz="2000" u="sng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github.com/umangsaltuniv/verity-devops.git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note down it somewhere (you will need this URL later)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4183df93d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183df93d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workspace location where you need to keep repository code(e.g. C:\Users\&lt;yourusername&gt;\blueoceantest\workspace\)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Repository URL(e.g. </a:t>
            </a:r>
            <a:r>
              <a:rPr lang="en" sz="2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</a:t>
            </a:r>
            <a:r>
              <a:rPr lang="en" sz="2000" u="sng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github.com/umangsaltuniv/EMSystemTests.git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note down it somewhere (you will need this URL later)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4183df93d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0f02f95b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40f02f95b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0f02f95b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40f02f95b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0f02f95b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40f02f95b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f02f95b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0f02f95b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0f02f95b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40f02f95b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0178b58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0178b58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0f02f95b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40f02f95b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f02f95b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0f02f95b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0f02f95b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40f02f95b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0f02f95b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40f02f95b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f02f95b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0f02f95b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0f02f95b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40f02f95b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0f02f95b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40f02f95b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f02f95b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0f02f95b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0f02f95b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40f02f95b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0f02f95b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40f02f95b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183df93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183df93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f02f95b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0f02f95b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0f02f95b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40f02f95b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0f02f95b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40f02f95b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f02f95b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0f02f95b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0f02f95b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40f02f95b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0f02f95b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40f02f95b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f02f95b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0f02f95b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0f02f95b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40f02f95b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0f02f95b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40f02f95b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f02f95b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0f02f95b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83df93d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83df93d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0f02f95b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40f02f95b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0f02f95b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40f02f95b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f02f95b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0f02f95b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0f02f95b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40f02f95b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0f02f95b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40f02f95b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f02f95b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0f02f95b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0f02f95b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40f02f95b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0f02f95b2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40f02f95b2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183df93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183df93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183df93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183df93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183df93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183df93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17efdc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17efdc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183df93d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183df93d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gi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umangsaltuniv/EMSystemTests.git" TargetMode="External"/><Relationship Id="rId4" Type="http://schemas.openxmlformats.org/officeDocument/2006/relationships/hyperlink" Target="https://github.com/jenkins-docs/simple-java-maven-ap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 and Maven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Command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233450" y="1073451"/>
            <a:ext cx="4598194" cy="3838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 smtClean="0"/>
              <a:t>Automatically </a:t>
            </a:r>
            <a:r>
              <a:rPr lang="en" sz="1200" dirty="0"/>
              <a:t>removes the Docker container when it is shut down</a:t>
            </a:r>
            <a:endParaRPr sz="1200" dirty="0"/>
          </a:p>
          <a:p>
            <a:pPr lvl="0" indent="-304800">
              <a:buSzPts val="1200"/>
              <a:buAutoNum type="arabicPeriod"/>
            </a:pPr>
            <a:r>
              <a:rPr lang="en" sz="1200" dirty="0" smtClean="0"/>
              <a:t>Maps </a:t>
            </a:r>
            <a:r>
              <a:rPr lang="en" sz="1200" dirty="0"/>
              <a:t>port </a:t>
            </a:r>
            <a:r>
              <a:rPr lang="en" sz="1200" dirty="0" smtClean="0"/>
              <a:t>8089 </a:t>
            </a:r>
            <a:r>
              <a:rPr lang="en" sz="1200" dirty="0"/>
              <a:t>on the host machine to port </a:t>
            </a:r>
            <a:r>
              <a:rPr lang="en" sz="1200" dirty="0" smtClean="0"/>
              <a:t>8089 </a:t>
            </a:r>
            <a:r>
              <a:rPr lang="en" sz="1200" dirty="0"/>
              <a:t>of the </a:t>
            </a:r>
            <a:r>
              <a:rPr lang="en" sz="1200" b="1" dirty="0" smtClean="0"/>
              <a:t>umangsaltuniv/devopstraining</a:t>
            </a:r>
            <a:r>
              <a:rPr lang="en" sz="1200" dirty="0" smtClean="0"/>
              <a:t> container for tomcat server</a:t>
            </a:r>
          </a:p>
          <a:p>
            <a:pPr lvl="0" indent="-304800">
              <a:buSzPts val="1200"/>
              <a:buAutoNum type="arabicPeriod"/>
            </a:pPr>
            <a:r>
              <a:rPr lang="en" sz="1200" dirty="0" smtClean="0"/>
              <a:t>Maps port 8080 on the host machine to port 8080 of the umangsaltuniv/devopstraining container for jenkins server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 smtClean="0"/>
              <a:t>Let’s </a:t>
            </a:r>
            <a:r>
              <a:rPr lang="en" sz="1200" dirty="0"/>
              <a:t>not worry about it right now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 smtClean="0"/>
              <a:t>(But </a:t>
            </a:r>
            <a:r>
              <a:rPr lang="en" sz="1200" dirty="0"/>
              <a:t>highly recommended) Maps the /var/jenkins_home directory in the container to the Docker volume with the name jenkins-data (automatically created if non-existen). Makes Jenkins state to persist each time you restart Jenkins</a:t>
            </a:r>
            <a:endParaRPr sz="1200" dirty="0"/>
          </a:p>
          <a:p>
            <a:pPr lvl="0" indent="-304800">
              <a:buSzPts val="1200"/>
              <a:buAutoNum type="arabicPeriod"/>
            </a:pPr>
            <a:r>
              <a:rPr lang="en-US" sz="1200" dirty="0"/>
              <a:t>Allows </a:t>
            </a:r>
            <a:r>
              <a:rPr lang="en" sz="1200" dirty="0" smtClean="0"/>
              <a:t>umangsaltuniv/devopstraining  </a:t>
            </a:r>
            <a:r>
              <a:rPr lang="en-US" sz="1200" dirty="0" smtClean="0"/>
              <a:t>container </a:t>
            </a:r>
            <a:r>
              <a:rPr lang="en-US" sz="1200" dirty="0"/>
              <a:t>to communicate with the Docker daemon when we use “agent” command in pipeline code</a:t>
            </a:r>
            <a:endParaRPr lang="en"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/>
              <a:t>Maps the %</a:t>
            </a:r>
            <a:r>
              <a:rPr lang="en" sz="1200" dirty="0" smtClean="0"/>
              <a:t>HOMEPATH% </a:t>
            </a:r>
            <a:r>
              <a:rPr lang="en" sz="1200" dirty="0"/>
              <a:t>directory on the host machine to the /home directory in the container. </a:t>
            </a:r>
            <a:r>
              <a:rPr lang="en" sz="1200" dirty="0" smtClean="0"/>
              <a:t>Mac </a:t>
            </a:r>
            <a:r>
              <a:rPr lang="en" sz="1200" dirty="0"/>
              <a:t>has slightly different syntax</a:t>
            </a:r>
            <a:endParaRPr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3797" y="1215041"/>
            <a:ext cx="3991110" cy="1388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Unlocking Jenkis</a:t>
            </a: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After the 2 sets of asterisks appear in the terminal/command prompt window, browse to http://localhost:8080 and wait until the Unlock Jenkins page appears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From the terminal/command prompt window again, copy the automatically-generated alphanumeric password (between the 2 sets of asterisks)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 Customize Jenkins page click Install suggested plugins</a:t>
            </a:r>
            <a:endParaRPr sz="1600"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1953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925" y="3123699"/>
            <a:ext cx="3863676" cy="155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7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Roboto"/>
              <a:buAutoNum type="arabicPeriod"/>
            </a:pPr>
            <a:r>
              <a:rPr lang="en" sz="1200" dirty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When the Create First Admin User page appears, specify your details in the respective fields and click Save and Finish.</a:t>
            </a:r>
            <a:endParaRPr sz="1200">
              <a:solidFill>
                <a:srgbClr val="292B2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Roboto"/>
              <a:buAutoNum type="arabicPeriod"/>
            </a:pPr>
            <a:r>
              <a:rPr lang="en" sz="1200" dirty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When the Jenkins is ready page appears, click Start using Jenkins.</a:t>
            </a:r>
            <a:endParaRPr sz="1200">
              <a:solidFill>
                <a:srgbClr val="292B2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Roboto"/>
              <a:buAutoNum type="arabicPeriod"/>
            </a:pPr>
            <a:r>
              <a:rPr lang="en" sz="1200" dirty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Please note</a:t>
            </a:r>
            <a:endParaRPr sz="1200">
              <a:solidFill>
                <a:srgbClr val="292B2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Roboto"/>
              <a:buChar char="○"/>
            </a:pPr>
            <a:r>
              <a:rPr lang="en" sz="1200" dirty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This page may indicate Jenkins is almost ready! instead and if so, click Restart.</a:t>
            </a:r>
            <a:endParaRPr sz="1200">
              <a:solidFill>
                <a:srgbClr val="292B2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Roboto"/>
              <a:buChar char="○"/>
            </a:pPr>
            <a:r>
              <a:rPr lang="en" sz="1200" dirty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If the page doesn’t automatically refresh after a minute, use your web browser to refresh the page manually.</a:t>
            </a:r>
            <a:endParaRPr sz="1200">
              <a:solidFill>
                <a:srgbClr val="292B2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Roboto"/>
              <a:buChar char="○"/>
            </a:pPr>
            <a:r>
              <a:rPr lang="en" sz="1200" dirty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If required, log in to Jenkins with the credentials of the user you just created and you’re ready to start using Jenkins!</a:t>
            </a:r>
            <a:endParaRPr sz="1200">
              <a:solidFill>
                <a:srgbClr val="292B2C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04800">
              <a:buClr>
                <a:srgbClr val="292B2C"/>
              </a:buClr>
              <a:buSzPts val="1200"/>
              <a:buFont typeface="Roboto"/>
              <a:buAutoNum type="arabicPeriod"/>
            </a:pPr>
            <a:r>
              <a:rPr lang="en" sz="1050" dirty="0">
                <a:solidFill>
                  <a:srgbClr val="292B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</a:t>
            </a:r>
            <a:r>
              <a:rPr lang="en" sz="1050" dirty="0" smtClean="0">
                <a:solidFill>
                  <a:srgbClr val="292B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stop the </a:t>
            </a:r>
            <a:r>
              <a:rPr lang="en" sz="1050" dirty="0" smtClean="0"/>
              <a:t>umangsaltuniv/devopstraining</a:t>
            </a:r>
            <a:r>
              <a:rPr lang="en" sz="1050" dirty="0" smtClean="0">
                <a:solidFill>
                  <a:srgbClr val="292B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Docker </a:t>
            </a:r>
            <a:r>
              <a:rPr lang="en" sz="1050" dirty="0">
                <a:solidFill>
                  <a:srgbClr val="292B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container by typing </a:t>
            </a:r>
            <a:r>
              <a:rPr lang="en" sz="950" dirty="0">
                <a:solidFill>
                  <a:srgbClr val="BD4147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Ctrl-C</a:t>
            </a:r>
            <a:endParaRPr sz="1200">
              <a:solidFill>
                <a:srgbClr val="292B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590975"/>
            <a:ext cx="1999824" cy="162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4375" y="835687"/>
            <a:ext cx="1899076" cy="113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1276" y="2216899"/>
            <a:ext cx="3208251" cy="13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0175" y="3559725"/>
            <a:ext cx="3037646" cy="13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1 - Getting S</a:t>
            </a:r>
            <a:r>
              <a:rPr lang="en" sz="395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ample </a:t>
            </a:r>
            <a:r>
              <a:rPr lang="en" sz="3959" dirty="0" smtClean="0"/>
              <a:t>C</a:t>
            </a:r>
            <a:r>
              <a:rPr lang="en" sz="3959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ode(App &amp; System Tests)</a:t>
            </a:r>
            <a:endParaRPr dirty="0"/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the browser and go to </a:t>
            </a:r>
            <a:r>
              <a:rPr lang="en" sz="2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https://github.com/login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to your account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Launch URL </a:t>
            </a:r>
            <a:r>
              <a:rPr lang="en" sz="2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</a:t>
            </a:r>
            <a:r>
              <a:rPr lang="en" sz="2000" b="0" i="0" u="sng" strike="noStrike" cap="none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github.com/umangsaltuniv/verity-devops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Fork at right top section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dirty="0" smtClean="0"/>
              <a:t>"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verity-devops" 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 will be added on your GitHub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dirty="0" smtClean="0"/>
              <a:t>Launch URL  </a:t>
            </a:r>
            <a:r>
              <a:rPr lang="en" sz="2000" u="sng" dirty="0" smtClean="0">
                <a:solidFill>
                  <a:schemeClr val="hlink"/>
                </a:solidFill>
                <a:hlinkClick r:id="rId5"/>
              </a:rPr>
              <a:t>https://github.com/umangsaltuniv/EMSystemTests.git</a:t>
            </a:r>
            <a:endParaRPr lang="en" sz="2000" u="sng" dirty="0" smtClean="0">
              <a:solidFill>
                <a:schemeClr val="hlink"/>
              </a:solidFill>
            </a:endParaRPr>
          </a:p>
          <a:p>
            <a:pPr marL="342900" lvl="0" indent="-342900">
              <a:spcBef>
                <a:spcPts val="400"/>
              </a:spcBef>
              <a:buSzPts val="2000"/>
            </a:pPr>
            <a:r>
              <a:rPr lang="en-US" sz="2000" dirty="0" smtClean="0"/>
              <a:t>Click Fork at right top section</a:t>
            </a:r>
          </a:p>
          <a:p>
            <a:pPr marL="342900" lvl="0" indent="-342900">
              <a:spcBef>
                <a:spcPts val="400"/>
              </a:spcBef>
              <a:buSzPts val="2000"/>
            </a:pPr>
            <a:r>
              <a:rPr lang="en-US" sz="2000" dirty="0" smtClean="0"/>
              <a:t>“</a:t>
            </a:r>
            <a:r>
              <a:rPr lang="en-US" sz="2000" dirty="0" err="1" smtClean="0"/>
              <a:t>EMSystemsTests</a:t>
            </a:r>
            <a:r>
              <a:rPr lang="en-US" sz="2000" dirty="0" smtClean="0"/>
              <a:t>” repository will be added on your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account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Note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verity-devops project has Expense Manager sample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&amp; some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tests those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on the app to do unit testing of the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app. </a:t>
            </a:r>
            <a:r>
              <a:rPr lang="en" sz="1800" dirty="0" smtClean="0"/>
              <a:t>EMSystemTests project has system test that will run on the app to do system testing of the app</a:t>
            </a:r>
            <a:endParaRPr sz="180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2 - Cloning Sample </a:t>
            </a:r>
            <a:r>
              <a:rPr lang="en" sz="3959" dirty="0" smtClean="0"/>
              <a:t>Code(App)</a:t>
            </a:r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53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forking </a:t>
            </a:r>
            <a:r>
              <a:rPr lang="en" sz="1800" dirty="0" smtClean="0"/>
              <a:t>verity-devops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GitHub Web, Click “Clone or download”</a:t>
            </a:r>
            <a:endParaRPr sz="1800"/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“Open in Desktop”</a:t>
            </a:r>
            <a:endParaRPr sz="1800"/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“Open GitHubDesktop”</a:t>
            </a:r>
            <a:endParaRPr sz="1800"/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dirty="0"/>
              <a:t>In GitHub Desktop, before clicking Clone on the Clone a Repository dialog box, ensure Local Path is set to </a:t>
            </a:r>
            <a:r>
              <a:rPr lang="en" sz="1800" b="1" dirty="0"/>
              <a:t>C</a:t>
            </a:r>
            <a:r>
              <a:rPr lang="en" sz="1800" b="1" dirty="0" smtClean="0"/>
              <a:t>:\DO-United\GitHubRepo\verity-devops</a:t>
            </a:r>
            <a:endParaRPr sz="1800" b="1"/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Clone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dirty="0"/>
              <a:t>Note down the URL where you forked (</a:t>
            </a:r>
            <a:r>
              <a:rPr lang="en" sz="1200" u="sng" dirty="0">
                <a:solidFill>
                  <a:schemeClr val="hlink"/>
                </a:solidFill>
              </a:rPr>
              <a:t>https</a:t>
            </a:r>
            <a:r>
              <a:rPr lang="en" sz="1200" u="sng" dirty="0" smtClean="0">
                <a:solidFill>
                  <a:schemeClr val="hlink"/>
                </a:solidFill>
              </a:rPr>
              <a:t>://github.com/&lt;Your username&gt;/verity-devops.git</a:t>
            </a:r>
            <a:r>
              <a:rPr lang="en" sz="1800" dirty="0" smtClean="0"/>
              <a:t>) </a:t>
            </a:r>
            <a:endParaRPr sz="1800"/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Desktop will be opened in cloned repository </a:t>
            </a:r>
            <a:endParaRPr lang="en" sz="1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2 - Cloning Sample </a:t>
            </a:r>
            <a:r>
              <a:rPr lang="en" sz="3959" dirty="0" smtClean="0"/>
              <a:t>Code(System Tests)</a:t>
            </a:r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53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forking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EMSystemTests on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Web, Click “Clone or download”</a:t>
            </a:r>
            <a:endParaRPr sz="1800"/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“Open in Desktop”</a:t>
            </a:r>
            <a:endParaRPr sz="1800"/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“Open GitHubDesktop”</a:t>
            </a:r>
            <a:endParaRPr sz="1800"/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dirty="0"/>
              <a:t>In GitHub Desktop, before clicking Clone on the Clone a Repository dialog box, ensure Local Path is set to </a:t>
            </a:r>
            <a:r>
              <a:rPr lang="en" sz="1800" b="1" dirty="0"/>
              <a:t>C</a:t>
            </a:r>
            <a:r>
              <a:rPr lang="en" sz="1800" b="1" dirty="0" smtClean="0"/>
              <a:t>:\DO-United\GitHubRepo\EMSystemTests</a:t>
            </a:r>
            <a:endParaRPr sz="1800" b="1"/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Clone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dirty="0"/>
              <a:t>Note down the URL where you forked (</a:t>
            </a:r>
            <a:r>
              <a:rPr lang="en" sz="1200" u="sng" dirty="0">
                <a:solidFill>
                  <a:schemeClr val="hlink"/>
                </a:solidFill>
              </a:rPr>
              <a:t>https</a:t>
            </a:r>
            <a:r>
              <a:rPr lang="en" sz="1200" u="sng" dirty="0" smtClean="0">
                <a:solidFill>
                  <a:schemeClr val="hlink"/>
                </a:solidFill>
              </a:rPr>
              <a:t>://github.com/&lt;Your username&gt;/EMSystemTests.git</a:t>
            </a:r>
            <a:r>
              <a:rPr lang="en" sz="1800" dirty="0" smtClean="0"/>
              <a:t>) </a:t>
            </a:r>
            <a:endParaRPr sz="1800"/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Desktop will be opened in cloned repository </a:t>
            </a:r>
            <a:endParaRPr lang="en" sz="1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Step 3 - </a:t>
            </a: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Pipeline </a:t>
            </a:r>
            <a:r>
              <a:rPr lang="en"/>
              <a:t>P</a:t>
            </a: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roject</a:t>
            </a:r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Jenkins Dashboard</a:t>
            </a:r>
            <a:endParaRPr sz="180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“New Item” at top left section</a:t>
            </a:r>
            <a:endParaRPr sz="180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</a:t>
            </a:r>
            <a:r>
              <a:rPr lang="en" sz="1800" dirty="0" smtClean="0"/>
              <a:t>project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name(</a:t>
            </a:r>
            <a:r>
              <a:rPr lang="en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verity-devops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Select Pipeline &gt; Click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</a:p>
          <a:p>
            <a:pPr marL="342900" lvl="0" indent="-342900">
              <a:spcBef>
                <a:spcPts val="400"/>
              </a:spcBef>
              <a:buSzPts val="2000"/>
              <a:buNone/>
            </a:pPr>
            <a:r>
              <a:rPr lang="en" sz="1800" dirty="0" smtClean="0"/>
              <a:t>	Note: Make sure </a:t>
            </a:r>
            <a:r>
              <a:rPr lang="en-US" sz="1800" dirty="0" err="1" smtClean="0"/>
              <a:t>jenkins</a:t>
            </a:r>
            <a:r>
              <a:rPr lang="en-US" sz="1800" dirty="0" smtClean="0"/>
              <a:t> pipeline project name &amp;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repository name should be same(</a:t>
            </a:r>
            <a:r>
              <a:rPr lang="en-US" sz="1800" dirty="0" err="1" smtClean="0"/>
              <a:t>e.g</a:t>
            </a:r>
            <a:r>
              <a:rPr lang="en-US" sz="1800" dirty="0" smtClean="0"/>
              <a:t> verity-</a:t>
            </a:r>
            <a:r>
              <a:rPr lang="en-US" sz="1800" dirty="0" err="1" smtClean="0"/>
              <a:t>devops</a:t>
            </a:r>
            <a:r>
              <a:rPr lang="en-US" sz="1800" dirty="0" smtClean="0"/>
              <a:t>)</a:t>
            </a:r>
            <a:endParaRPr sz="180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Pipeline section</a:t>
            </a:r>
            <a:endParaRPr sz="180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 ”Pipeline script from SCM” option from the ”Definition” field</a:t>
            </a:r>
            <a:endParaRPr sz="180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 ”Git” option from the ”SCM” field</a:t>
            </a:r>
            <a:endParaRPr sz="1800"/>
          </a:p>
          <a:p>
            <a:pPr marL="342900" lvl="0" indent="-342900">
              <a:spcBef>
                <a:spcPts val="400"/>
              </a:spcBef>
              <a:buSzPts val="2000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your Repository URL(e.g. </a:t>
            </a:r>
            <a:r>
              <a:rPr lang="en" sz="1800" u="sng" dirty="0" smtClean="0">
                <a:solidFill>
                  <a:schemeClr val="hlink"/>
                </a:solidFill>
              </a:rPr>
              <a:t>https://github.com/&lt;Your username&gt;/verity-devops.git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“Jenkinsfile.txt” under “Script Path” section</a:t>
            </a:r>
            <a:endParaRPr sz="180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&gt; Save</a:t>
            </a:r>
            <a:endParaRPr sz="1800"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/>
              <a:t>Step 4 - </a:t>
            </a: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Jenkinsfile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and save new text file with the name Jenkinsfile.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txt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at the root of your local </a:t>
            </a:r>
            <a:r>
              <a:rPr lang="en" sz="2000" b="1" dirty="0" smtClean="0"/>
              <a:t>verity-devops</a:t>
            </a:r>
            <a:r>
              <a:rPr lang="e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repository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ipeline code (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next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pages) 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your empty 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stage by stage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 smtClean="0"/>
              <a:t>Add Stage 1 – Clean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910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a stage that appears on the</a:t>
            </a:r>
            <a:r>
              <a:rPr lang="en" sz="1445" dirty="0"/>
              <a:t> J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enkins UI</a:t>
            </a:r>
            <a:endParaRPr sz="1445"/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runs the Maven command to cleanly</a:t>
            </a:r>
            <a:r>
              <a:rPr lang="en" sz="1445" dirty="0"/>
              <a:t> </a:t>
            </a:r>
            <a:r>
              <a:rPr lang="en" sz="1445" dirty="0" smtClean="0"/>
              <a:t>target folder that includes code compiled classes, unit test reports, war files etc</a:t>
            </a:r>
            <a:endParaRPr sz="13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196" y="1201827"/>
            <a:ext cx="36385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/>
              <a:t>Step 5- Saving Jenkinsfile/Commit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r>
              <a:rPr lang="en" sz="2000" dirty="0"/>
              <a:t>the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edited Jenkinsfile and commit it to GitHub Web by following steps: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GitHub Desktop</a:t>
            </a:r>
            <a:endParaRPr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selected &amp; displayed under Current repository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2000" b="1" dirty="0" smtClean="0"/>
              <a:t>verity-devops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Current branch as “master”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Summary under “Summary” section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“Commit to 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“Fetch origin”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your repository on GitHub Web &amp; Refresh the page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displayed there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Automation server written in Java which helps to automate the build process with continuous integration and facilitating technical aspects of continuous delivery.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execute Apache Ant, Apache Maven based projects as well as arbitrary shell scripts and Windows batch commands.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Builds can be triggered by various means such as commit or scheduling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/>
              <a:t>Step 6 - Running The Pipeline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493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Jenkins Dashboard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“Open Blue Ocean” at left section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Run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quickly click the ”OPEN” link which appears at the lower right section to see running progress of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Jenkins Initially queues the project to be run on the </a:t>
            </a:r>
            <a:r>
              <a:rPr lang="en" sz="140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sz="14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 smtClean="0"/>
              <a:t>Add Stage 2 – PMD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910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dirty="0" smtClean="0"/>
              <a:t>PMD</a:t>
            </a: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a stage that appears on the</a:t>
            </a:r>
            <a:r>
              <a:rPr lang="en" sz="1445" dirty="0"/>
              <a:t> J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enkins UI</a:t>
            </a:r>
            <a:endParaRPr sz="1445"/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runs the Maven command to 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programming mistake detector </a:t>
            </a:r>
            <a:endParaRPr sz="13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823" y="1147293"/>
            <a:ext cx="31908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7- </a:t>
            </a:r>
            <a:r>
              <a:rPr lang="en" sz="3959" dirty="0"/>
              <a:t>Saving Jenkinsfile/Commit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r>
              <a:rPr lang="en" sz="2000" dirty="0"/>
              <a:t>the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edited Jenkinsfile and commit it to GitHub Web by following steps: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GitHub Desktop</a:t>
            </a:r>
            <a:endParaRPr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selected &amp; displayed under Current repository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2000" b="1" dirty="0" smtClean="0"/>
              <a:t>verity-devops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Current branch as “master”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Summary under “Summary” section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“Commit to 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“Fetch origin”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your repository on GitHub Web &amp; Refresh the page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displayed there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8 </a:t>
            </a:r>
            <a:r>
              <a:rPr lang="en" sz="3959" dirty="0"/>
              <a:t>- Running The Pipeline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493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Jenkins Dashboard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“Open Blue Ocean” at left section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Run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quickly click the ”OPEN” link which appears at the lower right section to see running progress of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Jenkins Initially queues the project to be run on the </a:t>
            </a:r>
            <a:r>
              <a:rPr lang="en" sz="140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sz="14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1BD577-79F6-0540-8245-803E702D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PMD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00D4E8-0CF9-3748-B05E-9BF28E39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 smtClean="0"/>
              <a:t>Launch below command in </a:t>
            </a:r>
            <a:r>
              <a:rPr lang="en-IN" sz="1800" dirty="0" err="1" smtClean="0"/>
              <a:t>cmd</a:t>
            </a:r>
            <a:endParaRPr lang="en-IN" sz="1800" dirty="0" smtClean="0"/>
          </a:p>
          <a:p>
            <a:r>
              <a:rPr lang="en-IN" sz="1800" dirty="0" err="1" smtClean="0"/>
              <a:t>docker</a:t>
            </a:r>
            <a:r>
              <a:rPr lang="en-IN" sz="1800" dirty="0" smtClean="0"/>
              <a:t> </a:t>
            </a:r>
            <a:r>
              <a:rPr lang="en-IN" sz="1800" dirty="0"/>
              <a:t>container ls –a</a:t>
            </a:r>
          </a:p>
          <a:p>
            <a:r>
              <a:rPr lang="en-US" sz="1800" dirty="0" err="1"/>
              <a:t>d</a:t>
            </a:r>
            <a:r>
              <a:rPr lang="en-US" sz="1800" dirty="0" err="1" smtClean="0"/>
              <a:t>ocker</a:t>
            </a:r>
            <a:r>
              <a:rPr lang="en-US" sz="1800" dirty="0" smtClean="0"/>
              <a:t> </a:t>
            </a:r>
            <a:r>
              <a:rPr lang="en-US" sz="1800" dirty="0"/>
              <a:t>exec –it &lt;&lt;container id&gt;&gt; /bin/bash</a:t>
            </a:r>
          </a:p>
          <a:p>
            <a:r>
              <a:rPr lang="en-IN" sz="1800" dirty="0"/>
              <a:t>ls </a:t>
            </a:r>
            <a:r>
              <a:rPr lang="en-IN" sz="1800" dirty="0" err="1"/>
              <a:t>var</a:t>
            </a:r>
            <a:r>
              <a:rPr lang="en-IN" sz="1800" dirty="0"/>
              <a:t>/</a:t>
            </a:r>
            <a:r>
              <a:rPr lang="en-IN" sz="1800" dirty="0" err="1"/>
              <a:t>jenkins_home</a:t>
            </a:r>
            <a:r>
              <a:rPr lang="en-IN" sz="1800" dirty="0"/>
              <a:t>/workspace/</a:t>
            </a:r>
            <a:r>
              <a:rPr lang="en-IN" sz="1800" dirty="0" err="1"/>
              <a:t>ExpenseManager</a:t>
            </a:r>
            <a:r>
              <a:rPr lang="en-IN" sz="1800" dirty="0"/>
              <a:t>/target/site</a:t>
            </a:r>
            <a:r>
              <a:rPr lang="en-IN" sz="1800" dirty="0" smtClean="0"/>
              <a:t>/</a:t>
            </a:r>
            <a:endParaRPr lang="en-IN" sz="1800" dirty="0"/>
          </a:p>
          <a:p>
            <a:r>
              <a:rPr lang="en-US" sz="1800" dirty="0" err="1"/>
              <a:t>pmd.html</a:t>
            </a:r>
            <a:r>
              <a:rPr lang="en-US" sz="1800" dirty="0"/>
              <a:t> is stored in </a:t>
            </a:r>
            <a:r>
              <a:rPr lang="en-IN" sz="1800" dirty="0"/>
              <a:t>var/</a:t>
            </a:r>
            <a:r>
              <a:rPr lang="en-IN" sz="1800" dirty="0" err="1"/>
              <a:t>jenkins_home</a:t>
            </a:r>
            <a:r>
              <a:rPr lang="en-IN" sz="1800" dirty="0"/>
              <a:t>/workspace/</a:t>
            </a:r>
            <a:r>
              <a:rPr lang="en-IN" sz="1800" dirty="0" err="1"/>
              <a:t>ExpenseManager</a:t>
            </a:r>
            <a:r>
              <a:rPr lang="en-IN" sz="1800" dirty="0"/>
              <a:t>/target/site/</a:t>
            </a:r>
          </a:p>
          <a:p>
            <a:r>
              <a:rPr lang="en-US" sz="1800" dirty="0"/>
              <a:t>The following command will download </a:t>
            </a:r>
            <a:r>
              <a:rPr lang="en-US" sz="1800" dirty="0" err="1"/>
              <a:t>pmd.html</a:t>
            </a:r>
            <a:r>
              <a:rPr lang="en-US" sz="1800" dirty="0"/>
              <a:t> to local machine</a:t>
            </a:r>
          </a:p>
          <a:p>
            <a:pPr lvl="1"/>
            <a:r>
              <a:rPr lang="en-IN" sz="1800" dirty="0"/>
              <a:t>docker cp &lt;&lt;</a:t>
            </a:r>
            <a:r>
              <a:rPr lang="en-IN" sz="1800" dirty="0" smtClean="0"/>
              <a:t>container id</a:t>
            </a:r>
            <a:r>
              <a:rPr lang="en-IN" sz="1800" dirty="0"/>
              <a:t>&gt;&gt;:</a:t>
            </a:r>
            <a:r>
              <a:rPr lang="en-IN" sz="1800" dirty="0" err="1"/>
              <a:t>var</a:t>
            </a:r>
            <a:r>
              <a:rPr lang="en-IN" sz="1800" dirty="0"/>
              <a:t>/</a:t>
            </a:r>
            <a:r>
              <a:rPr lang="en-IN" sz="1800" dirty="0" err="1"/>
              <a:t>jenkins_home</a:t>
            </a:r>
            <a:r>
              <a:rPr lang="en-IN" sz="1800" dirty="0"/>
              <a:t>/workspace/</a:t>
            </a:r>
            <a:r>
              <a:rPr lang="en-IN" sz="1800" dirty="0" err="1"/>
              <a:t>ExpenseManager</a:t>
            </a:r>
            <a:r>
              <a:rPr lang="en-IN" sz="1800" dirty="0"/>
              <a:t>/target/site/pmd.html </a:t>
            </a:r>
            <a:r>
              <a:rPr lang="en-IN" sz="1800" dirty="0" smtClean="0"/>
              <a:t>D:\pmd.html</a:t>
            </a:r>
            <a:endParaRPr lang="en-IN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5585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1BD577-79F6-0540-8245-803E702D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3334871" cy="857400"/>
          </a:xfrm>
        </p:spPr>
        <p:txBody>
          <a:bodyPr/>
          <a:lstStyle/>
          <a:p>
            <a:r>
              <a:rPr lang="en-US" dirty="0" smtClean="0"/>
              <a:t>PMD 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00D4E8-0CF9-3748-B05E-9BF28E39C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0"/>
            <a:ext cx="4303059" cy="3394500"/>
          </a:xfrm>
        </p:spPr>
        <p:txBody>
          <a:bodyPr/>
          <a:lstStyle/>
          <a:p>
            <a:r>
              <a:rPr lang="en-US" sz="2200" dirty="0" smtClean="0"/>
              <a:t>You can see result in pmd.html 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953F6BC-E43E-6A4C-8079-12E238E6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712" y="847165"/>
            <a:ext cx="2881888" cy="369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85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 smtClean="0"/>
              <a:t>Add Stage 3 – Compile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910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a stage that appears on the</a:t>
            </a:r>
            <a:r>
              <a:rPr lang="en" sz="1445" dirty="0"/>
              <a:t> J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enkins UI</a:t>
            </a:r>
            <a:endParaRPr sz="1445"/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runs the Maven command to </a:t>
            </a:r>
            <a:r>
              <a:rPr lang="en" sz="1445" dirty="0" smtClean="0"/>
              <a:t>compile the source code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30269" y="973159"/>
            <a:ext cx="3028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9- </a:t>
            </a:r>
            <a:r>
              <a:rPr lang="en" sz="3959" dirty="0"/>
              <a:t>Saving Jenkinsfile/Commit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r>
              <a:rPr lang="en" sz="2000" dirty="0"/>
              <a:t>the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edited Jenkinsfile and commit it to GitHub Web by following steps: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GitHub Desktop</a:t>
            </a:r>
            <a:endParaRPr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selected &amp; displayed under Current repository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2000" b="1" dirty="0" smtClean="0"/>
              <a:t>verity-devops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Current branch as “master”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Summary under “Summary” section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“Commit to 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“Fetch origin”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your repository on GitHub Web &amp; Refresh the page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displayed there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10 </a:t>
            </a:r>
            <a:r>
              <a:rPr lang="en" sz="3959" dirty="0"/>
              <a:t>- Running The Pipeline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493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Jenkins Dashboard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“Open Blue Ocean” at left section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Run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quickly click the ”OPEN” link which appears at the lower right section to see running progress of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Jenkins Initially queues the project to be run on the </a:t>
            </a:r>
            <a:r>
              <a:rPr lang="en" sz="140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sz="14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 smtClean="0"/>
              <a:t>Add Stage 4 – Static Code Analysis 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910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dirty="0" smtClean="0"/>
              <a:t>Static Code Analysis</a:t>
            </a: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a stage that appears on the</a:t>
            </a:r>
            <a:r>
              <a:rPr lang="en" sz="1445" dirty="0"/>
              <a:t> J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enkins UI</a:t>
            </a:r>
            <a:endParaRPr sz="1445"/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Connects to SonarQube server</a:t>
            </a:r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runs the sonar command 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the static code analysis</a:t>
            </a:r>
            <a:endParaRPr sz="13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8903" y="1224834"/>
            <a:ext cx="3892974" cy="193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Maven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Maven was originally started to simplify the build processes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be used for building and managing any Java-based project.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Maven’s Objectives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Making the build process easy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Providing a uniform build 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Providing quality project information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Providing guidelines for best practices development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Allowing transparent migration to new features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11- </a:t>
            </a:r>
            <a:r>
              <a:rPr lang="en" sz="3959" dirty="0"/>
              <a:t>Saving Jenkinsfile/Commit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r>
              <a:rPr lang="en" sz="2000" dirty="0"/>
              <a:t>the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edited Jenkinsfile and commit it to GitHub Web by following steps: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GitHub Desktop</a:t>
            </a:r>
            <a:endParaRPr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selected &amp; displayed under Current repository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2000" b="1" dirty="0" smtClean="0"/>
              <a:t>verity-devops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Current branch as “master”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Summary under “Summary” section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“Commit to 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“Fetch origin”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your repository on GitHub Web &amp; Refresh the page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displayed there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12 </a:t>
            </a:r>
            <a:r>
              <a:rPr lang="en" sz="3959" dirty="0"/>
              <a:t>- Running The Pipeline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493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Jenkins Dashboard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“Open Blue Ocean” at left section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Run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quickly click the ”OPEN” link which appears at the lower right section to see running progress of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Jenkins Initially queues the project to be run on the </a:t>
            </a:r>
            <a:r>
              <a:rPr lang="en" sz="140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sz="14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9936E2-E144-2C44-B020-47157D4A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7386034" cy="857400"/>
          </a:xfrm>
        </p:spPr>
        <p:txBody>
          <a:bodyPr/>
          <a:lstStyle/>
          <a:p>
            <a:r>
              <a:rPr lang="en-US" dirty="0" smtClean="0"/>
              <a:t>Static Code Analysis </a:t>
            </a:r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1783E9-0D86-7842-ADA7-4F2E9061E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146550" cy="3263504"/>
          </a:xfrm>
        </p:spPr>
        <p:txBody>
          <a:bodyPr/>
          <a:lstStyle/>
          <a:p>
            <a:r>
              <a:rPr lang="en-US" sz="2200" dirty="0" smtClean="0"/>
              <a:t>Go to </a:t>
            </a:r>
            <a:r>
              <a:rPr lang="en-US" sz="2200" dirty="0" err="1" smtClean="0"/>
              <a:t>SonarQube</a:t>
            </a:r>
            <a:r>
              <a:rPr lang="en-US" sz="2200" dirty="0" smtClean="0"/>
              <a:t> web</a:t>
            </a:r>
          </a:p>
          <a:p>
            <a:r>
              <a:rPr lang="en-US" sz="2200" dirty="0" smtClean="0"/>
              <a:t>See the results</a:t>
            </a:r>
            <a:endParaRPr lang="en-US" sz="22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8239" y="2467470"/>
            <a:ext cx="5943600" cy="226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434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 smtClean="0"/>
              <a:t>Add Stage 5 – Unit Test 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910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dirty="0" smtClean="0"/>
              <a:t>Unit Test 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stage that appears on the</a:t>
            </a:r>
            <a:r>
              <a:rPr lang="en" sz="1445" dirty="0"/>
              <a:t> J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enkins UI</a:t>
            </a:r>
            <a:endParaRPr sz="1445"/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runs the Maven command to run the unit tests</a:t>
            </a:r>
          </a:p>
          <a:p>
            <a:pPr marL="342900" lvl="0" indent="-342900">
              <a:lnSpc>
                <a:spcPct val="80000"/>
              </a:lnSpc>
              <a:spcBef>
                <a:spcPts val="323"/>
              </a:spcBef>
              <a:buSzPts val="1615"/>
              <a:buNone/>
            </a:pPr>
            <a:endParaRPr lang="en-US" sz="1400" dirty="0" smtClean="0"/>
          </a:p>
          <a:p>
            <a:pPr marL="342900" lvl="0" indent="-342900">
              <a:lnSpc>
                <a:spcPct val="80000"/>
              </a:lnSpc>
              <a:spcBef>
                <a:spcPts val="323"/>
              </a:spcBef>
              <a:buSzPts val="1615"/>
              <a:buNone/>
            </a:pPr>
            <a:r>
              <a:rPr lang="en-US" sz="1400" dirty="0" smtClean="0"/>
              <a:t>Note: This </a:t>
            </a:r>
            <a:r>
              <a:rPr lang="en-US" sz="1400" b="1" dirty="0" err="1" smtClean="0"/>
              <a:t>junit</a:t>
            </a:r>
            <a:r>
              <a:rPr lang="en-US" sz="1400" dirty="0" smtClean="0"/>
              <a:t> command generates a </a:t>
            </a:r>
            <a:r>
              <a:rPr lang="en-US" sz="1400" dirty="0" err="1" smtClean="0"/>
              <a:t>JUnit</a:t>
            </a:r>
            <a:r>
              <a:rPr lang="en-US" sz="1400" dirty="0" smtClean="0"/>
              <a:t> XML</a:t>
            </a:r>
          </a:p>
          <a:p>
            <a:pPr marL="342900" lvl="0" indent="-342900">
              <a:lnSpc>
                <a:spcPct val="80000"/>
              </a:lnSpc>
              <a:spcBef>
                <a:spcPts val="323"/>
              </a:spcBef>
              <a:buSzPts val="1615"/>
              <a:buNone/>
            </a:pPr>
            <a:r>
              <a:rPr lang="en-US" sz="1400" dirty="0" smtClean="0"/>
              <a:t>report, which is saved to the target/surefire</a:t>
            </a:r>
          </a:p>
          <a:p>
            <a:pPr marL="342900" lvl="0" indent="-342900">
              <a:lnSpc>
                <a:spcPct val="80000"/>
              </a:lnSpc>
              <a:spcBef>
                <a:spcPts val="323"/>
              </a:spcBef>
              <a:buSzPts val="1615"/>
              <a:buNone/>
            </a:pPr>
            <a:r>
              <a:rPr lang="en-US" sz="1400" dirty="0" smtClean="0"/>
              <a:t>reports directory</a:t>
            </a:r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endParaRPr sz="13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4899" y="1102552"/>
            <a:ext cx="40290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13- </a:t>
            </a:r>
            <a:r>
              <a:rPr lang="en" sz="3959" dirty="0"/>
              <a:t>Saving Jenkinsfile/Commit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r>
              <a:rPr lang="en" sz="2000" dirty="0"/>
              <a:t>the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edited Jenkinsfile and commit it to GitHub Web by following steps: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GitHub Desktop</a:t>
            </a:r>
            <a:endParaRPr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selected &amp; displayed under Current repository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2000" b="1" dirty="0" smtClean="0"/>
              <a:t>verity-devops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Current branch as “master”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Summary under “Summary” section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“Commit to 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“Fetch origin”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your repository on GitHub Web &amp; Refresh the page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displayed there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14 </a:t>
            </a:r>
            <a:r>
              <a:rPr lang="en" sz="3959" dirty="0"/>
              <a:t>- Running The Pipeline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493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Jenkins Dashboard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“Open Blue Ocean” at left section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Run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quickly click the ”OPEN” link which appears at the lower right section to see running progress of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Jenkins Initially queues the project to be run on the </a:t>
            </a:r>
            <a:r>
              <a:rPr lang="en" sz="140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sz="14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1BD577-79F6-0540-8245-803E702D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4166315" cy="857400"/>
          </a:xfrm>
        </p:spPr>
        <p:txBody>
          <a:bodyPr/>
          <a:lstStyle/>
          <a:p>
            <a:r>
              <a:rPr lang="en-US" dirty="0" smtClean="0"/>
              <a:t>Unit Test 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00D4E8-0CF9-3748-B05E-9BF28E39C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0"/>
            <a:ext cx="4303059" cy="3394500"/>
          </a:xfrm>
        </p:spPr>
        <p:txBody>
          <a:bodyPr/>
          <a:lstStyle/>
          <a:p>
            <a:r>
              <a:rPr lang="en-US" sz="2200" dirty="0" smtClean="0"/>
              <a:t>You can see result </a:t>
            </a:r>
            <a:r>
              <a:rPr lang="en-US" sz="2200" dirty="0" smtClean="0"/>
              <a:t>at below location in container:</a:t>
            </a:r>
            <a:endParaRPr lang="en-US" sz="2200" dirty="0" smtClean="0"/>
          </a:p>
          <a:p>
            <a:r>
              <a:rPr lang="en-IN" sz="2400" dirty="0" smtClean="0"/>
              <a:t>/</a:t>
            </a:r>
            <a:r>
              <a:rPr lang="en-IN" sz="2400" dirty="0" err="1" smtClean="0"/>
              <a:t>var</a:t>
            </a:r>
            <a:r>
              <a:rPr lang="en-IN" sz="2400" dirty="0" smtClean="0"/>
              <a:t>/</a:t>
            </a:r>
            <a:r>
              <a:rPr lang="en-IN" sz="2400" dirty="0" err="1" smtClean="0"/>
              <a:t>jenkins_home</a:t>
            </a:r>
            <a:r>
              <a:rPr lang="en-IN" sz="2400" dirty="0" smtClean="0"/>
              <a:t>/workspace/</a:t>
            </a:r>
            <a:r>
              <a:rPr lang="en-IN" sz="2400" dirty="0" err="1" smtClean="0"/>
              <a:t>ExpenseManager</a:t>
            </a:r>
            <a:r>
              <a:rPr lang="en-IN" sz="2400" dirty="0" smtClean="0"/>
              <a:t>/target/</a:t>
            </a:r>
            <a:r>
              <a:rPr lang="en-IN" sz="2400" dirty="0" err="1" smtClean="0"/>
              <a:t>surefire</a:t>
            </a:r>
            <a:r>
              <a:rPr lang="en-IN" sz="2400" dirty="0" smtClean="0"/>
              <a:t>-reports</a:t>
            </a:r>
            <a:r>
              <a:rPr lang="en-IN" sz="2400" dirty="0" smtClean="0"/>
              <a:t>/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9171016-0DFA-9545-96B9-4C4F54D9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744" y="3371090"/>
            <a:ext cx="4458952" cy="127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85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 smtClean="0"/>
              <a:t>Add Stage 6 – JaCoCo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910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dirty="0" smtClean="0"/>
              <a:t>JaCoCo 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stage that appears on the</a:t>
            </a:r>
            <a:r>
              <a:rPr lang="en" sz="1445" dirty="0"/>
              <a:t> J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enkins UI</a:t>
            </a:r>
            <a:endParaRPr sz="1445"/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runs the Maven command to perform the code coverage</a:t>
            </a:r>
            <a:endParaRPr sz="13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6635" y="1194583"/>
            <a:ext cx="36671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15- </a:t>
            </a:r>
            <a:r>
              <a:rPr lang="en" sz="3959" dirty="0"/>
              <a:t>Saving Jenkinsfile/Commit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r>
              <a:rPr lang="en" sz="2000" dirty="0"/>
              <a:t>the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edited Jenkinsfile and commit it to GitHub Web by following steps: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GitHub Desktop</a:t>
            </a:r>
            <a:endParaRPr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selected &amp; displayed under Current repository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2000" b="1" dirty="0" smtClean="0"/>
              <a:t>verity-devops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Current branch as “master”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Summary under “Summary” section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“Commit to 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“Fetch origin”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your repository on GitHub Web &amp; Refresh the page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displayed there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16 </a:t>
            </a:r>
            <a:r>
              <a:rPr lang="en" sz="3959" dirty="0"/>
              <a:t>- Running The Pipeline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493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Jenkins Dashboard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“Open Blue Ocean” at left section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Run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quickly click the ”OPEN” link which appears at the lower right section to see running progress of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Jenkins Initially queues the project to be run on the </a:t>
            </a:r>
            <a:r>
              <a:rPr lang="en" sz="140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sz="14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 Installation</a:t>
            </a: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8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Jenkins can be installed stand-alone or one can use a docker container that has </a:t>
            </a:r>
            <a:r>
              <a:rPr lang="en" dirty="0" smtClean="0"/>
              <a:t>devopstraining </a:t>
            </a:r>
            <a:r>
              <a:rPr lang="en" dirty="0"/>
              <a:t>installation.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will use Docker based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devopstraining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Provides a good user experience of Jenkins to model and present the process of software delivery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1BD577-79F6-0540-8245-803E702D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</a:t>
            </a:r>
            <a:r>
              <a:rPr lang="en-US" dirty="0" err="1" smtClean="0"/>
              <a:t>JaCoCo</a:t>
            </a:r>
            <a:r>
              <a:rPr lang="en-US" dirty="0" smtClean="0"/>
              <a:t> </a:t>
            </a:r>
            <a:r>
              <a:rPr lang="en-US" dirty="0"/>
              <a:t>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00D4E8-0CF9-3748-B05E-9BF28E39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 smtClean="0"/>
              <a:t>Launch below command in </a:t>
            </a:r>
            <a:r>
              <a:rPr lang="en-IN" sz="1800" dirty="0" err="1" smtClean="0"/>
              <a:t>cmd</a:t>
            </a:r>
            <a:endParaRPr lang="en-IN" sz="1800" dirty="0" smtClean="0"/>
          </a:p>
          <a:p>
            <a:r>
              <a:rPr lang="en-IN" sz="1800" dirty="0" err="1" smtClean="0"/>
              <a:t>docker</a:t>
            </a:r>
            <a:r>
              <a:rPr lang="en-IN" sz="1800" dirty="0" smtClean="0"/>
              <a:t> </a:t>
            </a:r>
            <a:r>
              <a:rPr lang="en-IN" sz="1800" dirty="0"/>
              <a:t>container ls –a</a:t>
            </a:r>
          </a:p>
          <a:p>
            <a:r>
              <a:rPr lang="en-US" sz="1800" dirty="0" err="1"/>
              <a:t>d</a:t>
            </a:r>
            <a:r>
              <a:rPr lang="en-US" sz="1800" dirty="0" err="1" smtClean="0"/>
              <a:t>ocker</a:t>
            </a:r>
            <a:r>
              <a:rPr lang="en-US" sz="1800" dirty="0" smtClean="0"/>
              <a:t> </a:t>
            </a:r>
            <a:r>
              <a:rPr lang="en-US" sz="1800" dirty="0"/>
              <a:t>exec –it &lt;&lt;container id&gt;&gt; /bin/bash</a:t>
            </a:r>
          </a:p>
          <a:p>
            <a:r>
              <a:rPr lang="en-IN" sz="1800" dirty="0" err="1"/>
              <a:t>ls</a:t>
            </a:r>
            <a:r>
              <a:rPr lang="en-IN" sz="1800" dirty="0"/>
              <a:t> </a:t>
            </a:r>
            <a:r>
              <a:rPr lang="en-IN" sz="1800" dirty="0" err="1" smtClean="0"/>
              <a:t>var</a:t>
            </a:r>
            <a:r>
              <a:rPr lang="en-IN" sz="1800" dirty="0" smtClean="0"/>
              <a:t>/</a:t>
            </a:r>
            <a:r>
              <a:rPr lang="en-IN" sz="1800" dirty="0" err="1" smtClean="0"/>
              <a:t>jenkins_home</a:t>
            </a:r>
            <a:r>
              <a:rPr lang="en-IN" sz="1800" dirty="0" smtClean="0"/>
              <a:t>/workspace/</a:t>
            </a:r>
            <a:r>
              <a:rPr lang="en-IN" sz="1800" dirty="0" err="1" smtClean="0"/>
              <a:t>ExpenseManager</a:t>
            </a:r>
            <a:r>
              <a:rPr lang="en-IN" sz="1800" dirty="0" smtClean="0"/>
              <a:t>/target/site/</a:t>
            </a:r>
            <a:r>
              <a:rPr lang="en-IN" sz="1800" dirty="0" err="1" smtClean="0"/>
              <a:t>jacoco</a:t>
            </a:r>
            <a:endParaRPr lang="en-IN" sz="1800" dirty="0"/>
          </a:p>
          <a:p>
            <a:r>
              <a:rPr lang="en-US" sz="1800" dirty="0" smtClean="0"/>
              <a:t>index.html </a:t>
            </a:r>
            <a:r>
              <a:rPr lang="en-US" sz="1800" dirty="0"/>
              <a:t>is stored in </a:t>
            </a:r>
            <a:r>
              <a:rPr lang="en-IN" sz="1800" dirty="0" err="1" smtClean="0"/>
              <a:t>var</a:t>
            </a:r>
            <a:r>
              <a:rPr lang="en-IN" sz="1800" dirty="0" smtClean="0"/>
              <a:t>/</a:t>
            </a:r>
            <a:r>
              <a:rPr lang="en-IN" sz="1800" dirty="0" err="1" smtClean="0"/>
              <a:t>jenkins_home</a:t>
            </a:r>
            <a:r>
              <a:rPr lang="en-IN" sz="1800" dirty="0" smtClean="0"/>
              <a:t>/workspace/</a:t>
            </a:r>
            <a:r>
              <a:rPr lang="en-IN" sz="1800" dirty="0" err="1" smtClean="0"/>
              <a:t>ExpenseManager</a:t>
            </a:r>
            <a:r>
              <a:rPr lang="en-IN" sz="1800" dirty="0" smtClean="0"/>
              <a:t>/target/site/</a:t>
            </a:r>
            <a:r>
              <a:rPr lang="en-IN" sz="1800" dirty="0" err="1" smtClean="0"/>
              <a:t>jacoco</a:t>
            </a:r>
            <a:endParaRPr lang="en-IN" sz="1800" dirty="0"/>
          </a:p>
          <a:p>
            <a:r>
              <a:rPr lang="en-US" sz="1800" dirty="0"/>
              <a:t>The following command will download </a:t>
            </a:r>
            <a:r>
              <a:rPr lang="en-US" sz="1800" dirty="0" smtClean="0"/>
              <a:t>index.html </a:t>
            </a:r>
            <a:r>
              <a:rPr lang="en-US" sz="1800" dirty="0"/>
              <a:t>to local machine</a:t>
            </a:r>
          </a:p>
          <a:p>
            <a:pPr lvl="1"/>
            <a:r>
              <a:rPr lang="en-IN" sz="1800" dirty="0"/>
              <a:t>docker cp &lt;&lt;</a:t>
            </a:r>
            <a:r>
              <a:rPr lang="en-IN" sz="1800" dirty="0" smtClean="0"/>
              <a:t>container id</a:t>
            </a:r>
            <a:r>
              <a:rPr lang="en-IN" sz="1800" dirty="0"/>
              <a:t>&gt;&gt;:</a:t>
            </a:r>
            <a:r>
              <a:rPr lang="en-IN" sz="1800" dirty="0" err="1" smtClean="0"/>
              <a:t>var</a:t>
            </a:r>
            <a:r>
              <a:rPr lang="en-IN" sz="1800" dirty="0" smtClean="0"/>
              <a:t>/</a:t>
            </a:r>
            <a:r>
              <a:rPr lang="en-IN" sz="1800" dirty="0" err="1" smtClean="0"/>
              <a:t>jenkins_home</a:t>
            </a:r>
            <a:r>
              <a:rPr lang="en-IN" sz="1800" dirty="0" smtClean="0"/>
              <a:t>/workspace/</a:t>
            </a:r>
            <a:r>
              <a:rPr lang="en-IN" sz="1800" dirty="0" err="1" smtClean="0"/>
              <a:t>ExpenseManager</a:t>
            </a:r>
            <a:r>
              <a:rPr lang="en-IN" sz="1800" dirty="0" smtClean="0"/>
              <a:t>/target/site/</a:t>
            </a:r>
            <a:r>
              <a:rPr lang="en-IN" sz="1800" dirty="0" err="1" smtClean="0"/>
              <a:t>jacoco</a:t>
            </a:r>
            <a:r>
              <a:rPr lang="en-IN" sz="1800" dirty="0" smtClean="0"/>
              <a:t>/index.html D:\index.html</a:t>
            </a:r>
            <a:endParaRPr lang="en-IN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5585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1BD577-79F6-0540-8245-803E702D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4166315" cy="857400"/>
          </a:xfrm>
        </p:spPr>
        <p:txBody>
          <a:bodyPr/>
          <a:lstStyle/>
          <a:p>
            <a:r>
              <a:rPr lang="en-US" dirty="0" err="1" smtClean="0"/>
              <a:t>JaCoCo</a:t>
            </a:r>
            <a:r>
              <a:rPr lang="en-US" dirty="0" smtClean="0"/>
              <a:t> 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00D4E8-0CF9-3748-B05E-9BF28E39C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0"/>
            <a:ext cx="4303059" cy="3394500"/>
          </a:xfrm>
        </p:spPr>
        <p:txBody>
          <a:bodyPr/>
          <a:lstStyle/>
          <a:p>
            <a:r>
              <a:rPr lang="en-US" sz="2200" dirty="0" smtClean="0"/>
              <a:t>You can see result in index.html </a:t>
            </a: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851" y="2740115"/>
            <a:ext cx="7263685" cy="1732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585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 smtClean="0"/>
              <a:t>Add Stage 7 – Build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910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defines 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stage that appears on the</a:t>
            </a:r>
            <a:r>
              <a:rPr lang="en" sz="1445" dirty="0"/>
              <a:t> J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enkins UI</a:t>
            </a:r>
            <a:endParaRPr sz="1445"/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runs the Maven command to build the web application without running the unit tests</a:t>
            </a:r>
            <a:endParaRPr sz="13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7953" y="1255087"/>
            <a:ext cx="36957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17- </a:t>
            </a:r>
            <a:r>
              <a:rPr lang="en" sz="3959" dirty="0"/>
              <a:t>Saving Jenkinsfile/Commit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r>
              <a:rPr lang="en" sz="2000" dirty="0"/>
              <a:t>the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edited Jenkinsfile and commit it to GitHub Web by following steps: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GitHub Desktop</a:t>
            </a:r>
            <a:endParaRPr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selected &amp; displayed under Current repository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2000" b="1" dirty="0" smtClean="0"/>
              <a:t>verity-devops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Current branch as “master”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Summary under “Summary” section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“Commit to 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“Fetch origin”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your repository on GitHub Web &amp; Refresh the page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displayed there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18 </a:t>
            </a:r>
            <a:r>
              <a:rPr lang="en" sz="3959" dirty="0"/>
              <a:t>- Running The Pipeline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493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Jenkins Dashboard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“Open Blue Ocean” at left section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Run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quickly click the ”OPEN” link which appears at the lower right section to see running progress of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Jenkins Initially queues the project to be run on the </a:t>
            </a:r>
            <a:r>
              <a:rPr lang="en" sz="140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sz="14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1BD577-79F6-0540-8245-803E702D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4166315" cy="857400"/>
          </a:xfrm>
        </p:spPr>
        <p:txBody>
          <a:bodyPr/>
          <a:lstStyle/>
          <a:p>
            <a:r>
              <a:rPr lang="en-US" dirty="0" smtClean="0"/>
              <a:t>Build 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00D4E8-0CF9-3748-B05E-9BF28E39C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0"/>
            <a:ext cx="4303059" cy="3394500"/>
          </a:xfrm>
        </p:spPr>
        <p:txBody>
          <a:bodyPr/>
          <a:lstStyle/>
          <a:p>
            <a:r>
              <a:rPr lang="en-US" sz="2400" dirty="0" smtClean="0"/>
              <a:t>The war file would be generated</a:t>
            </a:r>
          </a:p>
          <a:p>
            <a:r>
              <a:rPr lang="en-US" sz="2400" dirty="0" smtClean="0"/>
              <a:t>We can view the presence of the war file using </a:t>
            </a:r>
            <a:endParaRPr lang="en-US" sz="2400" dirty="0" smtClean="0"/>
          </a:p>
          <a:p>
            <a:r>
              <a:rPr lang="en-US" sz="2400" dirty="0" smtClean="0"/>
              <a:t>You can find war at below location in container:</a:t>
            </a:r>
            <a:r>
              <a:rPr lang="en-IN" sz="2400" dirty="0" smtClean="0"/>
              <a:t> </a:t>
            </a:r>
            <a:r>
              <a:rPr lang="en-IN" sz="2400" dirty="0" smtClean="0"/>
              <a:t>/</a:t>
            </a:r>
            <a:r>
              <a:rPr lang="en-IN" sz="2400" dirty="0" err="1" smtClean="0"/>
              <a:t>var</a:t>
            </a:r>
            <a:r>
              <a:rPr lang="en-IN" sz="2400" dirty="0" smtClean="0"/>
              <a:t>/</a:t>
            </a:r>
            <a:r>
              <a:rPr lang="en-IN" sz="2400" dirty="0" err="1" smtClean="0"/>
              <a:t>jenkins_home</a:t>
            </a:r>
            <a:r>
              <a:rPr lang="en-IN" sz="2400" dirty="0" smtClean="0"/>
              <a:t>/workspace/</a:t>
            </a:r>
            <a:r>
              <a:rPr lang="en-IN" sz="2400" dirty="0" err="1" smtClean="0"/>
              <a:t>ExpenseManager</a:t>
            </a:r>
            <a:r>
              <a:rPr lang="en-IN" sz="2400" dirty="0" smtClean="0"/>
              <a:t>/target/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FCAC21F-A54C-014C-9AE8-D89B2A353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738" y="1223682"/>
            <a:ext cx="4421852" cy="9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85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 smtClean="0"/>
              <a:t>Add Stage 8 – Tomcat Server Up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910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dirty="0" smtClean="0"/>
              <a:t>Tomcat Server Up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defines 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stage that appears on the</a:t>
            </a:r>
            <a:r>
              <a:rPr lang="en" sz="1445" dirty="0"/>
              <a:t> J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enkins UI</a:t>
            </a:r>
            <a:endParaRPr sz="1445"/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runs the command launch Tomcat server</a:t>
            </a:r>
            <a:endParaRPr sz="13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542" y="1161783"/>
            <a:ext cx="3722061" cy="145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19- </a:t>
            </a:r>
            <a:r>
              <a:rPr lang="en" sz="3959" dirty="0"/>
              <a:t>Saving Jenkinsfile/Commit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r>
              <a:rPr lang="en" sz="2000" dirty="0"/>
              <a:t>the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edited Jenkinsfile and commit it to GitHub Web by following steps: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GitHub Desktop</a:t>
            </a:r>
            <a:endParaRPr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selected &amp; displayed under Current repository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2000" b="1" dirty="0" smtClean="0"/>
              <a:t>verity-devops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Current branch as “master”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Summary under “Summary” section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“Commit to 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“Fetch origin”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your repository on GitHub Web &amp; Refresh the page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displayed there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20 </a:t>
            </a:r>
            <a:r>
              <a:rPr lang="en" sz="3959" dirty="0"/>
              <a:t>- Running The Pipeline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493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Jenkins Dashboard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“Open Blue Ocean” at left section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Run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quickly click the ”OPEN” link which appears at the lower right section to see running progress of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Jenkins Initially queues the project to be run on the </a:t>
            </a:r>
            <a:r>
              <a:rPr lang="en" sz="140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sz="14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 smtClean="0"/>
              <a:t>Add Stage 9 – War Deployed on Tomcat Server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910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endParaRPr lang="en" sz="1445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 Deployed on Tomcat Server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defines 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stage that appears on the</a:t>
            </a:r>
            <a:r>
              <a:rPr lang="en" sz="1445" dirty="0"/>
              <a:t> J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enkins UI</a:t>
            </a:r>
            <a:endParaRPr sz="1445"/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runs the command to move war file from code project location to Tomcat’s location</a:t>
            </a:r>
            <a:endParaRPr sz="13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7605" y="1370125"/>
            <a:ext cx="4456091" cy="1558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Maven Installation(if not already in docker image)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In terminal, 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container </a:t>
            </a:r>
            <a:r>
              <a:rPr lang="en-US" dirty="0" err="1" smtClean="0"/>
              <a:t>ls</a:t>
            </a:r>
            <a:r>
              <a:rPr lang="en-US" dirty="0" smtClean="0"/>
              <a:t> -a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exec –it &lt;&lt;container id&gt;&gt; /bin/bash</a:t>
            </a:r>
          </a:p>
          <a:p>
            <a:pPr lvl="1"/>
            <a:r>
              <a:rPr lang="en-US" dirty="0" smtClean="0"/>
              <a:t>Go to lib </a:t>
            </a:r>
          </a:p>
          <a:p>
            <a:pPr lvl="1"/>
            <a:r>
              <a:rPr lang="en-US" dirty="0" smtClean="0"/>
              <a:t>Run </a:t>
            </a:r>
            <a:r>
              <a:rPr lang="en-US" b="1" dirty="0" err="1" smtClean="0"/>
              <a:t>apk</a:t>
            </a:r>
            <a:r>
              <a:rPr lang="en-US" b="1" dirty="0" smtClean="0"/>
              <a:t> add maven</a:t>
            </a:r>
          </a:p>
          <a:p>
            <a:pPr lvl="1"/>
            <a:r>
              <a:rPr lang="en-IN" dirty="0" err="1" smtClean="0"/>
              <a:t>mvn</a:t>
            </a:r>
            <a:r>
              <a:rPr lang="en-IN" dirty="0" smtClean="0"/>
              <a:t> --version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21- </a:t>
            </a:r>
            <a:r>
              <a:rPr lang="en" sz="3959" dirty="0"/>
              <a:t>Saving Jenkinsfile/Commit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r>
              <a:rPr lang="en" sz="2000" dirty="0"/>
              <a:t>the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edited Jenkinsfile and commit it to GitHub Web by following steps: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GitHub Desktop</a:t>
            </a:r>
            <a:endParaRPr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selected &amp; displayed under Current repository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2000" b="1" dirty="0" smtClean="0"/>
              <a:t>verity-devops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Current branch as “master”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Summary under “Summary” section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“Commit to 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“Fetch origin”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your repository on GitHub Web &amp; Refresh the page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displayed there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22 </a:t>
            </a:r>
            <a:r>
              <a:rPr lang="en" sz="3959" dirty="0"/>
              <a:t>- Running The Pipeline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493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Jenkins Dashboard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“Open Blue Ocean” at left section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Run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quickly click the ”OPEN” link which appears at the lower right section to see running progress of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Jenkins Initially queues the project to be run on the </a:t>
            </a:r>
            <a:r>
              <a:rPr lang="en" sz="140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sz="14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 smtClean="0"/>
              <a:t>Add Stage 10 – System Test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910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endParaRPr lang="en" sz="1445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Test 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stage that appears on the</a:t>
            </a:r>
            <a:r>
              <a:rPr lang="en" sz="1445" dirty="0"/>
              <a:t> J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enkins UI</a:t>
            </a:r>
            <a:endParaRPr sz="1445"/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runs the Maven command to run the system tests</a:t>
            </a:r>
            <a:endParaRPr sz="13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7606" y="1424860"/>
            <a:ext cx="4182884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23- </a:t>
            </a:r>
            <a:r>
              <a:rPr lang="en" sz="3959" dirty="0"/>
              <a:t>Saving Jenkinsfile/Commit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r>
              <a:rPr lang="en" sz="2000" dirty="0"/>
              <a:t>the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edited Jenkinsfile and commit it to GitHub Web by following steps: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GitHub Desktop</a:t>
            </a:r>
            <a:endParaRPr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selected &amp; displayed under Current repository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2000" b="1" dirty="0" smtClean="0"/>
              <a:t>verity-devops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Current branch as “master”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Summary under “Summary” section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“Commit to 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“Fetch origin”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your repository on GitHub Web &amp; Refresh the page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displayed there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24 </a:t>
            </a:r>
            <a:r>
              <a:rPr lang="en" sz="3959" dirty="0"/>
              <a:t>- Running The Pipeline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493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Jenkins Dashboard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“Open Blue Ocean” at left section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Run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quickly click the ”OPEN” link which appears at the lower right section to see running progress of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Jenkins Initially queues the project to be run on the </a:t>
            </a:r>
            <a:r>
              <a:rPr lang="en" sz="140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sz="14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513" y="3958759"/>
            <a:ext cx="9016487" cy="82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/>
              <a:t>Output</a:t>
            </a:r>
            <a:endParaRPr/>
          </a:p>
        </p:txBody>
      </p:sp>
      <p:sp>
        <p:nvSpPr>
          <p:cNvPr id="274" name="Google Shape;274;p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will show output of Deliver stage by showing execution results of  your </a:t>
            </a:r>
            <a:r>
              <a:rPr lang="en" sz="2000" dirty="0" smtClean="0"/>
              <a:t>web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875" y="1998276"/>
            <a:ext cx="3986275" cy="24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Tomcat Installation(if not already in docker image)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In terminal, 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docker</a:t>
            </a:r>
            <a:r>
              <a:rPr lang="en-US" dirty="0" smtClean="0"/>
              <a:t> container </a:t>
            </a:r>
            <a:r>
              <a:rPr lang="en-US" dirty="0" err="1" smtClean="0"/>
              <a:t>ls</a:t>
            </a:r>
            <a:r>
              <a:rPr lang="en-US" dirty="0" smtClean="0"/>
              <a:t> -a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docker</a:t>
            </a:r>
            <a:r>
              <a:rPr lang="en-US" dirty="0" smtClean="0"/>
              <a:t> exec –it &lt;&lt;container id&gt;&gt; /bin/bash</a:t>
            </a:r>
          </a:p>
          <a:p>
            <a:pPr lvl="2">
              <a:spcBef>
                <a:spcPts val="0"/>
              </a:spcBef>
            </a:pPr>
            <a:r>
              <a:rPr lang="en-US" dirty="0" err="1" smtClean="0"/>
              <a:t>wget</a:t>
            </a:r>
            <a:r>
              <a:rPr lang="en-US" dirty="0" smtClean="0"/>
              <a:t> http://mirrors.estointernet.in/apache/tomcat/tomcat-9/v9.0.20/bin/apache-tomcat-9.0.20.zip -O /</a:t>
            </a:r>
            <a:r>
              <a:rPr lang="en-US" dirty="0" err="1" smtClean="0"/>
              <a:t>tmp</a:t>
            </a:r>
            <a:r>
              <a:rPr lang="en-US" dirty="0" smtClean="0"/>
              <a:t>/apache-tomcat-9.0.20.zip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/>
              <a:t>	Note: if above tomcat version </a:t>
            </a:r>
            <a:r>
              <a:rPr lang="en-US" dirty="0" err="1" smtClean="0"/>
              <a:t>version</a:t>
            </a:r>
            <a:r>
              <a:rPr lang="en-US" dirty="0" smtClean="0"/>
              <a:t>  does not work, use another version from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/>
              <a:t>	http://mirrors.estointernet.in/apache/tomcat/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Go to /</a:t>
            </a:r>
            <a:r>
              <a:rPr lang="en-US" dirty="0" err="1" smtClean="0"/>
              <a:t>tmp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 smtClean="0"/>
              <a:t>unzip apache-tomcat-9.0.20.zip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Go to apache-tomcat-9.0.20/bin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Give access by below command:</a:t>
            </a:r>
          </a:p>
          <a:p>
            <a:pPr lvl="2">
              <a:spcBef>
                <a:spcPts val="0"/>
              </a:spcBef>
            </a:pPr>
            <a:r>
              <a:rPr lang="en-US" dirty="0" err="1" smtClean="0"/>
              <a:t>chmod</a:t>
            </a:r>
            <a:r>
              <a:rPr lang="en-US" dirty="0" smtClean="0"/>
              <a:t> +x *.sh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marL="457200" lvl="0" indent="-342900" algn="l" rtl="0"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Tomcat Installation(Cont…)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In terminal,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Edit server.xml under conf: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vi server.xml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edit port 8080 to 8089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press esc &gt; press shift </a:t>
            </a:r>
            <a:r>
              <a:rPr lang="en-US" dirty="0" err="1" smtClean="0"/>
              <a:t>key+colon</a:t>
            </a:r>
            <a:r>
              <a:rPr lang="en-US" dirty="0" smtClean="0"/>
              <a:t> &gt; write </a:t>
            </a:r>
            <a:r>
              <a:rPr lang="en-US" dirty="0" err="1" smtClean="0"/>
              <a:t>wq</a:t>
            </a:r>
            <a:r>
              <a:rPr lang="en-US" dirty="0" smtClean="0"/>
              <a:t> &gt; press enter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Go to /</a:t>
            </a:r>
            <a:r>
              <a:rPr lang="en-US" dirty="0" err="1" smtClean="0"/>
              <a:t>tmp</a:t>
            </a:r>
            <a:r>
              <a:rPr lang="en-US" dirty="0" smtClean="0"/>
              <a:t>/apache-tomcat-9.0.20/bin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To start server:</a:t>
            </a:r>
          </a:p>
          <a:p>
            <a:pPr lvl="2">
              <a:spcBef>
                <a:spcPts val="0"/>
              </a:spcBef>
            </a:pPr>
            <a:r>
              <a:rPr lang="en-US" dirty="0" err="1" smtClean="0"/>
              <a:t>sh</a:t>
            </a:r>
            <a:r>
              <a:rPr lang="en-US" dirty="0" smtClean="0"/>
              <a:t> startup.sh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To stop server:</a:t>
            </a:r>
          </a:p>
          <a:p>
            <a:pPr lvl="2">
              <a:spcBef>
                <a:spcPts val="0"/>
              </a:spcBef>
            </a:pPr>
            <a:r>
              <a:rPr lang="en-US" dirty="0" err="1" smtClean="0"/>
              <a:t>sh</a:t>
            </a:r>
            <a:r>
              <a:rPr lang="en-US" dirty="0" smtClean="0"/>
              <a:t> shutdown.sh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2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marL="457200" lvl="0" indent="-342900" algn="l" rtl="0"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5BF9D2-6984-4913-97B9-F724E3EE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Hands-on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4292A2-F389-4BAA-8FC0-AE0E96078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next set of slides we will </a:t>
            </a:r>
          </a:p>
          <a:p>
            <a:pPr>
              <a:buFont typeface="+mj-lt"/>
              <a:buAutoNum type="arabicPeriod"/>
            </a:pPr>
            <a:r>
              <a:rPr lang="en-US" dirty="0"/>
              <a:t>Download a Docker image which has </a:t>
            </a:r>
            <a:r>
              <a:rPr lang="en-US" dirty="0" smtClean="0"/>
              <a:t>Jenkins, maven, tomcat </a:t>
            </a:r>
            <a:r>
              <a:rPr lang="en-US" dirty="0"/>
              <a:t>installed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a pipeline to do following tasks in sequence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Download sources from a GitHub repository and use maven to build </a:t>
            </a:r>
            <a:r>
              <a:rPr lang="en-US" dirty="0" smtClean="0"/>
              <a:t>it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Perform PMD</a:t>
            </a:r>
            <a:endParaRPr lang="en-US" dirty="0"/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Code Compile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Static Code Analysis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Perform Static Code Analysis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/>
              <a:t>Junit based tests on </a:t>
            </a:r>
            <a:r>
              <a:rPr lang="en-US" dirty="0" smtClean="0"/>
              <a:t>it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Perform Code coverage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Make build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Tomcat server up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Deploy war on tomcat</a:t>
            </a:r>
            <a:endParaRPr lang="en-US" dirty="0"/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Run the system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23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Docker Image with Preinstalled </a:t>
            </a:r>
            <a:r>
              <a:rPr lang="en" dirty="0"/>
              <a:t>Jenkins</a:t>
            </a:r>
            <a:endParaRPr dirty="0"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/>
              <a:t>Run the following command </a:t>
            </a:r>
            <a:endParaRPr lang="en-US" sz="1200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en-US" sz="1200" dirty="0" smtClean="0"/>
              <a:t>Note: Make sure you have created </a:t>
            </a:r>
            <a:r>
              <a:rPr lang="en-US" sz="1200" dirty="0" err="1" smtClean="0"/>
              <a:t>blueoceantest</a:t>
            </a:r>
            <a:r>
              <a:rPr lang="en-US" sz="1200" dirty="0" smtClean="0"/>
              <a:t> folder is created under C:\Users\&lt;username&gt;\ </a:t>
            </a:r>
            <a:endParaRPr lang="en-US" sz="1200" dirty="0"/>
          </a:p>
          <a:p>
            <a:pPr marL="0" indent="-285750">
              <a:lnSpc>
                <a:spcPct val="100000"/>
              </a:lnSpc>
              <a:spcAft>
                <a:spcPts val="600"/>
              </a:spcAft>
            </a:pPr>
            <a:r>
              <a:rPr lang="en-US" sz="1200" dirty="0"/>
              <a:t>Windows</a:t>
            </a:r>
          </a:p>
          <a:p>
            <a:pPr marL="457200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i="1" dirty="0" err="1" smtClean="0"/>
              <a:t>docker</a:t>
            </a:r>
            <a:r>
              <a:rPr lang="en-US" sz="1200" i="1" dirty="0" smtClean="0"/>
              <a:t> run --</a:t>
            </a:r>
            <a:r>
              <a:rPr lang="en-US" sz="1200" i="1" dirty="0" err="1" smtClean="0"/>
              <a:t>rm</a:t>
            </a:r>
            <a:r>
              <a:rPr lang="en-US" sz="1200" i="1" dirty="0" smtClean="0"/>
              <a:t> -u root -p 8089:8089 -p 8080:8080 -v </a:t>
            </a:r>
            <a:r>
              <a:rPr lang="en-US" sz="1200" i="1" dirty="0" err="1" smtClean="0"/>
              <a:t>jenkins</a:t>
            </a:r>
            <a:r>
              <a:rPr lang="en-US" sz="1200" i="1" dirty="0" smtClean="0"/>
              <a:t>-data:/</a:t>
            </a:r>
            <a:r>
              <a:rPr lang="en-US" sz="1200" i="1" dirty="0" err="1" smtClean="0"/>
              <a:t>var</a:t>
            </a:r>
            <a:r>
              <a:rPr lang="en-US" sz="1200" i="1" dirty="0" smtClean="0"/>
              <a:t>/</a:t>
            </a:r>
            <a:r>
              <a:rPr lang="en-US" sz="1200" i="1" dirty="0" err="1" smtClean="0"/>
              <a:t>jenkins_home</a:t>
            </a:r>
            <a:r>
              <a:rPr lang="en-US" sz="1200" i="1" dirty="0" smtClean="0"/>
              <a:t> -v /</a:t>
            </a:r>
            <a:r>
              <a:rPr lang="en-US" sz="1200" i="1" dirty="0" err="1" smtClean="0"/>
              <a:t>var</a:t>
            </a:r>
            <a:r>
              <a:rPr lang="en-US" sz="1200" i="1" dirty="0" smtClean="0"/>
              <a:t>/run/</a:t>
            </a:r>
            <a:r>
              <a:rPr lang="en-US" sz="1200" i="1" dirty="0" err="1" smtClean="0"/>
              <a:t>docker.sock</a:t>
            </a:r>
            <a:r>
              <a:rPr lang="en-US" sz="1200" i="1" dirty="0" smtClean="0"/>
              <a:t>:/</a:t>
            </a:r>
            <a:r>
              <a:rPr lang="en-US" sz="1200" i="1" dirty="0" err="1" smtClean="0"/>
              <a:t>var</a:t>
            </a:r>
            <a:r>
              <a:rPr lang="en-US" sz="1200" i="1" dirty="0" smtClean="0"/>
              <a:t>/run/</a:t>
            </a:r>
            <a:r>
              <a:rPr lang="en-US" sz="1200" i="1" dirty="0" err="1" smtClean="0"/>
              <a:t>docker.sock</a:t>
            </a:r>
            <a:r>
              <a:rPr lang="en-US" sz="1200" i="1" dirty="0" smtClean="0"/>
              <a:t> -v c:\\"%HOMEPATH%"\</a:t>
            </a:r>
            <a:r>
              <a:rPr lang="en-US" sz="1200" i="1" dirty="0" err="1" smtClean="0"/>
              <a:t>blueoceantest</a:t>
            </a:r>
            <a:r>
              <a:rPr lang="en-US" sz="1200" i="1" dirty="0" smtClean="0"/>
              <a:t>:/home </a:t>
            </a:r>
            <a:r>
              <a:rPr lang="en-US" sz="1200" i="1" dirty="0" err="1" smtClean="0"/>
              <a:t>umangsaltuniv</a:t>
            </a:r>
            <a:r>
              <a:rPr lang="en-US" sz="1200" i="1" dirty="0" smtClean="0"/>
              <a:t>/</a:t>
            </a:r>
            <a:r>
              <a:rPr lang="en-US" sz="1200" i="1" dirty="0" err="1" smtClean="0"/>
              <a:t>devopstraining</a:t>
            </a:r>
            <a:endParaRPr lang="en-US" sz="1200" i="1" dirty="0" smtClean="0"/>
          </a:p>
          <a:p>
            <a:pPr marL="457200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200" dirty="0" smtClean="0"/>
              <a:t>(Note: command for jenkinsci/blueocean is mentioned below)</a:t>
            </a:r>
          </a:p>
          <a:p>
            <a:pPr marL="457200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sz="1200" dirty="0" smtClean="0"/>
              <a:t>docker run --rm -u root -p </a:t>
            </a:r>
            <a:r>
              <a:rPr lang="en-US" sz="1200" i="1" dirty="0" smtClean="0"/>
              <a:t>8089:8089 </a:t>
            </a:r>
            <a:r>
              <a:rPr lang="en" sz="1200" dirty="0" smtClean="0"/>
              <a:t>-p 8080:8080 -v jenkins-data:/var/jenkins_home -v /var/run/docker.sock:/var/run/docker.sock -v </a:t>
            </a:r>
            <a:r>
              <a:rPr lang="en" sz="1200" dirty="0" smtClean="0">
                <a:solidFill>
                  <a:schemeClr val="tx1"/>
                </a:solidFill>
              </a:rPr>
              <a:t>c:\\"%</a:t>
            </a:r>
            <a:r>
              <a:rPr lang="en" sz="1200" dirty="0" smtClean="0"/>
              <a:t>HOMEPATH%“\blueoceantest:/home jenkinsci/blueocean</a:t>
            </a:r>
            <a:endParaRPr lang="en-US" sz="1200" i="1" dirty="0" smtClean="0"/>
          </a:p>
          <a:p>
            <a:pPr marL="457200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" sz="1200" dirty="0"/>
          </a:p>
          <a:p>
            <a:pPr marL="0" indent="-285750">
              <a:lnSpc>
                <a:spcPct val="100000"/>
              </a:lnSpc>
              <a:spcAft>
                <a:spcPts val="600"/>
              </a:spcAft>
            </a:pPr>
            <a:r>
              <a:rPr lang="en" sz="1200" dirty="0" smtClean="0"/>
              <a:t>Linux/Mac</a:t>
            </a:r>
            <a:endParaRPr lang="en" sz="1200" dirty="0"/>
          </a:p>
          <a:p>
            <a:pPr marL="457200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i="1" dirty="0" err="1" smtClean="0"/>
              <a:t>docker</a:t>
            </a:r>
            <a:r>
              <a:rPr lang="en-US" sz="1200" i="1" dirty="0" smtClean="0"/>
              <a:t> run --</a:t>
            </a:r>
            <a:r>
              <a:rPr lang="en-US" sz="1200" i="1" dirty="0" err="1" smtClean="0"/>
              <a:t>rm</a:t>
            </a:r>
            <a:r>
              <a:rPr lang="en-US" sz="1200" i="1" dirty="0" smtClean="0"/>
              <a:t> -u root -p 8089:8089 -p 8080:8080 -v </a:t>
            </a:r>
            <a:r>
              <a:rPr lang="en-US" sz="1200" i="1" dirty="0" err="1" smtClean="0"/>
              <a:t>jenkins</a:t>
            </a:r>
            <a:r>
              <a:rPr lang="en-US" sz="1200" i="1" dirty="0" smtClean="0"/>
              <a:t>-data:/</a:t>
            </a:r>
            <a:r>
              <a:rPr lang="en-US" sz="1200" i="1" dirty="0" err="1" smtClean="0"/>
              <a:t>var</a:t>
            </a:r>
            <a:r>
              <a:rPr lang="en-US" sz="1200" i="1" dirty="0" smtClean="0"/>
              <a:t>/</a:t>
            </a:r>
            <a:r>
              <a:rPr lang="en-US" sz="1200" i="1" dirty="0" err="1" smtClean="0"/>
              <a:t>jenkins_home</a:t>
            </a:r>
            <a:r>
              <a:rPr lang="en-US" sz="1200" i="1" dirty="0" smtClean="0"/>
              <a:t> -v /</a:t>
            </a:r>
            <a:r>
              <a:rPr lang="en-US" sz="1200" i="1" dirty="0" err="1" smtClean="0"/>
              <a:t>var</a:t>
            </a:r>
            <a:r>
              <a:rPr lang="en-US" sz="1200" i="1" dirty="0" smtClean="0"/>
              <a:t>/run/</a:t>
            </a:r>
            <a:r>
              <a:rPr lang="en-US" sz="1200" i="1" dirty="0" err="1" smtClean="0"/>
              <a:t>docker.sock</a:t>
            </a:r>
            <a:r>
              <a:rPr lang="en-US" sz="1200" i="1" dirty="0" smtClean="0"/>
              <a:t>:/</a:t>
            </a:r>
            <a:r>
              <a:rPr lang="en-US" sz="1200" i="1" dirty="0" err="1" smtClean="0"/>
              <a:t>var</a:t>
            </a:r>
            <a:r>
              <a:rPr lang="en-US" sz="1200" i="1" dirty="0" smtClean="0"/>
              <a:t>/run/</a:t>
            </a:r>
            <a:r>
              <a:rPr lang="en-US" sz="1200" i="1" dirty="0" err="1" smtClean="0"/>
              <a:t>docker.sock</a:t>
            </a:r>
            <a:r>
              <a:rPr lang="en-US" sz="1200" i="1" dirty="0" smtClean="0"/>
              <a:t> -v $HOME:/home </a:t>
            </a:r>
            <a:r>
              <a:rPr lang="en-US" sz="1200" i="1" dirty="0" err="1" smtClean="0"/>
              <a:t>umangsaltuniv</a:t>
            </a:r>
            <a:r>
              <a:rPr lang="en-US" sz="1200" i="1" dirty="0" smtClean="0"/>
              <a:t>/</a:t>
            </a:r>
            <a:r>
              <a:rPr lang="en-US" sz="1200" i="1" dirty="0" err="1" smtClean="0"/>
              <a:t>devopstraining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1789</Words>
  <Application>Microsoft Macintosh PowerPoint</Application>
  <PresentationFormat>On-screen Show (16:9)</PresentationFormat>
  <Paragraphs>439</Paragraphs>
  <Slides>55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Roboto</vt:lpstr>
      <vt:lpstr>Courier New</vt:lpstr>
      <vt:lpstr>Calibri</vt:lpstr>
      <vt:lpstr>Simple Light</vt:lpstr>
      <vt:lpstr>Office Theme</vt:lpstr>
      <vt:lpstr>Jenkins and Maven</vt:lpstr>
      <vt:lpstr>Jenkins</vt:lpstr>
      <vt:lpstr>Maven</vt:lpstr>
      <vt:lpstr>Jenkins Installation</vt:lpstr>
      <vt:lpstr>Maven Installation(if not already in docker image)</vt:lpstr>
      <vt:lpstr>Tomcat Installation(if not already in docker image)</vt:lpstr>
      <vt:lpstr>Tomcat Installation(Cont…)</vt:lpstr>
      <vt:lpstr>Jenkins Hands-on</vt:lpstr>
      <vt:lpstr>Docker Image with Preinstalled Jenkins</vt:lpstr>
      <vt:lpstr>Understanding the Command</vt:lpstr>
      <vt:lpstr>Unlocking Jenkis</vt:lpstr>
      <vt:lpstr>Getting Started</vt:lpstr>
      <vt:lpstr>Step 1 - Getting Sample Code(App &amp; System Tests)</vt:lpstr>
      <vt:lpstr>Step 2 - Cloning Sample Code(App)</vt:lpstr>
      <vt:lpstr>Step 2 - Cloning Sample Code(System Tests)</vt:lpstr>
      <vt:lpstr>Step 3 - Create Pipeline Project</vt:lpstr>
      <vt:lpstr>Step 4 - Create Jenkinsfile</vt:lpstr>
      <vt:lpstr>Add Stage 1 – Clean</vt:lpstr>
      <vt:lpstr>Step 5- Saving Jenkinsfile/Commit</vt:lpstr>
      <vt:lpstr>Step 6 - Running The Pipeline</vt:lpstr>
      <vt:lpstr>Add Stage 2 – PMD</vt:lpstr>
      <vt:lpstr>Step 7- Saving Jenkinsfile/Commit</vt:lpstr>
      <vt:lpstr>Step 8 - Running The Pipeline</vt:lpstr>
      <vt:lpstr>Getting the PMD reports</vt:lpstr>
      <vt:lpstr>PMD Result</vt:lpstr>
      <vt:lpstr>Add Stage 3 – Compile</vt:lpstr>
      <vt:lpstr>Step 9- Saving Jenkinsfile/Commit</vt:lpstr>
      <vt:lpstr>Step 10 - Running The Pipeline</vt:lpstr>
      <vt:lpstr>Add Stage 4 – Static Code Analysis </vt:lpstr>
      <vt:lpstr>Step 11- Saving Jenkinsfile/Commit</vt:lpstr>
      <vt:lpstr>Step 12 - Running The Pipeline</vt:lpstr>
      <vt:lpstr>Static Code Analysis Results</vt:lpstr>
      <vt:lpstr>Add Stage 5 – Unit Test </vt:lpstr>
      <vt:lpstr>Step 13- Saving Jenkinsfile/Commit</vt:lpstr>
      <vt:lpstr>Step 14 - Running The Pipeline</vt:lpstr>
      <vt:lpstr>Unit Test Result</vt:lpstr>
      <vt:lpstr>Add Stage 6 – JaCoCo</vt:lpstr>
      <vt:lpstr>Step 15- Saving Jenkinsfile/Commit</vt:lpstr>
      <vt:lpstr>Step 16 - Running The Pipeline</vt:lpstr>
      <vt:lpstr>Getting the JaCoCo reports</vt:lpstr>
      <vt:lpstr>JaCoCo Result</vt:lpstr>
      <vt:lpstr>Add Stage 7 – Build</vt:lpstr>
      <vt:lpstr>Step 17- Saving Jenkinsfile/Commit</vt:lpstr>
      <vt:lpstr>Step 18 - Running The Pipeline</vt:lpstr>
      <vt:lpstr>Build Result</vt:lpstr>
      <vt:lpstr>Add Stage 8 – Tomcat Server Up</vt:lpstr>
      <vt:lpstr>Step 19- Saving Jenkinsfile/Commit</vt:lpstr>
      <vt:lpstr>Step 20 - Running The Pipeline</vt:lpstr>
      <vt:lpstr>Add Stage 9 – War Deployed on Tomcat Server</vt:lpstr>
      <vt:lpstr>Step 21- Saving Jenkinsfile/Commit</vt:lpstr>
      <vt:lpstr>Step 22 - Running The Pipeline</vt:lpstr>
      <vt:lpstr>Add Stage 10 – System Test</vt:lpstr>
      <vt:lpstr>Step 23- Saving Jenkinsfile/Commit</vt:lpstr>
      <vt:lpstr>Step 24 - Running The Pipeline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and Maven</dc:title>
  <dc:creator>vipul</dc:creator>
  <cp:lastModifiedBy>Umang Agarwal</cp:lastModifiedBy>
  <cp:revision>51</cp:revision>
  <dcterms:modified xsi:type="dcterms:W3CDTF">2019-05-31T09:11:46Z</dcterms:modified>
</cp:coreProperties>
</file>