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6" r:id="rId3"/>
    <p:sldId id="281" r:id="rId4"/>
    <p:sldId id="282" r:id="rId5"/>
    <p:sldId id="283" r:id="rId6"/>
    <p:sldId id="258" r:id="rId7"/>
    <p:sldId id="260" r:id="rId8"/>
    <p:sldId id="261" r:id="rId9"/>
    <p:sldId id="262" r:id="rId10"/>
    <p:sldId id="263" r:id="rId11"/>
    <p:sldId id="266" r:id="rId12"/>
    <p:sldId id="265" r:id="rId13"/>
    <p:sldId id="267" r:id="rId14"/>
    <p:sldId id="268" r:id="rId15"/>
    <p:sldId id="272" r:id="rId16"/>
    <p:sldId id="270" r:id="rId17"/>
    <p:sldId id="273" r:id="rId18"/>
    <p:sldId id="275" r:id="rId19"/>
    <p:sldId id="274" r:id="rId20"/>
    <p:sldId id="279" r:id="rId21"/>
    <p:sldId id="284" r:id="rId22"/>
    <p:sldId id="278" r:id="rId23"/>
    <p:sldId id="277" r:id="rId24"/>
    <p:sldId id="285" r:id="rId25"/>
    <p:sldId id="280" r:id="rId26"/>
    <p:sldId id="286" r:id="rId27"/>
    <p:sldId id="287" r:id="rId28"/>
    <p:sldId id="288" r:id="rId29"/>
    <p:sldId id="289" r:id="rId30"/>
    <p:sldId id="290" r:id="rId31"/>
    <p:sldId id="292"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4"/>
  </p:normalViewPr>
  <p:slideViewPr>
    <p:cSldViewPr snapToGrid="0" snapToObjects="1">
      <p:cViewPr varScale="1">
        <p:scale>
          <a:sx n="90" d="100"/>
          <a:sy n="90" d="100"/>
        </p:scale>
        <p:origin x="232"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807F9E-DF31-BA4A-8FDD-357099947FF3}"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472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07F9E-DF31-BA4A-8FDD-357099947FF3}"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18005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07F9E-DF31-BA4A-8FDD-357099947FF3}"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20151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07F9E-DF31-BA4A-8FDD-357099947FF3}"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76019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07F9E-DF31-BA4A-8FDD-357099947FF3}"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96559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807F9E-DF31-BA4A-8FDD-357099947FF3}" type="datetimeFigureOut">
              <a:rPr lang="en-US" smtClean="0"/>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8993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07F9E-DF31-BA4A-8FDD-357099947FF3}" type="datetimeFigureOut">
              <a:rPr lang="en-US" smtClean="0"/>
              <a:t>3/31/19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04625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807F9E-DF31-BA4A-8FDD-357099947FF3}" type="datetimeFigureOut">
              <a:rPr lang="en-US" smtClean="0"/>
              <a:t>3/31/19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842238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07F9E-DF31-BA4A-8FDD-357099947FF3}" type="datetimeFigureOut">
              <a:rPr lang="en-US" smtClean="0"/>
              <a:t>3/31/19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43758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07F9E-DF31-BA4A-8FDD-357099947FF3}" type="datetimeFigureOut">
              <a:rPr lang="en-US" smtClean="0"/>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3666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07F9E-DF31-BA4A-8FDD-357099947FF3}" type="datetimeFigureOut">
              <a:rPr lang="en-US" smtClean="0"/>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291729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07F9E-DF31-BA4A-8FDD-357099947FF3}" type="datetimeFigureOut">
              <a:rPr lang="en-US" smtClean="0"/>
              <a:t>3/31/19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D784D1-A9F4-3C42-87BC-FBCAB7AE44D9}" type="slidenum">
              <a:rPr lang="en-US" smtClean="0"/>
              <a:t>‹#›</a:t>
            </a:fld>
            <a:endParaRPr lang="en-US"/>
          </a:p>
        </p:txBody>
      </p:sp>
    </p:spTree>
    <p:extLst>
      <p:ext uri="{BB962C8B-B14F-4D97-AF65-F5344CB8AC3E}">
        <p14:creationId xmlns:p14="http://schemas.microsoft.com/office/powerpoint/2010/main" val="2098957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Sampling</a:t>
            </a:r>
            <a:endParaRPr lang="en-US" dirty="0"/>
          </a:p>
        </p:txBody>
      </p:sp>
      <p:sp>
        <p:nvSpPr>
          <p:cNvPr id="3" name="Subtitle 2"/>
          <p:cNvSpPr>
            <a:spLocks noGrp="1"/>
          </p:cNvSpPr>
          <p:nvPr>
            <p:ph type="subTitle" idx="1"/>
          </p:nvPr>
        </p:nvSpPr>
        <p:spPr/>
        <p:txBody>
          <a:bodyPr/>
          <a:lstStyle/>
          <a:p>
            <a:r>
              <a:rPr lang="en-US" smtClean="0"/>
              <a:t>Slides</a:t>
            </a:r>
            <a:endParaRPr lang="en-US"/>
          </a:p>
        </p:txBody>
      </p:sp>
    </p:spTree>
    <p:extLst>
      <p:ext uri="{BB962C8B-B14F-4D97-AF65-F5344CB8AC3E}">
        <p14:creationId xmlns:p14="http://schemas.microsoft.com/office/powerpoint/2010/main" val="1390994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t>
            </a:r>
            <a:endParaRPr lang="en-US" dirty="0"/>
          </a:p>
        </p:txBody>
      </p:sp>
      <p:pic>
        <p:nvPicPr>
          <p:cNvPr id="5122" name="Picture 2" descr="https://puu.sh/D85Pq/dd15754af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2157413"/>
            <a:ext cx="11187788" cy="2024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39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 (Average)</a:t>
            </a:r>
            <a:endParaRPr lang="en-US" dirty="0"/>
          </a:p>
        </p:txBody>
      </p:sp>
      <p:pic>
        <p:nvPicPr>
          <p:cNvPr id="6146" name="Picture 2" descr="https://puu.sh/D86a0/549c6f2b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94" y="2710282"/>
            <a:ext cx="10158412" cy="162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58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t>
            </a:r>
            <a:endParaRPr lang="en-US" dirty="0"/>
          </a:p>
        </p:txBody>
      </p:sp>
      <p:pic>
        <p:nvPicPr>
          <p:cNvPr id="7172" name="Picture 4" descr="https://puu.sh/D86cH/9c51ea269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17787"/>
            <a:ext cx="10134598" cy="2544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234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Pivots</a:t>
            </a:r>
            <a:endParaRPr lang="en-US" dirty="0"/>
          </a:p>
        </p:txBody>
      </p:sp>
      <p:pic>
        <p:nvPicPr>
          <p:cNvPr id="9218" name="Picture 2" descr="https://puu.sh/D86eD/de3082f45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1690688"/>
            <a:ext cx="9796462" cy="411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328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Pivots</a:t>
            </a:r>
            <a:endParaRPr lang="en-US" dirty="0"/>
          </a:p>
        </p:txBody>
      </p:sp>
      <p:pic>
        <p:nvPicPr>
          <p:cNvPr id="10242" name="Picture 2" descr="https://puu.sh/D86g0/2808051e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77512" cy="443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99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 </a:t>
            </a:r>
            <a:endParaRPr lang="en-US" dirty="0"/>
          </a:p>
        </p:txBody>
      </p:sp>
      <p:sp>
        <p:nvSpPr>
          <p:cNvPr id="5" name="Content Placeholder 2"/>
          <p:cNvSpPr>
            <a:spLocks noGrp="1"/>
          </p:cNvSpPr>
          <p:nvPr>
            <p:ph idx="1"/>
          </p:nvPr>
        </p:nvSpPr>
        <p:spPr>
          <a:xfrm>
            <a:off x="838200" y="1825625"/>
            <a:ext cx="10515600" cy="435133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916096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and Iteration </a:t>
            </a:r>
            <a:endParaRPr lang="en-US" dirty="0"/>
          </a:p>
        </p:txBody>
      </p:sp>
      <p:sp>
        <p:nvSpPr>
          <p:cNvPr id="5" name="Content Placeholder 2"/>
          <p:cNvSpPr>
            <a:spLocks noGrp="1"/>
          </p:cNvSpPr>
          <p:nvPr>
            <p:ph idx="1"/>
          </p:nvPr>
        </p:nvSpPr>
        <p:spPr>
          <a:xfrm>
            <a:off x="838200" y="1825625"/>
            <a:ext cx="10515600" cy="4351338"/>
          </a:xfrm>
        </p:spPr>
        <p:txBody>
          <a:bodyPr/>
          <a:lstStyle/>
          <a:p>
            <a:r>
              <a:rPr lang="en-US" dirty="0" smtClean="0"/>
              <a:t>In programming you often need to repeat a process over and over again </a:t>
            </a:r>
          </a:p>
          <a:p>
            <a:pPr lvl="1"/>
            <a:r>
              <a:rPr lang="en-US" dirty="0" smtClean="0"/>
              <a:t>Examples at work</a:t>
            </a:r>
          </a:p>
          <a:p>
            <a:pPr lvl="1"/>
            <a:endParaRPr lang="en-US" dirty="0" smtClean="0"/>
          </a:p>
          <a:p>
            <a:pPr lvl="1"/>
            <a:endParaRPr lang="en-US" dirty="0" smtClean="0"/>
          </a:p>
          <a:p>
            <a:r>
              <a:rPr lang="en-US" dirty="0" smtClean="0"/>
              <a:t>For</a:t>
            </a:r>
          </a:p>
        </p:txBody>
      </p:sp>
    </p:spTree>
    <p:extLst>
      <p:ext uri="{BB962C8B-B14F-4D97-AF65-F5344CB8AC3E}">
        <p14:creationId xmlns:p14="http://schemas.microsoft.com/office/powerpoint/2010/main" val="790035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and Iteration </a:t>
            </a:r>
            <a:endParaRPr lang="en-US" dirty="0"/>
          </a:p>
        </p:txBody>
      </p:sp>
      <p:pic>
        <p:nvPicPr>
          <p:cNvPr id="15364" name="Picture 4" descr="https://puu.sh/D87j6/9696fc01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2453852"/>
            <a:ext cx="11601450" cy="2041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948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and Iteration </a:t>
            </a:r>
            <a:endParaRPr lang="en-US" dirty="0"/>
          </a:p>
        </p:txBody>
      </p:sp>
      <p:pic>
        <p:nvPicPr>
          <p:cNvPr id="17410" name="Picture 2" descr="https://puu.sh/D87IZ/2849987f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5421"/>
            <a:ext cx="10963275" cy="2410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452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and Iteration QUESTION TO ASK </a:t>
            </a:r>
            <a:endParaRPr lang="en-US" dirty="0"/>
          </a:p>
        </p:txBody>
      </p:sp>
      <p:pic>
        <p:nvPicPr>
          <p:cNvPr id="16386" name="Picture 2" descr="https://puu.sh/D87tR/52feaa116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2373255"/>
            <a:ext cx="11782424" cy="195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2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Review of Vitamin </a:t>
            </a:r>
          </a:p>
          <a:p>
            <a:pPr lvl="1"/>
            <a:r>
              <a:rPr lang="en-US" dirty="0" smtClean="0"/>
              <a:t>Show of issue of unequal bins </a:t>
            </a:r>
          </a:p>
          <a:p>
            <a:r>
              <a:rPr lang="en-US" dirty="0" smtClean="0"/>
              <a:t>Review of last part of content</a:t>
            </a:r>
          </a:p>
          <a:p>
            <a:r>
              <a:rPr lang="en-US" dirty="0" smtClean="0"/>
              <a:t>Automation and Iteration </a:t>
            </a:r>
          </a:p>
          <a:p>
            <a:r>
              <a:rPr lang="en-US" dirty="0" smtClean="0"/>
              <a:t>Advanced Table Functions</a:t>
            </a:r>
          </a:p>
          <a:p>
            <a:r>
              <a:rPr lang="en-US" dirty="0" smtClean="0"/>
              <a:t>Sampling (Different Kinds of samples) </a:t>
            </a:r>
          </a:p>
          <a:p>
            <a:pPr lvl="1"/>
            <a:r>
              <a:rPr lang="en-US" dirty="0" smtClean="0"/>
              <a:t>Garbage In, Garbage Out Principle</a:t>
            </a:r>
          </a:p>
          <a:p>
            <a:pPr lvl="1"/>
            <a:r>
              <a:rPr lang="en-US" dirty="0" smtClean="0"/>
              <a:t>What are possible issues in the data you have an are working with? </a:t>
            </a:r>
          </a:p>
          <a:p>
            <a:r>
              <a:rPr lang="en-US" dirty="0" smtClean="0"/>
              <a:t>Project Checkpoint! </a:t>
            </a:r>
          </a:p>
          <a:p>
            <a:r>
              <a:rPr lang="en-US" dirty="0" err="1" smtClean="0"/>
              <a:t>Fizzbuzz</a:t>
            </a:r>
            <a:r>
              <a:rPr lang="en-US" dirty="0" smtClean="0"/>
              <a:t> part 2</a:t>
            </a:r>
          </a:p>
          <a:p>
            <a:pPr lvl="1"/>
            <a:r>
              <a:rPr lang="en-US" dirty="0" smtClean="0">
                <a:sym typeface="Wingdings"/>
              </a:rPr>
              <a:t> Make this a Vitamin</a:t>
            </a:r>
          </a:p>
          <a:p>
            <a:pPr lvl="1"/>
            <a:r>
              <a:rPr lang="en-US" dirty="0" smtClean="0">
                <a:sym typeface="Wingdings"/>
              </a:rPr>
              <a:t>  </a:t>
            </a: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1130536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6" name="Content Placeholder 2"/>
          <p:cNvSpPr>
            <a:spLocks noGrp="1"/>
          </p:cNvSpPr>
          <p:nvPr>
            <p:ph idx="1"/>
          </p:nvPr>
        </p:nvSpPr>
        <p:spPr>
          <a:xfrm>
            <a:off x="838200" y="1825625"/>
            <a:ext cx="10515600" cy="4351338"/>
          </a:xfrm>
        </p:spPr>
        <p:txBody>
          <a:bodyPr>
            <a:normAutofit/>
          </a:bodyPr>
          <a:lstStyle/>
          <a:p>
            <a:r>
              <a:rPr lang="en-US" dirty="0" smtClean="0">
                <a:sym typeface="Wingdings"/>
              </a:rPr>
              <a:t>While we would like to ideally do data science on </a:t>
            </a:r>
            <a:r>
              <a:rPr lang="en-US" b="1" dirty="0" smtClean="0">
                <a:sym typeface="Wingdings"/>
              </a:rPr>
              <a:t>all</a:t>
            </a:r>
            <a:r>
              <a:rPr lang="en-US" dirty="0" smtClean="0">
                <a:sym typeface="Wingdings"/>
              </a:rPr>
              <a:t> the data that’s available, often that’s not possible </a:t>
            </a:r>
          </a:p>
          <a:p>
            <a:pPr lvl="1"/>
            <a:r>
              <a:rPr lang="en-US" dirty="0" smtClean="0">
                <a:sym typeface="Wingdings"/>
              </a:rPr>
              <a:t>Either the data we have is not complete </a:t>
            </a:r>
          </a:p>
          <a:p>
            <a:pPr lvl="1"/>
            <a:r>
              <a:rPr lang="en-US" dirty="0" smtClean="0">
                <a:sym typeface="Wingdings"/>
              </a:rPr>
              <a:t>Or we can’t really handle/process all the data we have</a:t>
            </a:r>
          </a:p>
          <a:p>
            <a:r>
              <a:rPr lang="en-US" dirty="0" smtClean="0">
                <a:sym typeface="Wingdings"/>
              </a:rPr>
              <a:t>Sampling is a science, bad samples can lead to bad results</a:t>
            </a:r>
          </a:p>
          <a:p>
            <a:r>
              <a:rPr lang="en-US" dirty="0" smtClean="0">
                <a:sym typeface="Wingdings"/>
              </a:rPr>
              <a:t>A well-known example of sampling comes from elections </a:t>
            </a:r>
          </a:p>
          <a:p>
            <a:pPr lvl="1"/>
            <a:r>
              <a:rPr lang="en-US" dirty="0" smtClean="0">
                <a:sym typeface="Wingdings"/>
              </a:rPr>
              <a:t>No way of knowing the entire population’s voting preferences, but can take a sample</a:t>
            </a:r>
          </a:p>
          <a:p>
            <a:r>
              <a:rPr lang="en-US" dirty="0" smtClean="0">
                <a:sym typeface="Wingdings"/>
              </a:rPr>
              <a:t>A statistically accurate way of taking samples is a </a:t>
            </a:r>
            <a:r>
              <a:rPr lang="en-US" b="1" dirty="0" smtClean="0">
                <a:sym typeface="Wingdings"/>
              </a:rPr>
              <a:t>simple random sample </a:t>
            </a:r>
          </a:p>
          <a:p>
            <a:pPr lvl="1"/>
            <a:endParaRPr lang="en-US" dirty="0" smtClean="0">
              <a:sym typeface="Wingdings"/>
            </a:endParaRPr>
          </a:p>
          <a:p>
            <a:endParaRPr lang="en-US" dirty="0" smtClean="0">
              <a:sym typeface="Wingdings"/>
            </a:endParaRPr>
          </a:p>
        </p:txBody>
      </p:sp>
    </p:spTree>
    <p:extLst>
      <p:ext uri="{BB962C8B-B14F-4D97-AF65-F5344CB8AC3E}">
        <p14:creationId xmlns:p14="http://schemas.microsoft.com/office/powerpoint/2010/main" val="86010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Random Sample</a:t>
            </a:r>
            <a:endParaRPr lang="en-US" dirty="0"/>
          </a:p>
        </p:txBody>
      </p:sp>
      <p:sp>
        <p:nvSpPr>
          <p:cNvPr id="6" name="Content Placeholder 2"/>
          <p:cNvSpPr>
            <a:spLocks noGrp="1"/>
          </p:cNvSpPr>
          <p:nvPr>
            <p:ph idx="1"/>
          </p:nvPr>
        </p:nvSpPr>
        <p:spPr>
          <a:xfrm>
            <a:off x="838200" y="1825625"/>
            <a:ext cx="10515600" cy="4351338"/>
          </a:xfrm>
        </p:spPr>
        <p:txBody>
          <a:bodyPr>
            <a:normAutofit fontScale="92500" lnSpcReduction="10000"/>
          </a:bodyPr>
          <a:lstStyle/>
          <a:p>
            <a:pPr lvl="1"/>
            <a:endParaRPr lang="en-US" dirty="0" smtClean="0">
              <a:sym typeface="Wingdings"/>
            </a:endParaRPr>
          </a:p>
          <a:p>
            <a:r>
              <a:rPr lang="en-US" dirty="0">
                <a:sym typeface="Wingdings"/>
              </a:rPr>
              <a:t>A</a:t>
            </a:r>
            <a:r>
              <a:rPr lang="en-US" dirty="0" smtClean="0">
                <a:sym typeface="Wingdings"/>
              </a:rPr>
              <a:t> </a:t>
            </a:r>
            <a:r>
              <a:rPr lang="en-US" b="1" dirty="0" smtClean="0">
                <a:sym typeface="Wingdings"/>
              </a:rPr>
              <a:t>subset</a:t>
            </a:r>
            <a:r>
              <a:rPr lang="en-US" dirty="0" smtClean="0">
                <a:sym typeface="Wingdings"/>
              </a:rPr>
              <a:t> of a statistical population in which each member of the subset has an equal probability of being chosen. </a:t>
            </a:r>
          </a:p>
          <a:p>
            <a:pPr lvl="1"/>
            <a:r>
              <a:rPr lang="en-US" dirty="0" smtClean="0">
                <a:sym typeface="Wingdings"/>
              </a:rPr>
              <a:t>Jars </a:t>
            </a:r>
          </a:p>
          <a:p>
            <a:r>
              <a:rPr lang="en-US" dirty="0" smtClean="0">
                <a:sym typeface="Wingdings"/>
              </a:rPr>
              <a:t>Example: Jar of Candy with Blue and Red Candy </a:t>
            </a:r>
          </a:p>
          <a:p>
            <a:r>
              <a:rPr lang="en-US" dirty="0" smtClean="0">
                <a:sym typeface="Wingdings"/>
              </a:rPr>
              <a:t>Random select candy from the jar till you get the sample size you want </a:t>
            </a:r>
          </a:p>
          <a:p>
            <a:pPr lvl="1"/>
            <a:r>
              <a:rPr lang="en-US" dirty="0" smtClean="0">
                <a:sym typeface="Wingdings"/>
              </a:rPr>
              <a:t>Each candy has an equal chance of being chosen </a:t>
            </a:r>
          </a:p>
          <a:p>
            <a:r>
              <a:rPr lang="en-US" dirty="0" smtClean="0">
                <a:sym typeface="Wingdings"/>
              </a:rPr>
              <a:t>Other sampling methods </a:t>
            </a:r>
          </a:p>
          <a:p>
            <a:pPr lvl="1"/>
            <a:r>
              <a:rPr lang="en-US" dirty="0" smtClean="0">
                <a:sym typeface="Wingdings"/>
              </a:rPr>
              <a:t>Stratified Samples </a:t>
            </a:r>
          </a:p>
          <a:p>
            <a:pPr lvl="1"/>
            <a:r>
              <a:rPr lang="en-US" dirty="0" smtClean="0">
                <a:sym typeface="Wingdings"/>
              </a:rPr>
              <a:t>Convenience Samples </a:t>
            </a:r>
            <a:endParaRPr lang="en-US" dirty="0">
              <a:sym typeface="Wingdings"/>
            </a:endParaRPr>
          </a:p>
          <a:p>
            <a:pPr lvl="1"/>
            <a:r>
              <a:rPr lang="en-US" dirty="0" smtClean="0">
                <a:sym typeface="Wingdings"/>
              </a:rPr>
              <a:t>Ext</a:t>
            </a:r>
            <a:r>
              <a:rPr lang="mr-IN" dirty="0" smtClean="0">
                <a:sym typeface="Wingdings"/>
              </a:rPr>
              <a:t>…</a:t>
            </a:r>
            <a:r>
              <a:rPr lang="en-US" dirty="0" smtClean="0">
                <a:sym typeface="Wingdings"/>
              </a:rPr>
              <a:t> </a:t>
            </a:r>
          </a:p>
        </p:txBody>
      </p:sp>
    </p:spTree>
    <p:extLst>
      <p:ext uri="{BB962C8B-B14F-4D97-AF65-F5344CB8AC3E}">
        <p14:creationId xmlns:p14="http://schemas.microsoft.com/office/powerpoint/2010/main" val="452637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Sampling</a:t>
            </a:r>
            <a:endParaRPr lang="en-US" dirty="0"/>
          </a:p>
        </p:txBody>
      </p:sp>
      <p:pic>
        <p:nvPicPr>
          <p:cNvPr id="18434" name="Picture 2" descr="http://www.oxfordmathcenter.com/images/notes/251-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4" y="1690688"/>
            <a:ext cx="48006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28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Sampling</a:t>
            </a:r>
            <a:endParaRPr lang="en-US" dirty="0"/>
          </a:p>
        </p:txBody>
      </p:sp>
      <p:sp>
        <p:nvSpPr>
          <p:cNvPr id="6" name="Content Placeholder 2"/>
          <p:cNvSpPr>
            <a:spLocks noGrp="1"/>
          </p:cNvSpPr>
          <p:nvPr>
            <p:ph idx="1"/>
          </p:nvPr>
        </p:nvSpPr>
        <p:spPr>
          <a:xfrm>
            <a:off x="838200" y="1825625"/>
            <a:ext cx="10515600" cy="4351338"/>
          </a:xfrm>
        </p:spPr>
        <p:txBody>
          <a:bodyPr>
            <a:normAutofit/>
          </a:bodyPr>
          <a:lstStyle/>
          <a:p>
            <a:r>
              <a:rPr lang="en-US" dirty="0" smtClean="0">
                <a:sym typeface="Wingdings"/>
              </a:rPr>
              <a:t>"Dewey Defeats Truman" was an incorrect banner headline on the front page of the Chicago Daily Tribune on November 3, 1948, the day after incumbent United States President, Harry S. Truman, won an upset victory over Republican challenger and Governor of New York, Thomas E. Dewey, in the 1948 presidential election.</a:t>
            </a:r>
          </a:p>
        </p:txBody>
      </p:sp>
    </p:spTree>
    <p:extLst>
      <p:ext uri="{BB962C8B-B14F-4D97-AF65-F5344CB8AC3E}">
        <p14:creationId xmlns:p14="http://schemas.microsoft.com/office/powerpoint/2010/main" val="1267381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Sampling</a:t>
            </a:r>
            <a:endParaRPr lang="en-US" dirty="0"/>
          </a:p>
        </p:txBody>
      </p:sp>
      <p:sp>
        <p:nvSpPr>
          <p:cNvPr id="6" name="Content Placeholder 2"/>
          <p:cNvSpPr>
            <a:spLocks noGrp="1"/>
          </p:cNvSpPr>
          <p:nvPr>
            <p:ph idx="1"/>
          </p:nvPr>
        </p:nvSpPr>
        <p:spPr>
          <a:xfrm>
            <a:off x="838200" y="1825625"/>
            <a:ext cx="10515600" cy="4351338"/>
          </a:xfrm>
        </p:spPr>
        <p:txBody>
          <a:bodyPr>
            <a:normAutofit/>
          </a:bodyPr>
          <a:lstStyle/>
          <a:p>
            <a:r>
              <a:rPr lang="en-US" dirty="0" smtClean="0">
                <a:sym typeface="Wingdings"/>
              </a:rPr>
              <a:t>Why was the Chicago Daily Tribune confident that Dewey would win?</a:t>
            </a:r>
          </a:p>
          <a:p>
            <a:pPr lvl="1"/>
            <a:r>
              <a:rPr lang="en-US" dirty="0" smtClean="0">
                <a:sym typeface="Wingdings"/>
              </a:rPr>
              <a:t>All three major polls predicted Dewey would win. The closest poll to the actual results had a 5% </a:t>
            </a:r>
            <a:r>
              <a:rPr lang="en-US" dirty="0" err="1" smtClean="0">
                <a:sym typeface="Wingdings"/>
              </a:rPr>
              <a:t>advntage</a:t>
            </a:r>
            <a:r>
              <a:rPr lang="en-US" dirty="0" smtClean="0">
                <a:sym typeface="Wingdings"/>
              </a:rPr>
              <a:t> for Dewey </a:t>
            </a:r>
          </a:p>
          <a:p>
            <a:pPr lvl="1"/>
            <a:r>
              <a:rPr lang="en-US" dirty="0" smtClean="0">
                <a:sym typeface="Wingdings"/>
              </a:rPr>
              <a:t>Polls suffered from numerous problems with sampling </a:t>
            </a:r>
          </a:p>
          <a:p>
            <a:pPr lvl="2"/>
            <a:r>
              <a:rPr lang="en-US" dirty="0" err="1" smtClean="0">
                <a:sym typeface="Wingdings"/>
              </a:rPr>
              <a:t>Stoped</a:t>
            </a:r>
            <a:r>
              <a:rPr lang="en-US" dirty="0" smtClean="0">
                <a:sym typeface="Wingdings"/>
              </a:rPr>
              <a:t> Polling too soon (Truman energized voting days before the election, but last predictions stopped weeks before the election) </a:t>
            </a:r>
          </a:p>
          <a:p>
            <a:pPr lvl="2"/>
            <a:r>
              <a:rPr lang="en-US" dirty="0" smtClean="0">
                <a:sym typeface="Wingdings"/>
              </a:rPr>
              <a:t>Pollsters used telephones which favored more well-to-do households</a:t>
            </a:r>
          </a:p>
          <a:p>
            <a:pPr lvl="2"/>
            <a:r>
              <a:rPr lang="en-US" dirty="0" smtClean="0">
                <a:sym typeface="Wingdings"/>
              </a:rPr>
              <a:t>Tried to match samples with demographics (</a:t>
            </a:r>
            <a:r>
              <a:rPr lang="en-US" dirty="0" err="1" smtClean="0">
                <a:sym typeface="Wingdings"/>
              </a:rPr>
              <a:t>ie</a:t>
            </a:r>
            <a:r>
              <a:rPr lang="en-US" dirty="0" smtClean="0">
                <a:sym typeface="Wingdings"/>
              </a:rPr>
              <a:t>. interviewing 10 men, 11 women, 8 </a:t>
            </a:r>
            <a:r>
              <a:rPr lang="en-US" dirty="0" err="1" smtClean="0">
                <a:sym typeface="Wingdings"/>
              </a:rPr>
              <a:t>african</a:t>
            </a:r>
            <a:r>
              <a:rPr lang="en-US" dirty="0" smtClean="0">
                <a:sym typeface="Wingdings"/>
              </a:rPr>
              <a:t> </a:t>
            </a:r>
            <a:r>
              <a:rPr lang="en-US" dirty="0" err="1" smtClean="0">
                <a:sym typeface="Wingdings"/>
              </a:rPr>
              <a:t>americans</a:t>
            </a:r>
            <a:r>
              <a:rPr lang="en-US" dirty="0" smtClean="0">
                <a:sym typeface="Wingdings"/>
              </a:rPr>
              <a:t>, 2 </a:t>
            </a:r>
            <a:r>
              <a:rPr lang="en-US" dirty="0" err="1" smtClean="0">
                <a:sym typeface="Wingdings"/>
              </a:rPr>
              <a:t>asians</a:t>
            </a:r>
            <a:r>
              <a:rPr lang="en-US" dirty="0" smtClean="0">
                <a:sym typeface="Wingdings"/>
              </a:rPr>
              <a:t>, and 11 </a:t>
            </a:r>
            <a:r>
              <a:rPr lang="en-US" dirty="0" err="1" smtClean="0">
                <a:sym typeface="Wingdings"/>
              </a:rPr>
              <a:t>caucasians</a:t>
            </a:r>
            <a:r>
              <a:rPr lang="en-US" dirty="0">
                <a:sym typeface="Wingdings"/>
              </a:rPr>
              <a:t> </a:t>
            </a:r>
            <a:r>
              <a:rPr lang="en-US" dirty="0" smtClean="0">
                <a:sym typeface="Wingdings"/>
              </a:rPr>
              <a:t>because that was the demographics.) </a:t>
            </a:r>
          </a:p>
          <a:p>
            <a:r>
              <a:rPr lang="en-US" dirty="0" smtClean="0">
                <a:sym typeface="Wingdings"/>
              </a:rPr>
              <a:t>Did Bad Sampling Affect predictions for the 2016 Election? (Probably)</a:t>
            </a:r>
          </a:p>
          <a:p>
            <a:pPr lvl="1"/>
            <a:r>
              <a:rPr lang="en-US" dirty="0" smtClean="0">
                <a:sym typeface="Wingdings"/>
              </a:rPr>
              <a:t>This is a hot topic of debate amongst experts (</a:t>
            </a:r>
            <a:r>
              <a:rPr lang="en-US" dirty="0" err="1" smtClean="0">
                <a:sym typeface="Wingdings"/>
              </a:rPr>
              <a:t>Nassim</a:t>
            </a:r>
            <a:r>
              <a:rPr lang="en-US" dirty="0" smtClean="0">
                <a:sym typeface="Wingdings"/>
              </a:rPr>
              <a:t> </a:t>
            </a:r>
            <a:r>
              <a:rPr lang="en-US" dirty="0" err="1" smtClean="0">
                <a:sym typeface="Wingdings"/>
              </a:rPr>
              <a:t>Taleb</a:t>
            </a:r>
            <a:r>
              <a:rPr lang="en-US" dirty="0" smtClean="0">
                <a:sym typeface="Wingdings"/>
              </a:rPr>
              <a:t> vs. Nate Silver) </a:t>
            </a:r>
          </a:p>
        </p:txBody>
      </p:sp>
    </p:spTree>
    <p:extLst>
      <p:ext uri="{BB962C8B-B14F-4D97-AF65-F5344CB8AC3E}">
        <p14:creationId xmlns:p14="http://schemas.microsoft.com/office/powerpoint/2010/main" val="1420265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in Python </a:t>
            </a:r>
            <a:endParaRPr lang="en-US" dirty="0"/>
          </a:p>
        </p:txBody>
      </p:sp>
      <p:sp>
        <p:nvSpPr>
          <p:cNvPr id="6" name="Content Placeholder 2"/>
          <p:cNvSpPr>
            <a:spLocks noGrp="1"/>
          </p:cNvSpPr>
          <p:nvPr>
            <p:ph idx="1"/>
          </p:nvPr>
        </p:nvSpPr>
        <p:spPr>
          <a:xfrm>
            <a:off x="838200" y="1825625"/>
            <a:ext cx="10515600" cy="4351338"/>
          </a:xfrm>
        </p:spPr>
        <p:txBody>
          <a:bodyPr>
            <a:normAutofit/>
          </a:bodyPr>
          <a:lstStyle/>
          <a:p>
            <a:pPr marL="0" marR="0" lvl="1"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All ready did sampling in Python (show off show)</a:t>
            </a:r>
          </a:p>
          <a:p>
            <a:pPr marL="0" marR="0" lvl="1" indent="0" defTabSz="914400" eaLnBrk="1" fontAlgn="auto" latinLnBrk="0" hangingPunct="1">
              <a:lnSpc>
                <a:spcPct val="100000"/>
              </a:lnSpc>
              <a:spcBef>
                <a:spcPts val="0"/>
              </a:spcBef>
              <a:spcAft>
                <a:spcPts val="0"/>
              </a:spcAft>
              <a:buClrTx/>
              <a:buSzTx/>
              <a:buFontTx/>
              <a:buNone/>
              <a:tabLst/>
              <a:defRPr/>
            </a:pPr>
            <a:r>
              <a:rPr lang="en-US" dirty="0">
                <a:sym typeface="Wingdings"/>
              </a:rPr>
              <a:t>	</a:t>
            </a:r>
            <a:r>
              <a:rPr lang="en-US" dirty="0" smtClean="0">
                <a:sym typeface="Wingdings"/>
              </a:rPr>
              <a:t> </a:t>
            </a:r>
          </a:p>
          <a:p>
            <a:pPr marL="0" marR="0" lvl="1" indent="0" defTabSz="914400" eaLnBrk="1" fontAlgn="auto" latinLnBrk="0" hangingPunct="1">
              <a:lnSpc>
                <a:spcPct val="100000"/>
              </a:lnSpc>
              <a:spcBef>
                <a:spcPts val="0"/>
              </a:spcBef>
              <a:spcAft>
                <a:spcPts val="0"/>
              </a:spcAft>
              <a:buClrTx/>
              <a:buSzTx/>
              <a:buFontTx/>
              <a:buNone/>
              <a:tabLst/>
              <a:defRPr/>
            </a:pPr>
            <a:r>
              <a:rPr lang="en-US" dirty="0">
                <a:sym typeface="Wingdings"/>
              </a:rPr>
              <a:t>	</a:t>
            </a:r>
            <a:endParaRPr lang="en-US" dirty="0" smtClean="0">
              <a:sym typeface="Wingdings"/>
            </a:endParaRPr>
          </a:p>
        </p:txBody>
      </p:sp>
      <p:pic>
        <p:nvPicPr>
          <p:cNvPr id="21506" name="Picture 2" descr="https://puu.sh/D8h07/1dd29ab8f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7" y="2538130"/>
            <a:ext cx="5005387" cy="313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304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in Python </a:t>
            </a:r>
            <a:endParaRPr lang="en-US" dirty="0"/>
          </a:p>
        </p:txBody>
      </p:sp>
      <p:sp>
        <p:nvSpPr>
          <p:cNvPr id="6" name="Content Placeholder 2"/>
          <p:cNvSpPr>
            <a:spLocks noGrp="1"/>
          </p:cNvSpPr>
          <p:nvPr>
            <p:ph idx="1"/>
          </p:nvPr>
        </p:nvSpPr>
        <p:spPr>
          <a:xfrm>
            <a:off x="838200" y="1825625"/>
            <a:ext cx="10515600" cy="4351338"/>
          </a:xfrm>
        </p:spPr>
        <p:txBody>
          <a:bodyPr>
            <a:normAutofit/>
          </a:bodyPr>
          <a:lstStyle/>
          <a:p>
            <a:pPr marL="0" marR="0" lvl="1"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For our shopping dataset, we could select a sample by randomly choosing a number </a:t>
            </a:r>
            <a:r>
              <a:rPr lang="en-US" i="1" dirty="0" smtClean="0">
                <a:sym typeface="Wingdings"/>
              </a:rPr>
              <a:t>k </a:t>
            </a:r>
            <a:r>
              <a:rPr lang="en-US" dirty="0" smtClean="0">
                <a:sym typeface="Wingdings"/>
              </a:rPr>
              <a:t>from 1-10 then choosing every </a:t>
            </a:r>
            <a:r>
              <a:rPr lang="en-US" i="1" dirty="0">
                <a:sym typeface="Wingdings"/>
              </a:rPr>
              <a:t>k</a:t>
            </a:r>
            <a:r>
              <a:rPr lang="en-US" i="1" dirty="0" smtClean="0">
                <a:sym typeface="Wingdings"/>
              </a:rPr>
              <a:t>th </a:t>
            </a:r>
            <a:r>
              <a:rPr lang="en-US" dirty="0" smtClean="0">
                <a:sym typeface="Wingdings"/>
              </a:rPr>
              <a:t>number after that. </a:t>
            </a:r>
          </a:p>
          <a:p>
            <a:pPr marL="0" marR="0" lvl="1" indent="0" defTabSz="914400" eaLnBrk="1" fontAlgn="auto" latinLnBrk="0" hangingPunct="1">
              <a:lnSpc>
                <a:spcPct val="100000"/>
              </a:lnSpc>
              <a:spcBef>
                <a:spcPts val="0"/>
              </a:spcBef>
              <a:spcAft>
                <a:spcPts val="0"/>
              </a:spcAft>
              <a:buClrTx/>
              <a:buSzTx/>
              <a:buFontTx/>
              <a:buNone/>
              <a:tabLst/>
              <a:defRPr/>
            </a:pPr>
            <a:r>
              <a:rPr lang="en-US" dirty="0">
                <a:sym typeface="Wingdings"/>
              </a:rPr>
              <a:t>	</a:t>
            </a:r>
            <a:r>
              <a:rPr lang="en-US" dirty="0" smtClean="0">
                <a:sym typeface="Wingdings"/>
              </a:rPr>
              <a:t>Is this a random sample? </a:t>
            </a:r>
          </a:p>
          <a:p>
            <a:pPr marL="0" marR="0" lvl="1"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1" indent="0" defTabSz="914400" eaLnBrk="1" fontAlgn="auto" latinLnBrk="0" hangingPunct="1">
              <a:lnSpc>
                <a:spcPct val="100000"/>
              </a:lnSpc>
              <a:spcBef>
                <a:spcPts val="0"/>
              </a:spcBef>
              <a:spcAft>
                <a:spcPts val="0"/>
              </a:spcAft>
              <a:buClrTx/>
              <a:buSzTx/>
              <a:buFontTx/>
              <a:buNone/>
              <a:tabLst/>
              <a:defRPr/>
            </a:pPr>
            <a:r>
              <a:rPr lang="en-US" dirty="0">
                <a:sym typeface="Wingdings"/>
              </a:rPr>
              <a:t>	</a:t>
            </a:r>
            <a:endParaRPr lang="en-US" dirty="0" smtClean="0">
              <a:sym typeface="Wingdings"/>
            </a:endParaRPr>
          </a:p>
        </p:txBody>
      </p:sp>
      <p:pic>
        <p:nvPicPr>
          <p:cNvPr id="4" name="Picture 2" descr="https://puu.sh/D85uy/e68b7f9a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793" y="2971800"/>
            <a:ext cx="4099307"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423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in Python </a:t>
            </a:r>
            <a:endParaRPr lang="en-US" dirty="0"/>
          </a:p>
        </p:txBody>
      </p:sp>
      <p:sp>
        <p:nvSpPr>
          <p:cNvPr id="6" name="Content Placeholder 2"/>
          <p:cNvSpPr>
            <a:spLocks noGrp="1"/>
          </p:cNvSpPr>
          <p:nvPr>
            <p:ph idx="1"/>
          </p:nvPr>
        </p:nvSpPr>
        <p:spPr>
          <a:xfrm>
            <a:off x="838200" y="1825625"/>
            <a:ext cx="10515600" cy="4351338"/>
          </a:xfrm>
        </p:spPr>
        <p:txBody>
          <a:bodyPr>
            <a:normAutofit/>
          </a:bodyPr>
          <a:lstStyle/>
          <a:p>
            <a:pPr marL="0" marR="0" lvl="1"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Sample method </a:t>
            </a:r>
          </a:p>
          <a:p>
            <a:pPr marL="0" marR="0" lvl="1" indent="0" defTabSz="914400" eaLnBrk="1" fontAlgn="auto" latinLnBrk="0" hangingPunct="1">
              <a:lnSpc>
                <a:spcPct val="100000"/>
              </a:lnSpc>
              <a:spcBef>
                <a:spcPts val="0"/>
              </a:spcBef>
              <a:spcAft>
                <a:spcPts val="0"/>
              </a:spcAft>
              <a:buClrTx/>
              <a:buSzTx/>
              <a:buFontTx/>
              <a:buNone/>
              <a:tabLst/>
              <a:defRPr/>
            </a:pPr>
            <a:r>
              <a:rPr lang="en-US" dirty="0">
                <a:sym typeface="Wingdings"/>
              </a:rPr>
              <a:t>	</a:t>
            </a:r>
            <a:r>
              <a:rPr lang="en-US" dirty="0" err="1" smtClean="0">
                <a:sym typeface="Wingdings"/>
              </a:rPr>
              <a:t>table.sample</a:t>
            </a:r>
            <a:r>
              <a:rPr lang="en-US" dirty="0" smtClean="0">
                <a:sym typeface="Wingdings"/>
              </a:rPr>
              <a:t>(</a:t>
            </a:r>
            <a:r>
              <a:rPr lang="en-US" i="1" dirty="0" smtClean="0">
                <a:sym typeface="Wingdings"/>
              </a:rPr>
              <a:t>k)</a:t>
            </a:r>
          </a:p>
          <a:p>
            <a:pPr marL="0" marR="0" lvl="1" indent="0" defTabSz="914400" eaLnBrk="1" fontAlgn="auto" latinLnBrk="0" hangingPunct="1">
              <a:lnSpc>
                <a:spcPct val="100000"/>
              </a:lnSpc>
              <a:spcBef>
                <a:spcPts val="0"/>
              </a:spcBef>
              <a:spcAft>
                <a:spcPts val="0"/>
              </a:spcAft>
              <a:buClrTx/>
              <a:buSzTx/>
              <a:buFontTx/>
              <a:buNone/>
              <a:tabLst/>
              <a:defRPr/>
            </a:pPr>
            <a:r>
              <a:rPr lang="en-US" i="1" dirty="0">
                <a:sym typeface="Wingdings"/>
              </a:rPr>
              <a:t>	</a:t>
            </a:r>
            <a:r>
              <a:rPr lang="en-US" i="1" dirty="0" smtClean="0">
                <a:sym typeface="Wingdings"/>
              </a:rPr>
              <a:t>In the future would</a:t>
            </a:r>
          </a:p>
          <a:p>
            <a:pPr marL="0" marR="0" lvl="1" indent="0" defTabSz="914400" eaLnBrk="1" fontAlgn="auto" latinLnBrk="0" hangingPunct="1">
              <a:lnSpc>
                <a:spcPct val="100000"/>
              </a:lnSpc>
              <a:spcBef>
                <a:spcPts val="0"/>
              </a:spcBef>
              <a:spcAft>
                <a:spcPts val="0"/>
              </a:spcAft>
              <a:buClrTx/>
              <a:buSzTx/>
              <a:buFontTx/>
              <a:buNone/>
              <a:tabLst/>
              <a:defRPr/>
            </a:pPr>
            <a:r>
              <a:rPr lang="en-US" i="1" dirty="0" smtClean="0">
                <a:sym typeface="Wingdings"/>
              </a:rPr>
              <a:t> recommend </a:t>
            </a:r>
            <a:r>
              <a:rPr lang="en-US" dirty="0" smtClean="0">
                <a:sym typeface="Wingdings"/>
              </a:rPr>
              <a:t>using this</a:t>
            </a:r>
          </a:p>
          <a:p>
            <a:pPr marL="0" marR="0" lvl="1"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1" indent="0" defTabSz="914400" eaLnBrk="1" fontAlgn="auto" latinLnBrk="0" hangingPunct="1">
              <a:lnSpc>
                <a:spcPct val="100000"/>
              </a:lnSpc>
              <a:spcBef>
                <a:spcPts val="0"/>
              </a:spcBef>
              <a:spcAft>
                <a:spcPts val="0"/>
              </a:spcAft>
              <a:buClrTx/>
              <a:buSzTx/>
              <a:buFontTx/>
              <a:buNone/>
              <a:tabLst/>
              <a:defRPr/>
            </a:pPr>
            <a:endParaRPr lang="en-US" dirty="0" smtClean="0">
              <a:sym typeface="Wingdings"/>
            </a:endParaRPr>
          </a:p>
        </p:txBody>
      </p:sp>
      <p:pic>
        <p:nvPicPr>
          <p:cNvPr id="1026" name="Picture 2" descr="https://puu.sh/D8heO/426db77f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2716" y="1825625"/>
            <a:ext cx="6146684"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666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in Python </a:t>
            </a:r>
            <a:endParaRPr lang="en-US" dirty="0"/>
          </a:p>
        </p:txBody>
      </p:sp>
      <p:pic>
        <p:nvPicPr>
          <p:cNvPr id="29698" name="Picture 2" descr="https://puu.sh/D8hgd/84f07a103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091" y="1393759"/>
            <a:ext cx="8037872" cy="5130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178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in Python </a:t>
            </a:r>
            <a:endParaRPr lang="en-US" dirty="0"/>
          </a:p>
        </p:txBody>
      </p:sp>
      <p:pic>
        <p:nvPicPr>
          <p:cNvPr id="30722" name="Picture 2" descr="https://puu.sh/D8hgR/94b8f8ad1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4" y="1690688"/>
            <a:ext cx="7462837" cy="440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57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Binning</a:t>
            </a:r>
            <a:endParaRPr lang="en-US" dirty="0"/>
          </a:p>
        </p:txBody>
      </p:sp>
      <p:sp>
        <p:nvSpPr>
          <p:cNvPr id="3" name="Content Placeholder 2"/>
          <p:cNvSpPr>
            <a:spLocks noGrp="1"/>
          </p:cNvSpPr>
          <p:nvPr>
            <p:ph idx="1"/>
          </p:nvPr>
        </p:nvSpPr>
        <p:spPr/>
        <p:txBody>
          <a:bodyPr>
            <a:normAutofit/>
          </a:bodyPr>
          <a:lstStyle/>
          <a:p>
            <a:endParaRPr lang="en-US" dirty="0" smtClean="0">
              <a:sym typeface="Wingdings"/>
            </a:endParaRPr>
          </a:p>
          <a:p>
            <a:pPr lvl="1"/>
            <a:endParaRPr lang="en-US" dirty="0" smtClean="0"/>
          </a:p>
        </p:txBody>
      </p:sp>
      <p:pic>
        <p:nvPicPr>
          <p:cNvPr id="22530" name="Picture 2" descr="https://puu.sh/D8eHa/45422c516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240" y="1690688"/>
            <a:ext cx="5953897"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04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in Python </a:t>
            </a:r>
            <a:endParaRPr lang="en-US" dirty="0"/>
          </a:p>
        </p:txBody>
      </p:sp>
      <p:pic>
        <p:nvPicPr>
          <p:cNvPr id="31750" name="Picture 6" descr="https://puu.sh/D8hnB/ad67684f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239" y="1557338"/>
            <a:ext cx="7248423" cy="44865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15138" y="628650"/>
            <a:ext cx="3271837"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93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in Python </a:t>
            </a:r>
            <a:endParaRPr lang="en-US" dirty="0"/>
          </a:p>
        </p:txBody>
      </p:sp>
      <p:sp>
        <p:nvSpPr>
          <p:cNvPr id="4" name="Rectangle 3"/>
          <p:cNvSpPr/>
          <p:nvPr/>
        </p:nvSpPr>
        <p:spPr>
          <a:xfrm>
            <a:off x="6815138" y="628650"/>
            <a:ext cx="3271837"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794" name="Picture 2" descr="https://puu.sh/D8hyz/4e5295c8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1865919"/>
            <a:ext cx="7405687" cy="4325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02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in Python </a:t>
            </a:r>
            <a:endParaRPr lang="en-US" dirty="0"/>
          </a:p>
        </p:txBody>
      </p:sp>
      <p:sp>
        <p:nvSpPr>
          <p:cNvPr id="5" name="Content Placeholder 2"/>
          <p:cNvSpPr>
            <a:spLocks noGrp="1"/>
          </p:cNvSpPr>
          <p:nvPr>
            <p:ph idx="1"/>
          </p:nvPr>
        </p:nvSpPr>
        <p:spPr>
          <a:xfrm>
            <a:off x="838200" y="1825625"/>
            <a:ext cx="10515600" cy="4351338"/>
          </a:xfrm>
        </p:spPr>
        <p:txBody>
          <a:bodyPr>
            <a:normAutofit/>
          </a:bodyPr>
          <a:lstStyle/>
          <a:p>
            <a:r>
              <a:rPr lang="en-US" dirty="0" smtClean="0">
                <a:sym typeface="Wingdings"/>
              </a:rPr>
              <a:t>For a large random sample, the histogram of the sample resembles the histogram of the population, </a:t>
            </a:r>
            <a:r>
              <a:rPr lang="en-US" b="1" dirty="0" smtClean="0">
                <a:sym typeface="Wingdings"/>
              </a:rPr>
              <a:t>with high probability</a:t>
            </a:r>
            <a:r>
              <a:rPr lang="en-US" dirty="0" smtClean="0">
                <a:sym typeface="Wingdings"/>
              </a:rPr>
              <a:t>.</a:t>
            </a:r>
          </a:p>
          <a:p>
            <a:r>
              <a:rPr lang="en-US" dirty="0" smtClean="0">
                <a:sym typeface="Wingdings"/>
              </a:rPr>
              <a:t>We will delve into this further next lecture and give a formal name for this principle (arguable the backbone of statistics) </a:t>
            </a:r>
          </a:p>
          <a:p>
            <a:r>
              <a:rPr lang="en-US" dirty="0" smtClean="0">
                <a:sym typeface="Wingdings"/>
              </a:rPr>
              <a:t>Finish up sampling </a:t>
            </a:r>
            <a:endParaRPr lang="en-US" dirty="0">
              <a:sym typeface="Wingdings"/>
            </a:endParaRPr>
          </a:p>
          <a:p>
            <a:r>
              <a:rPr lang="en-US" dirty="0" smtClean="0">
                <a:sym typeface="Wingdings"/>
              </a:rPr>
              <a:t>Hypothesis testing</a:t>
            </a:r>
          </a:p>
          <a:p>
            <a:endParaRPr lang="en-US" dirty="0" smtClean="0">
              <a:sym typeface="Wingdings"/>
            </a:endParaRPr>
          </a:p>
          <a:p>
            <a:endParaRPr lang="en-US" dirty="0" smtClean="0">
              <a:sym typeface="Wingdings"/>
            </a:endParaRPr>
          </a:p>
          <a:p>
            <a:endParaRPr lang="en-US" dirty="0">
              <a:sym typeface="Wingdings"/>
            </a:endParaRPr>
          </a:p>
          <a:p>
            <a:endParaRPr lang="en-US" dirty="0">
              <a:sym typeface="Wingdings"/>
            </a:endParaRPr>
          </a:p>
        </p:txBody>
      </p:sp>
    </p:spTree>
    <p:extLst>
      <p:ext uri="{BB962C8B-B14F-4D97-AF65-F5344CB8AC3E}">
        <p14:creationId xmlns:p14="http://schemas.microsoft.com/office/powerpoint/2010/main" val="1523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Binning</a:t>
            </a:r>
            <a:endParaRPr lang="en-US" dirty="0"/>
          </a:p>
        </p:txBody>
      </p:sp>
      <p:sp>
        <p:nvSpPr>
          <p:cNvPr id="3" name="Content Placeholder 2"/>
          <p:cNvSpPr>
            <a:spLocks noGrp="1"/>
          </p:cNvSpPr>
          <p:nvPr>
            <p:ph idx="1"/>
          </p:nvPr>
        </p:nvSpPr>
        <p:spPr/>
        <p:txBody>
          <a:bodyPr>
            <a:normAutofit/>
          </a:bodyPr>
          <a:lstStyle/>
          <a:p>
            <a:endParaRPr lang="en-US" dirty="0" smtClean="0">
              <a:sym typeface="Wingdings"/>
            </a:endParaRPr>
          </a:p>
          <a:p>
            <a:pPr lvl="1"/>
            <a:endParaRPr lang="en-US" dirty="0" smtClean="0"/>
          </a:p>
        </p:txBody>
      </p:sp>
      <p:pic>
        <p:nvPicPr>
          <p:cNvPr id="23554" name="Picture 2" descr="https://puu.sh/D8eIq/0a8245f2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895" y="1825625"/>
            <a:ext cx="6582792"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2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Binning</a:t>
            </a:r>
            <a:endParaRPr lang="en-US" dirty="0"/>
          </a:p>
        </p:txBody>
      </p:sp>
      <p:sp>
        <p:nvSpPr>
          <p:cNvPr id="3" name="Content Placeholder 2"/>
          <p:cNvSpPr>
            <a:spLocks noGrp="1"/>
          </p:cNvSpPr>
          <p:nvPr>
            <p:ph idx="1"/>
          </p:nvPr>
        </p:nvSpPr>
        <p:spPr/>
        <p:txBody>
          <a:bodyPr>
            <a:normAutofit/>
          </a:bodyPr>
          <a:lstStyle/>
          <a:p>
            <a:endParaRPr lang="en-US" dirty="0" smtClean="0">
              <a:sym typeface="Wingdings"/>
            </a:endParaRPr>
          </a:p>
          <a:p>
            <a:pPr lvl="1"/>
            <a:endParaRPr lang="en-US" dirty="0" smtClean="0"/>
          </a:p>
        </p:txBody>
      </p:sp>
      <p:pic>
        <p:nvPicPr>
          <p:cNvPr id="24578" name="Picture 2" descr="https://puu.sh/D8eKl/38d93a29e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6" y="1690688"/>
            <a:ext cx="7815262" cy="4307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51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with multiple variables</a:t>
            </a:r>
            <a:endParaRPr lang="en-US" dirty="0"/>
          </a:p>
        </p:txBody>
      </p:sp>
      <p:sp>
        <p:nvSpPr>
          <p:cNvPr id="3" name="Content Placeholder 2"/>
          <p:cNvSpPr>
            <a:spLocks noGrp="1"/>
          </p:cNvSpPr>
          <p:nvPr>
            <p:ph idx="1"/>
          </p:nvPr>
        </p:nvSpPr>
        <p:spPr/>
        <p:txBody>
          <a:bodyPr/>
          <a:lstStyle/>
          <a:p>
            <a:r>
              <a:rPr lang="en-US" dirty="0" smtClean="0"/>
              <a:t>Review Vitamin</a:t>
            </a:r>
          </a:p>
          <a:p>
            <a:pPr lvl="1"/>
            <a:r>
              <a:rPr lang="en-US" dirty="0" smtClean="0"/>
              <a:t>We can’t tell how heights are distributed within a bin.</a:t>
            </a:r>
          </a:p>
          <a:p>
            <a:r>
              <a:rPr lang="en-US" dirty="0" smtClean="0"/>
              <a:t>Show off issue of unequal bins (and normalization)  </a:t>
            </a:r>
          </a:p>
          <a:p>
            <a:r>
              <a:rPr lang="en-US" dirty="0" err="1" smtClean="0"/>
              <a:t>Fizzbuzz</a:t>
            </a:r>
            <a:r>
              <a:rPr lang="en-US" dirty="0" smtClean="0"/>
              <a:t> part 2</a:t>
            </a:r>
          </a:p>
          <a:p>
            <a:pPr lvl="1"/>
            <a:r>
              <a:rPr lang="en-US" dirty="0" smtClean="0">
                <a:sym typeface="Wingdings"/>
              </a:rPr>
              <a:t> Make this a Vitamin</a:t>
            </a:r>
          </a:p>
          <a:p>
            <a:pPr lvl="1"/>
            <a:r>
              <a:rPr lang="en-US" dirty="0" smtClean="0">
                <a:sym typeface="Wingdings"/>
              </a:rPr>
              <a:t>  </a:t>
            </a: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112338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Shopping Data </a:t>
            </a:r>
            <a:endParaRPr lang="en-US" dirty="0"/>
          </a:p>
        </p:txBody>
      </p:sp>
      <p:sp>
        <p:nvSpPr>
          <p:cNvPr id="4" name="Content Placeholder 2"/>
          <p:cNvSpPr txBox="1">
            <a:spLocks/>
          </p:cNvSpPr>
          <p:nvPr/>
        </p:nvSpPr>
        <p:spPr>
          <a:xfrm>
            <a:off x="7843837" y="714374"/>
            <a:ext cx="4029075" cy="5929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1" indent="0" defTabSz="914400" eaLnBrk="1" fontAlgn="auto" latinLnBrk="0" hangingPunct="1">
              <a:lnSpc>
                <a:spcPct val="100000"/>
              </a:lnSpc>
              <a:spcBef>
                <a:spcPts val="0"/>
              </a:spcBef>
              <a:spcAft>
                <a:spcPts val="0"/>
              </a:spcAft>
              <a:buClrTx/>
              <a:buSzTx/>
              <a:buFontTx/>
              <a:buNone/>
              <a:tabLst/>
              <a:defRPr/>
            </a:pPr>
            <a:r>
              <a:rPr lang="en-US" dirty="0" smtClean="0"/>
              <a:t>The following is Synthetic data for the amount of time spent inside stores located in ___ Mall </a:t>
            </a:r>
          </a:p>
          <a:p>
            <a:pPr marL="0" marR="0" lvl="1" indent="0" defTabSz="914400" eaLnBrk="1" fontAlgn="auto" latinLnBrk="0" hangingPunct="1">
              <a:lnSpc>
                <a:spcPct val="100000"/>
              </a:lnSpc>
              <a:spcBef>
                <a:spcPts val="0"/>
              </a:spcBef>
              <a:spcAft>
                <a:spcPts val="0"/>
              </a:spcAft>
              <a:buClrTx/>
              <a:buSzTx/>
              <a:buFontTx/>
              <a:buNone/>
              <a:tabLst/>
              <a:defRPr/>
            </a:pPr>
            <a:endParaRPr lang="en-US" dirty="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Each row represent an individual’s visit at a store </a:t>
            </a:r>
          </a:p>
          <a:p>
            <a:pPr marL="0" marR="0" lvl="1" indent="0" defTabSz="914400" eaLnBrk="1" fontAlgn="auto" latinLnBrk="0" hangingPunct="1">
              <a:lnSpc>
                <a:spcPct val="100000"/>
              </a:lnSpc>
              <a:spcBef>
                <a:spcPts val="0"/>
              </a:spcBef>
              <a:spcAft>
                <a:spcPts val="0"/>
              </a:spcAft>
              <a:buClrTx/>
              <a:buSzTx/>
              <a:buFontTx/>
              <a:buNone/>
              <a:tabLst/>
              <a:defRPr/>
            </a:pPr>
            <a:r>
              <a:rPr lang="en-US" dirty="0"/>
              <a:t>	</a:t>
            </a:r>
            <a:r>
              <a:rPr lang="en-US" b="1" dirty="0" smtClean="0"/>
              <a:t>Store</a:t>
            </a:r>
            <a:r>
              <a:rPr lang="en-US" dirty="0" smtClean="0"/>
              <a:t> is a String</a:t>
            </a:r>
          </a:p>
          <a:p>
            <a:pPr marL="0" marR="0" lvl="1"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containing the name of</a:t>
            </a:r>
          </a:p>
          <a:p>
            <a:pPr marL="0" marR="0" lvl="1"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the Department Store </a:t>
            </a:r>
          </a:p>
          <a:p>
            <a:pPr marL="0" marR="0" lvl="1" indent="0" defTabSz="914400" eaLnBrk="1" fontAlgn="auto" latinLnBrk="0" hangingPunct="1">
              <a:lnSpc>
                <a:spcPct val="100000"/>
              </a:lnSpc>
              <a:spcBef>
                <a:spcPts val="0"/>
              </a:spcBef>
              <a:spcAft>
                <a:spcPts val="0"/>
              </a:spcAft>
              <a:buClrTx/>
              <a:buSzTx/>
              <a:buFontTx/>
              <a:buNone/>
              <a:tabLst/>
              <a:defRPr/>
            </a:pPr>
            <a:r>
              <a:rPr lang="en-US" dirty="0"/>
              <a:t>	</a:t>
            </a:r>
            <a:r>
              <a:rPr lang="en-US" b="1" dirty="0" smtClean="0"/>
              <a:t>Operating System </a:t>
            </a:r>
            <a:r>
              <a:rPr lang="en-US" dirty="0" smtClean="0"/>
              <a:t>is string containing the operating system on the person’s phone when they visited </a:t>
            </a:r>
          </a:p>
          <a:p>
            <a:pPr marL="0" marR="0" lvl="1" indent="0" defTabSz="914400" eaLnBrk="1" fontAlgn="auto" latinLnBrk="0" hangingPunct="1">
              <a:lnSpc>
                <a:spcPct val="100000"/>
              </a:lnSpc>
              <a:spcBef>
                <a:spcPts val="0"/>
              </a:spcBef>
              <a:spcAft>
                <a:spcPts val="0"/>
              </a:spcAft>
              <a:buClrTx/>
              <a:buSzTx/>
              <a:buFontTx/>
              <a:buNone/>
              <a:tabLst/>
              <a:defRPr/>
            </a:pPr>
            <a:r>
              <a:rPr lang="en-US" dirty="0"/>
              <a:t>	</a:t>
            </a:r>
            <a:r>
              <a:rPr lang="en-US" b="1" dirty="0" smtClean="0"/>
              <a:t>Time Spent </a:t>
            </a:r>
            <a:r>
              <a:rPr lang="en-US" dirty="0" smtClean="0"/>
              <a:t>is an integer representing how many minutes they were physically at that store for that visit </a:t>
            </a:r>
          </a:p>
          <a:p>
            <a:pPr marL="0" marR="0" lvl="1"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3" name="Content Placeholder 2"/>
          <p:cNvSpPr>
            <a:spLocks noGrp="1"/>
          </p:cNvSpPr>
          <p:nvPr>
            <p:ph idx="1"/>
          </p:nvPr>
        </p:nvSpPr>
        <p:spPr>
          <a:xfrm>
            <a:off x="838200" y="1825625"/>
            <a:ext cx="6486525" cy="4351338"/>
          </a:xfrm>
        </p:spPr>
        <p:txBody>
          <a:bodyPr/>
          <a:lstStyle/>
          <a:p>
            <a:endParaRPr lang="en-US" dirty="0"/>
          </a:p>
        </p:txBody>
      </p:sp>
      <p:pic>
        <p:nvPicPr>
          <p:cNvPr id="2050" name="Picture 2" descr="https://puu.sh/D85uy/e68b7f9a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379732"/>
            <a:ext cx="6372225" cy="4797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924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with multiple columns</a:t>
            </a:r>
            <a:endParaRPr lang="en-US" dirty="0"/>
          </a:p>
        </p:txBody>
      </p:sp>
      <p:pic>
        <p:nvPicPr>
          <p:cNvPr id="3074" name="Picture 2" descr="https://puu.sh/D85L2/96b94e409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1076"/>
            <a:ext cx="5657850" cy="388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709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t>
            </a:r>
            <a:endParaRPr lang="en-US" dirty="0"/>
          </a:p>
        </p:txBody>
      </p:sp>
      <p:pic>
        <p:nvPicPr>
          <p:cNvPr id="4100" name="Picture 4" descr="https://puu.sh/D85Of/fcacfe25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19968"/>
            <a:ext cx="10158412" cy="2294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030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655</Words>
  <Application>Microsoft Macintosh PowerPoint</Application>
  <PresentationFormat>Widescreen</PresentationFormat>
  <Paragraphs>107</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Calibri Light</vt:lpstr>
      <vt:lpstr>Mangal</vt:lpstr>
      <vt:lpstr>Wingdings</vt:lpstr>
      <vt:lpstr>Arial</vt:lpstr>
      <vt:lpstr>Office Theme</vt:lpstr>
      <vt:lpstr>Sampling</vt:lpstr>
      <vt:lpstr>What we are covering</vt:lpstr>
      <vt:lpstr>Binning</vt:lpstr>
      <vt:lpstr>Binning</vt:lpstr>
      <vt:lpstr>Binning</vt:lpstr>
      <vt:lpstr>Grouping with multiple variables</vt:lpstr>
      <vt:lpstr>Shopping Data </vt:lpstr>
      <vt:lpstr>Group with multiple columns</vt:lpstr>
      <vt:lpstr>Pivot</vt:lpstr>
      <vt:lpstr>Pivot</vt:lpstr>
      <vt:lpstr>Pivot (Average)</vt:lpstr>
      <vt:lpstr>Pivot</vt:lpstr>
      <vt:lpstr>Visualizing Pivots</vt:lpstr>
      <vt:lpstr>Visualizing Pivots</vt:lpstr>
      <vt:lpstr>Joins </vt:lpstr>
      <vt:lpstr>Automation and Iteration </vt:lpstr>
      <vt:lpstr>Automation and Iteration </vt:lpstr>
      <vt:lpstr>Automation and Iteration </vt:lpstr>
      <vt:lpstr>Automation and Iteration QUESTION TO ASK </vt:lpstr>
      <vt:lpstr>Sampling</vt:lpstr>
      <vt:lpstr>Simple Random Sample</vt:lpstr>
      <vt:lpstr>(Bad) Sampling</vt:lpstr>
      <vt:lpstr>(Bad) Sampling</vt:lpstr>
      <vt:lpstr>(Bad) Sampling</vt:lpstr>
      <vt:lpstr>Sampling in Python </vt:lpstr>
      <vt:lpstr>Sampling in Python </vt:lpstr>
      <vt:lpstr>Sampling in Python </vt:lpstr>
      <vt:lpstr>Sampling in Python </vt:lpstr>
      <vt:lpstr>Sampling in Python </vt:lpstr>
      <vt:lpstr>Sampling in Python </vt:lpstr>
      <vt:lpstr>Sampling in Python </vt:lpstr>
      <vt:lpstr>Sampling in Python </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30</cp:revision>
  <dcterms:created xsi:type="dcterms:W3CDTF">2019-03-31T17:24:05Z</dcterms:created>
  <dcterms:modified xsi:type="dcterms:W3CDTF">2019-04-01T04:01:48Z</dcterms:modified>
</cp:coreProperties>
</file>