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93" r:id="rId4"/>
    <p:sldId id="297" r:id="rId5"/>
    <p:sldId id="276" r:id="rId6"/>
    <p:sldId id="294" r:id="rId7"/>
    <p:sldId id="296" r:id="rId8"/>
    <p:sldId id="295" r:id="rId9"/>
    <p:sldId id="299" r:id="rId10"/>
    <p:sldId id="302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7F9E-DF31-BA4A-8FDD-357099947FF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84D1-A9F4-3C42-87BC-FBCAB7AE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Normal Distribution </a:t>
            </a:r>
          </a:p>
          <a:p>
            <a:pPr lvl="2"/>
            <a:r>
              <a:rPr lang="en-US" dirty="0" smtClean="0">
                <a:sym typeface="Wingdings"/>
              </a:rPr>
              <a:t>68% of the data falls between one </a:t>
            </a:r>
            <a:r>
              <a:rPr lang="en-US" dirty="0" err="1" smtClean="0">
                <a:sym typeface="Wingdings"/>
              </a:rPr>
              <a:t>std</a:t>
            </a:r>
            <a:r>
              <a:rPr lang="en-US" dirty="0" smtClean="0">
                <a:sym typeface="Wingdings"/>
              </a:rPr>
              <a:t> of the normal curve </a:t>
            </a:r>
          </a:p>
          <a:p>
            <a:pPr lvl="2"/>
            <a:r>
              <a:rPr lang="en-US" dirty="0" smtClean="0">
                <a:sym typeface="Wingdings"/>
              </a:rPr>
              <a:t>95% of the data is within 2 standard deviations (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) of the mean (</a:t>
            </a:r>
            <a:r>
              <a:rPr lang="en-US" dirty="0" err="1" smtClean="0">
                <a:sym typeface="Wingdings"/>
              </a:rPr>
              <a:t>μ</a:t>
            </a:r>
            <a:r>
              <a:rPr lang="en-US" dirty="0" smtClean="0">
                <a:sym typeface="Wingdings"/>
              </a:rPr>
              <a:t>).</a:t>
            </a:r>
          </a:p>
          <a:p>
            <a:pPr lvl="2"/>
            <a:r>
              <a:rPr lang="en-US" dirty="0" smtClean="0">
                <a:sym typeface="Wingdings"/>
              </a:rPr>
              <a:t>99.7% of the data is within 3 standard deviations (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) of the mean (</a:t>
            </a:r>
            <a:r>
              <a:rPr lang="en-US" dirty="0" err="1" smtClean="0">
                <a:sym typeface="Wingdings"/>
              </a:rPr>
              <a:t>μ</a:t>
            </a:r>
            <a:r>
              <a:rPr lang="en-US" dirty="0" smtClean="0">
                <a:sym typeface="Wingdings"/>
              </a:rPr>
              <a:t>).</a:t>
            </a:r>
          </a:p>
          <a:p>
            <a:r>
              <a:rPr lang="en-US" dirty="0" smtClean="0">
                <a:sym typeface="Wingdings"/>
              </a:rPr>
              <a:t>Examples of normal distributions </a:t>
            </a:r>
          </a:p>
          <a:p>
            <a:pPr lvl="1"/>
            <a:r>
              <a:rPr lang="en-US" dirty="0" smtClean="0">
                <a:sym typeface="Wingdings"/>
              </a:rPr>
              <a:t>SAT scores </a:t>
            </a:r>
          </a:p>
          <a:p>
            <a:pPr lvl="1"/>
            <a:r>
              <a:rPr lang="en-US" dirty="0" smtClean="0">
                <a:sym typeface="Wingdings"/>
              </a:rPr>
              <a:t>Height of American Men 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60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Normal Distribution </a:t>
            </a:r>
          </a:p>
          <a:p>
            <a:pPr lvl="2"/>
            <a:r>
              <a:rPr lang="en-US" dirty="0" smtClean="0">
                <a:sym typeface="Wingdings"/>
              </a:rPr>
              <a:t>68% of the data falls between one </a:t>
            </a:r>
            <a:r>
              <a:rPr lang="en-US" dirty="0" err="1" smtClean="0">
                <a:sym typeface="Wingdings"/>
              </a:rPr>
              <a:t>std</a:t>
            </a:r>
            <a:r>
              <a:rPr lang="en-US" dirty="0" smtClean="0">
                <a:sym typeface="Wingdings"/>
              </a:rPr>
              <a:t> of the normal curve </a:t>
            </a:r>
          </a:p>
          <a:p>
            <a:pPr lvl="2"/>
            <a:r>
              <a:rPr lang="en-US" dirty="0" smtClean="0">
                <a:sym typeface="Wingdings"/>
              </a:rPr>
              <a:t>95% of the data is within 2 standard deviations (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) of the mean (</a:t>
            </a:r>
            <a:r>
              <a:rPr lang="en-US" dirty="0" err="1" smtClean="0">
                <a:sym typeface="Wingdings"/>
              </a:rPr>
              <a:t>μ</a:t>
            </a:r>
            <a:r>
              <a:rPr lang="en-US" dirty="0" smtClean="0">
                <a:sym typeface="Wingdings"/>
              </a:rPr>
              <a:t>).</a:t>
            </a:r>
          </a:p>
          <a:p>
            <a:pPr lvl="2"/>
            <a:r>
              <a:rPr lang="en-US" dirty="0" smtClean="0">
                <a:sym typeface="Wingdings"/>
              </a:rPr>
              <a:t>99.7% of the data is within 3 standard deviations (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) of the mean (</a:t>
            </a:r>
            <a:r>
              <a:rPr lang="en-US" dirty="0" err="1" smtClean="0">
                <a:sym typeface="Wingdings"/>
              </a:rPr>
              <a:t>μ</a:t>
            </a:r>
            <a:r>
              <a:rPr lang="en-US" dirty="0" smtClean="0">
                <a:sym typeface="Wingdings"/>
              </a:rPr>
              <a:t>).</a:t>
            </a:r>
          </a:p>
          <a:p>
            <a:r>
              <a:rPr lang="en-US" dirty="0" smtClean="0">
                <a:sym typeface="Wingdings"/>
              </a:rPr>
              <a:t>Examples of normal distributions </a:t>
            </a:r>
          </a:p>
          <a:p>
            <a:pPr lvl="1"/>
            <a:r>
              <a:rPr lang="en-US" dirty="0" smtClean="0">
                <a:sym typeface="Wingdings"/>
              </a:rPr>
              <a:t>SAT scores </a:t>
            </a:r>
          </a:p>
          <a:p>
            <a:pPr lvl="1"/>
            <a:r>
              <a:rPr lang="en-US" dirty="0" smtClean="0">
                <a:sym typeface="Wingdings"/>
              </a:rPr>
              <a:t>Height of American Men 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38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Standard Deviation </a:t>
            </a:r>
          </a:p>
          <a:p>
            <a:pPr lvl="2"/>
            <a:r>
              <a:rPr lang="en-US" dirty="0" smtClean="0">
                <a:sym typeface="Wingdings"/>
              </a:rPr>
              <a:t>Root mean square of deviations from average. </a:t>
            </a:r>
          </a:p>
          <a:p>
            <a:pPr lvl="2"/>
            <a:r>
              <a:rPr lang="en-US" dirty="0" smtClean="0">
                <a:sym typeface="Wingdings"/>
              </a:rPr>
              <a:t>Measure of disruption, how tightly values cluster around the mea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1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Deck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Story about drops </a:t>
            </a:r>
          </a:p>
          <a:p>
            <a:pPr lvl="1"/>
            <a:r>
              <a:rPr lang="en-US" dirty="0" smtClean="0">
                <a:sym typeface="Wingdings"/>
              </a:rPr>
              <a:t>Using Mean, but median is more relevant here </a:t>
            </a:r>
          </a:p>
          <a:p>
            <a:pPr lvl="1"/>
            <a:r>
              <a:rPr lang="en-US" dirty="0" smtClean="0">
                <a:sym typeface="Wingdings"/>
              </a:rPr>
              <a:t>How to calculate mean/median</a:t>
            </a:r>
          </a:p>
          <a:p>
            <a:pPr lvl="1"/>
            <a:r>
              <a:rPr lang="en-US" dirty="0" smtClean="0">
                <a:sym typeface="Wingdings"/>
              </a:rPr>
              <a:t>Concept of Percentile </a:t>
            </a:r>
          </a:p>
          <a:p>
            <a:pPr lvl="2"/>
            <a:r>
              <a:rPr lang="en-US" dirty="0" smtClean="0">
                <a:sym typeface="Wingdings"/>
              </a:rPr>
              <a:t>80</a:t>
            </a:r>
            <a:r>
              <a:rPr lang="en-US" baseline="30000" dirty="0" smtClean="0">
                <a:sym typeface="Wingdings"/>
              </a:rPr>
              <a:t>th</a:t>
            </a:r>
            <a:r>
              <a:rPr lang="en-US" dirty="0" smtClean="0">
                <a:sym typeface="Wingdings"/>
              </a:rPr>
              <a:t> Percentile </a:t>
            </a:r>
          </a:p>
          <a:p>
            <a:pPr lvl="2"/>
            <a:r>
              <a:rPr lang="en-US" dirty="0" smtClean="0">
                <a:sym typeface="Wingdings"/>
              </a:rPr>
              <a:t>80% of values below, 20% of values above </a:t>
            </a:r>
          </a:p>
          <a:p>
            <a:pPr lvl="2"/>
            <a:r>
              <a:rPr lang="en-US" dirty="0" smtClean="0">
                <a:sym typeface="Wingdings"/>
              </a:rPr>
              <a:t>Care with duplicates</a:t>
            </a:r>
          </a:p>
          <a:p>
            <a:pPr lvl="1"/>
            <a:r>
              <a:rPr lang="en-US" dirty="0" smtClean="0">
                <a:sym typeface="Wingdings"/>
              </a:rPr>
              <a:t>Back to story about drops, standard deviation</a:t>
            </a:r>
          </a:p>
          <a:p>
            <a:pPr lvl="1"/>
            <a:r>
              <a:rPr lang="en-US" dirty="0" smtClean="0">
                <a:sym typeface="Wingdings"/>
              </a:rPr>
              <a:t>Concept of Skew (Left Skew, Right Skew) </a:t>
            </a:r>
          </a:p>
          <a:p>
            <a:pPr lvl="1"/>
            <a:r>
              <a:rPr lang="en-US" dirty="0" smtClean="0">
                <a:sym typeface="Wingdings"/>
              </a:rPr>
              <a:t>Normal Distribution </a:t>
            </a:r>
          </a:p>
          <a:p>
            <a:pPr lvl="2"/>
            <a:r>
              <a:rPr lang="en-US" dirty="0" smtClean="0">
                <a:sym typeface="Wingdings"/>
              </a:rPr>
              <a:t>What it means </a:t>
            </a:r>
          </a:p>
          <a:p>
            <a:pPr lvl="1"/>
            <a:r>
              <a:rPr lang="en-US" dirty="0" smtClean="0">
                <a:sym typeface="Wingdings"/>
              </a:rPr>
              <a:t>Central Limit Theorem </a:t>
            </a:r>
          </a:p>
          <a:p>
            <a:pPr lvl="2"/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4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Calculating Sample Statistics </a:t>
            </a:r>
          </a:p>
          <a:p>
            <a:pPr lvl="1"/>
            <a:r>
              <a:rPr lang="en-US" dirty="0" smtClean="0"/>
              <a:t>Mean -&gt; Suffers from skew </a:t>
            </a:r>
          </a:p>
          <a:p>
            <a:pPr lvl="1"/>
            <a:r>
              <a:rPr lang="en-US" dirty="0" smtClean="0"/>
              <a:t>Median </a:t>
            </a:r>
          </a:p>
          <a:p>
            <a:pPr lvl="1"/>
            <a:r>
              <a:rPr lang="en-US" dirty="0" smtClean="0"/>
              <a:t>Percentile </a:t>
            </a:r>
          </a:p>
          <a:p>
            <a:pPr lvl="1"/>
            <a:r>
              <a:rPr lang="en-US" dirty="0" smtClean="0">
                <a:sym typeface="Wingdings"/>
              </a:rPr>
              <a:t>Standard Deviation 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Types of distributions </a:t>
            </a:r>
          </a:p>
          <a:p>
            <a:pPr lvl="1"/>
            <a:r>
              <a:rPr lang="en-US" dirty="0" smtClean="0">
                <a:sym typeface="Wingdings"/>
              </a:rPr>
              <a:t>Left Skew, Right Skew </a:t>
            </a:r>
          </a:p>
          <a:p>
            <a:pPr lvl="1"/>
            <a:r>
              <a:rPr lang="en-US" dirty="0" smtClean="0">
                <a:sym typeface="Wingdings"/>
              </a:rPr>
              <a:t>Normal Distribution </a:t>
            </a:r>
          </a:p>
          <a:p>
            <a:pPr lvl="2"/>
            <a:r>
              <a:rPr lang="en-US" dirty="0" smtClean="0">
                <a:sym typeface="Wingdings"/>
              </a:rPr>
              <a:t>68% of the data falls between one </a:t>
            </a:r>
            <a:r>
              <a:rPr lang="en-US" dirty="0" err="1" smtClean="0">
                <a:sym typeface="Wingdings"/>
              </a:rPr>
              <a:t>std</a:t>
            </a:r>
            <a:r>
              <a:rPr lang="en-US" dirty="0" smtClean="0">
                <a:sym typeface="Wingdings"/>
              </a:rPr>
              <a:t> of the normal curve </a:t>
            </a:r>
          </a:p>
          <a:p>
            <a:pPr lvl="2"/>
            <a:r>
              <a:rPr lang="en-US" dirty="0" smtClean="0">
                <a:sym typeface="Wingdings"/>
              </a:rPr>
              <a:t>95% of the data is within 2 standard deviations (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) of the mean (</a:t>
            </a:r>
            <a:r>
              <a:rPr lang="en-US" dirty="0" err="1" smtClean="0">
                <a:sym typeface="Wingdings"/>
              </a:rPr>
              <a:t>μ</a:t>
            </a:r>
            <a:r>
              <a:rPr lang="en-US" dirty="0" smtClean="0">
                <a:sym typeface="Wingdings"/>
              </a:rPr>
              <a:t>).</a:t>
            </a:r>
          </a:p>
          <a:p>
            <a:pPr lvl="2"/>
            <a:r>
              <a:rPr lang="en-US" dirty="0" smtClean="0">
                <a:sym typeface="Wingdings"/>
              </a:rPr>
              <a:t>99.7% of the data is within 3 standard deviations (</a:t>
            </a:r>
            <a:r>
              <a:rPr lang="en-US" dirty="0" err="1" smtClean="0">
                <a:sym typeface="Wingdings"/>
              </a:rPr>
              <a:t>σ</a:t>
            </a:r>
            <a:r>
              <a:rPr lang="en-US" dirty="0" smtClean="0">
                <a:sym typeface="Wingdings"/>
              </a:rPr>
              <a:t>) of the mean (</a:t>
            </a:r>
            <a:r>
              <a:rPr lang="en-US" dirty="0" err="1" smtClean="0">
                <a:sym typeface="Wingdings"/>
              </a:rPr>
              <a:t>μ</a:t>
            </a:r>
            <a:r>
              <a:rPr lang="en-US" dirty="0" smtClean="0">
                <a:sym typeface="Wingdings"/>
              </a:rPr>
              <a:t>).</a:t>
            </a: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8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Doesn’t suffer from outliers </a:t>
            </a:r>
          </a:p>
          <a:p>
            <a:pPr lvl="1"/>
            <a:r>
              <a:rPr lang="en-US" dirty="0" smtClean="0">
                <a:sym typeface="Wingdings"/>
              </a:rPr>
              <a:t>Middle of the histogram is the median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One (February)  </a:t>
            </a:r>
            <a:endParaRPr lang="en-US" dirty="0"/>
          </a:p>
        </p:txBody>
      </p:sp>
      <p:pic>
        <p:nvPicPr>
          <p:cNvPr id="34818" name="Picture 2" descr="https://puu.sh/D9hBM/f00486108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861344"/>
            <a:ext cx="30607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ym typeface="Wingdings"/>
              </a:rPr>
              <a:t>Average = 2.8</a:t>
            </a:r>
          </a:p>
          <a:p>
            <a:pPr lvl="1"/>
            <a:r>
              <a:rPr lang="en-US" dirty="0" smtClean="0">
                <a:sym typeface="Wingdings"/>
              </a:rPr>
              <a:t>Median = 2.2</a:t>
            </a:r>
          </a:p>
          <a:p>
            <a:pPr lvl="1"/>
            <a:r>
              <a:rPr lang="en-US" dirty="0" err="1" smtClean="0">
                <a:sym typeface="Wingdings"/>
              </a:rPr>
              <a:t>Std</a:t>
            </a:r>
            <a:r>
              <a:rPr lang="en-US" dirty="0" smtClean="0">
                <a:sym typeface="Wingdings"/>
              </a:rPr>
              <a:t> Deviation = ? 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One (March) </a:t>
            </a:r>
            <a:endParaRPr lang="en-US" dirty="0"/>
          </a:p>
        </p:txBody>
      </p:sp>
      <p:pic>
        <p:nvPicPr>
          <p:cNvPr id="35842" name="Picture 2" descr="https://puu.sh/D9hHs/30801201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899319"/>
            <a:ext cx="4373562" cy="54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ym typeface="Wingdings"/>
              </a:rPr>
              <a:t>Average = 9.2</a:t>
            </a:r>
          </a:p>
          <a:p>
            <a:pPr lvl="1"/>
            <a:r>
              <a:rPr lang="en-US" dirty="0" smtClean="0">
                <a:sym typeface="Wingdings"/>
              </a:rPr>
              <a:t>Median =  1.1</a:t>
            </a:r>
          </a:p>
          <a:p>
            <a:pPr lvl="1"/>
            <a:r>
              <a:rPr lang="en-US" dirty="0" err="1" smtClean="0">
                <a:sym typeface="Wingdings"/>
              </a:rPr>
              <a:t>Std</a:t>
            </a:r>
            <a:r>
              <a:rPr lang="en-US" dirty="0" smtClean="0">
                <a:sym typeface="Wingdings"/>
              </a:rPr>
              <a:t> Deviation = ?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One (February) </a:t>
            </a:r>
            <a:endParaRPr lang="en-US" dirty="0"/>
          </a:p>
        </p:txBody>
      </p:sp>
      <p:pic>
        <p:nvPicPr>
          <p:cNvPr id="36866" name="Picture 2" descr="https://puu.sh/D9i9q/e0042f24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21" y="1690688"/>
            <a:ext cx="7157041" cy="4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One (February) </a:t>
            </a:r>
            <a:endParaRPr lang="en-US" dirty="0"/>
          </a:p>
        </p:txBody>
      </p:sp>
      <p:pic>
        <p:nvPicPr>
          <p:cNvPr id="1026" name="Picture 2" descr="https://puu.sh/D9i8i/6fefa447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14" y="1690688"/>
            <a:ext cx="7247359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</a:t>
            </a:r>
            <a:endParaRPr lang="en-US" dirty="0"/>
          </a:p>
        </p:txBody>
      </p:sp>
      <p:pic>
        <p:nvPicPr>
          <p:cNvPr id="37890" name="Picture 2" descr="https://puu.sh/D9jsV/bda06805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48" y="1690688"/>
            <a:ext cx="8663789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355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Office Theme</vt:lpstr>
      <vt:lpstr>Curves</vt:lpstr>
      <vt:lpstr>Deck Order</vt:lpstr>
      <vt:lpstr>What we are covering</vt:lpstr>
      <vt:lpstr>Median</vt:lpstr>
      <vt:lpstr>First One (February)  </vt:lpstr>
      <vt:lpstr>Second One (March) </vt:lpstr>
      <vt:lpstr>First One (February) </vt:lpstr>
      <vt:lpstr>Second One (February) </vt:lpstr>
      <vt:lpstr>Normal Distribution </vt:lpstr>
      <vt:lpstr>What we are covering</vt:lpstr>
      <vt:lpstr>What we are covering</vt:lpstr>
      <vt:lpstr>What we are covering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2019-03-31T17:24:05Z</dcterms:created>
  <dcterms:modified xsi:type="dcterms:W3CDTF">2019-04-03T04:36:04Z</dcterms:modified>
</cp:coreProperties>
</file>