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8" r:id="rId3"/>
    <p:sldId id="312" r:id="rId4"/>
    <p:sldId id="313" r:id="rId5"/>
    <p:sldId id="293" r:id="rId6"/>
    <p:sldId id="297" r:id="rId7"/>
    <p:sldId id="276" r:id="rId8"/>
    <p:sldId id="294" r:id="rId9"/>
    <p:sldId id="296" r:id="rId10"/>
    <p:sldId id="295" r:id="rId11"/>
    <p:sldId id="301" r:id="rId12"/>
    <p:sldId id="303" r:id="rId13"/>
    <p:sldId id="299" r:id="rId14"/>
    <p:sldId id="302" r:id="rId15"/>
    <p:sldId id="300" r:id="rId16"/>
    <p:sldId id="304" r:id="rId17"/>
    <p:sldId id="311" r:id="rId18"/>
    <p:sldId id="305" r:id="rId19"/>
    <p:sldId id="306" r:id="rId20"/>
    <p:sldId id="307" r:id="rId21"/>
    <p:sldId id="308" r:id="rId22"/>
    <p:sldId id="309" r:id="rId23"/>
    <p:sldId id="31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6"/>
    <p:restoredTop sz="94674"/>
  </p:normalViewPr>
  <p:slideViewPr>
    <p:cSldViewPr snapToGrid="0" snapToObjects="1">
      <p:cViewPr varScale="1">
        <p:scale>
          <a:sx n="115" d="100"/>
          <a:sy n="115" d="100"/>
        </p:scale>
        <p:origin x="232"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807F9E-DF31-BA4A-8FDD-357099947FF3}"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472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07F9E-DF31-BA4A-8FDD-357099947FF3}"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118005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07F9E-DF31-BA4A-8FDD-357099947FF3}"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120151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07F9E-DF31-BA4A-8FDD-357099947FF3}"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760191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807F9E-DF31-BA4A-8FDD-357099947FF3}"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96559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807F9E-DF31-BA4A-8FDD-357099947FF3}" type="datetimeFigureOut">
              <a:rPr lang="en-US" smtClean="0"/>
              <a:t>4/4/19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18993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807F9E-DF31-BA4A-8FDD-357099947FF3}" type="datetimeFigureOut">
              <a:rPr lang="en-US" smtClean="0"/>
              <a:t>4/4/19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104625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807F9E-DF31-BA4A-8FDD-357099947FF3}" type="datetimeFigureOut">
              <a:rPr lang="en-US" smtClean="0"/>
              <a:t>4/4/19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842238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07F9E-DF31-BA4A-8FDD-357099947FF3}" type="datetimeFigureOut">
              <a:rPr lang="en-US" smtClean="0"/>
              <a:t>4/4/19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1437584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07F9E-DF31-BA4A-8FDD-357099947FF3}" type="datetimeFigureOut">
              <a:rPr lang="en-US" smtClean="0"/>
              <a:t>4/4/19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136666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07F9E-DF31-BA4A-8FDD-357099947FF3}" type="datetimeFigureOut">
              <a:rPr lang="en-US" smtClean="0"/>
              <a:t>4/4/19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1291729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07F9E-DF31-BA4A-8FDD-357099947FF3}" type="datetimeFigureOut">
              <a:rPr lang="en-US" smtClean="0"/>
              <a:t>4/4/19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D784D1-A9F4-3C42-87BC-FBCAB7AE44D9}" type="slidenum">
              <a:rPr lang="en-US" smtClean="0"/>
              <a:t>‹#›</a:t>
            </a:fld>
            <a:endParaRPr lang="en-US"/>
          </a:p>
        </p:txBody>
      </p:sp>
    </p:spTree>
    <p:extLst>
      <p:ext uri="{BB962C8B-B14F-4D97-AF65-F5344CB8AC3E}">
        <p14:creationId xmlns:p14="http://schemas.microsoft.com/office/powerpoint/2010/main" val="2098957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Probability and Hypothesis Testing</a:t>
            </a:r>
            <a:endParaRPr lang="en-US" dirty="0"/>
          </a:p>
        </p:txBody>
      </p:sp>
      <p:sp>
        <p:nvSpPr>
          <p:cNvPr id="3" name="Subtitle 2"/>
          <p:cNvSpPr>
            <a:spLocks noGrp="1"/>
          </p:cNvSpPr>
          <p:nvPr>
            <p:ph type="subTitle" idx="1"/>
          </p:nvPr>
        </p:nvSpPr>
        <p:spPr/>
        <p:txBody>
          <a:bodyPr/>
          <a:lstStyle/>
          <a:p>
            <a:r>
              <a:rPr lang="en-US" dirty="0" smtClean="0"/>
              <a:t>Slides</a:t>
            </a:r>
            <a:endParaRPr lang="en-US" dirty="0"/>
          </a:p>
        </p:txBody>
      </p:sp>
    </p:spTree>
    <p:extLst>
      <p:ext uri="{BB962C8B-B14F-4D97-AF65-F5344CB8AC3E}">
        <p14:creationId xmlns:p14="http://schemas.microsoft.com/office/powerpoint/2010/main" val="1390994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One (February) </a:t>
            </a:r>
            <a:endParaRPr lang="en-US" dirty="0"/>
          </a:p>
        </p:txBody>
      </p:sp>
      <p:pic>
        <p:nvPicPr>
          <p:cNvPr id="1026" name="Picture 2" descr="https://puu.sh/D9i8i/6fefa447f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214" y="1690688"/>
            <a:ext cx="7247359"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65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3" name="Content Placeholder 2"/>
          <p:cNvSpPr>
            <a:spLocks noGrp="1"/>
          </p:cNvSpPr>
          <p:nvPr>
            <p:ph idx="1"/>
          </p:nvPr>
        </p:nvSpPr>
        <p:spPr/>
        <p:txBody>
          <a:bodyPr>
            <a:normAutofit/>
          </a:bodyPr>
          <a:lstStyle/>
          <a:p>
            <a:r>
              <a:rPr lang="en-US" dirty="0" smtClean="0">
                <a:sym typeface="Wingdings"/>
              </a:rPr>
              <a:t>Standard Deviation </a:t>
            </a:r>
          </a:p>
          <a:p>
            <a:pPr lvl="2"/>
            <a:r>
              <a:rPr lang="en-US" dirty="0" smtClean="0">
                <a:sym typeface="Wingdings"/>
              </a:rPr>
              <a:t>Root mean square of deviations from average. </a:t>
            </a:r>
          </a:p>
          <a:p>
            <a:pPr lvl="2"/>
            <a:r>
              <a:rPr lang="en-US" dirty="0" smtClean="0">
                <a:sym typeface="Wingdings"/>
              </a:rPr>
              <a:t>Measure of disruption, how tightly values cluster around the mean</a:t>
            </a:r>
          </a:p>
          <a:p>
            <a:pPr lvl="2"/>
            <a:r>
              <a:rPr lang="en-US" dirty="0" smtClean="0">
                <a:sym typeface="Wingdings"/>
              </a:rPr>
              <a:t>Show off </a:t>
            </a:r>
            <a:r>
              <a:rPr lang="en-US" dirty="0" err="1" smtClean="0">
                <a:sym typeface="Wingdings"/>
              </a:rPr>
              <a:t>uber</a:t>
            </a:r>
            <a:r>
              <a:rPr lang="en-US" dirty="0" smtClean="0">
                <a:sym typeface="Wingdings"/>
              </a:rPr>
              <a:t> dataset, how most data is </a:t>
            </a:r>
            <a:r>
              <a:rPr lang="en-US" dirty="0" err="1" smtClean="0">
                <a:sym typeface="Wingdings"/>
              </a:rPr>
              <a:t>withing</a:t>
            </a:r>
            <a:r>
              <a:rPr lang="en-US" dirty="0" smtClean="0">
                <a:sym typeface="Wingdings"/>
              </a:rPr>
              <a:t> a couple of </a:t>
            </a:r>
            <a:r>
              <a:rPr lang="en-US" dirty="0" err="1" smtClean="0">
                <a:sym typeface="Wingdings"/>
              </a:rPr>
              <a:t>stds</a:t>
            </a:r>
            <a:r>
              <a:rPr lang="en-US" dirty="0" smtClean="0">
                <a:sym typeface="Wingdings"/>
              </a:rPr>
              <a:t> </a:t>
            </a:r>
          </a:p>
          <a:p>
            <a:pPr lvl="1"/>
            <a:endParaRPr lang="en-US" dirty="0" smtClean="0">
              <a:sym typeface="Wingdings"/>
            </a:endParaRPr>
          </a:p>
          <a:p>
            <a:pPr lvl="1"/>
            <a:endParaRPr lang="en-US" dirty="0" smtClean="0">
              <a:sym typeface="Wingdings"/>
            </a:endParaRPr>
          </a:p>
          <a:p>
            <a:pPr lvl="1"/>
            <a:endParaRPr lang="en-US" dirty="0" smtClean="0">
              <a:sym typeface="Wingdings"/>
            </a:endParaRPr>
          </a:p>
          <a:p>
            <a:pPr lvl="1"/>
            <a:endParaRPr lang="en-US" dirty="0">
              <a:sym typeface="Wingdings"/>
            </a:endParaRPr>
          </a:p>
          <a:p>
            <a:endParaRPr lang="en-US" dirty="0" smtClean="0">
              <a:sym typeface="Wingdings"/>
            </a:endParaRPr>
          </a:p>
          <a:p>
            <a:pPr lvl="1"/>
            <a:endParaRPr lang="en-US" dirty="0" smtClean="0"/>
          </a:p>
        </p:txBody>
      </p:sp>
    </p:spTree>
    <p:extLst>
      <p:ext uri="{BB962C8B-B14F-4D97-AF65-F5344CB8AC3E}">
        <p14:creationId xmlns:p14="http://schemas.microsoft.com/office/powerpoint/2010/main" val="933187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s://puu.sh/D9pD1/96144579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1022648"/>
            <a:ext cx="11839575" cy="3358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16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 </a:t>
            </a:r>
            <a:endParaRPr lang="en-US" dirty="0"/>
          </a:p>
        </p:txBody>
      </p:sp>
      <p:pic>
        <p:nvPicPr>
          <p:cNvPr id="37890" name="Picture 2" descr="https://puu.sh/D9jsV/bda068058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048" y="1690688"/>
            <a:ext cx="8663789" cy="439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504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3" name="Content Placeholder 2"/>
          <p:cNvSpPr>
            <a:spLocks noGrp="1"/>
          </p:cNvSpPr>
          <p:nvPr>
            <p:ph idx="1"/>
          </p:nvPr>
        </p:nvSpPr>
        <p:spPr/>
        <p:txBody>
          <a:bodyPr>
            <a:normAutofit/>
          </a:bodyPr>
          <a:lstStyle/>
          <a:p>
            <a:r>
              <a:rPr lang="en-US" dirty="0" smtClean="0">
                <a:sym typeface="Wingdings"/>
              </a:rPr>
              <a:t>Normal Distribution </a:t>
            </a:r>
          </a:p>
          <a:p>
            <a:pPr lvl="2"/>
            <a:r>
              <a:rPr lang="en-US" dirty="0" smtClean="0">
                <a:sym typeface="Wingdings"/>
              </a:rPr>
              <a:t>68% of the data falls between one </a:t>
            </a:r>
            <a:r>
              <a:rPr lang="en-US" dirty="0" err="1" smtClean="0">
                <a:sym typeface="Wingdings"/>
              </a:rPr>
              <a:t>std</a:t>
            </a:r>
            <a:r>
              <a:rPr lang="en-US" dirty="0" smtClean="0">
                <a:sym typeface="Wingdings"/>
              </a:rPr>
              <a:t> of the normal curve </a:t>
            </a:r>
          </a:p>
          <a:p>
            <a:pPr lvl="2"/>
            <a:r>
              <a:rPr lang="en-US" dirty="0" smtClean="0">
                <a:sym typeface="Wingdings"/>
              </a:rPr>
              <a:t>95% of the data is within 2 standard deviations (</a:t>
            </a:r>
            <a:r>
              <a:rPr lang="en-US" dirty="0" err="1" smtClean="0">
                <a:sym typeface="Wingdings"/>
              </a:rPr>
              <a:t>σ</a:t>
            </a:r>
            <a:r>
              <a:rPr lang="en-US" dirty="0" smtClean="0">
                <a:sym typeface="Wingdings"/>
              </a:rPr>
              <a:t>) of the mean (</a:t>
            </a:r>
            <a:r>
              <a:rPr lang="en-US" dirty="0" err="1" smtClean="0">
                <a:sym typeface="Wingdings"/>
              </a:rPr>
              <a:t>μ</a:t>
            </a:r>
            <a:r>
              <a:rPr lang="en-US" dirty="0" smtClean="0">
                <a:sym typeface="Wingdings"/>
              </a:rPr>
              <a:t>).</a:t>
            </a:r>
          </a:p>
          <a:p>
            <a:pPr lvl="2"/>
            <a:r>
              <a:rPr lang="en-US" dirty="0" smtClean="0">
                <a:sym typeface="Wingdings"/>
              </a:rPr>
              <a:t>99.7% of the data is within 3 standard deviations (</a:t>
            </a:r>
            <a:r>
              <a:rPr lang="en-US" dirty="0" err="1" smtClean="0">
                <a:sym typeface="Wingdings"/>
              </a:rPr>
              <a:t>σ</a:t>
            </a:r>
            <a:r>
              <a:rPr lang="en-US" dirty="0" smtClean="0">
                <a:sym typeface="Wingdings"/>
              </a:rPr>
              <a:t>) of the mean (</a:t>
            </a:r>
            <a:r>
              <a:rPr lang="en-US" dirty="0" err="1" smtClean="0">
                <a:sym typeface="Wingdings"/>
              </a:rPr>
              <a:t>μ</a:t>
            </a:r>
            <a:r>
              <a:rPr lang="en-US" dirty="0" smtClean="0">
                <a:sym typeface="Wingdings"/>
              </a:rPr>
              <a:t>).</a:t>
            </a:r>
          </a:p>
          <a:p>
            <a:r>
              <a:rPr lang="en-US" dirty="0" smtClean="0">
                <a:sym typeface="Wingdings"/>
              </a:rPr>
              <a:t>Examples of normal distributions </a:t>
            </a:r>
          </a:p>
          <a:p>
            <a:pPr lvl="1"/>
            <a:r>
              <a:rPr lang="en-US" dirty="0" smtClean="0">
                <a:sym typeface="Wingdings"/>
              </a:rPr>
              <a:t>SAT scores </a:t>
            </a:r>
          </a:p>
          <a:p>
            <a:pPr lvl="1"/>
            <a:r>
              <a:rPr lang="en-US" dirty="0" smtClean="0">
                <a:sym typeface="Wingdings"/>
              </a:rPr>
              <a:t>Height of American Men </a:t>
            </a:r>
          </a:p>
          <a:p>
            <a:pPr lvl="1"/>
            <a:endParaRPr lang="en-US" dirty="0" smtClean="0">
              <a:sym typeface="Wingdings"/>
            </a:endParaRPr>
          </a:p>
          <a:p>
            <a:pPr lvl="1"/>
            <a:endParaRPr lang="en-US" dirty="0" smtClean="0">
              <a:sym typeface="Wingdings"/>
            </a:endParaRPr>
          </a:p>
          <a:p>
            <a:pPr lvl="1"/>
            <a:endParaRPr lang="en-US" dirty="0" smtClean="0">
              <a:sym typeface="Wingdings"/>
            </a:endParaRPr>
          </a:p>
          <a:p>
            <a:pPr lvl="1"/>
            <a:endParaRPr lang="en-US" dirty="0" smtClean="0">
              <a:sym typeface="Wingdings"/>
            </a:endParaRPr>
          </a:p>
          <a:p>
            <a:pPr lvl="1"/>
            <a:endParaRPr lang="en-US" dirty="0">
              <a:sym typeface="Wingdings"/>
            </a:endParaRPr>
          </a:p>
          <a:p>
            <a:endParaRPr lang="en-US" dirty="0" smtClean="0">
              <a:sym typeface="Wingdings"/>
            </a:endParaRPr>
          </a:p>
          <a:p>
            <a:pPr lvl="1"/>
            <a:endParaRPr lang="en-US" dirty="0" smtClean="0"/>
          </a:p>
        </p:txBody>
      </p:sp>
    </p:spTree>
    <p:extLst>
      <p:ext uri="{BB962C8B-B14F-4D97-AF65-F5344CB8AC3E}">
        <p14:creationId xmlns:p14="http://schemas.microsoft.com/office/powerpoint/2010/main" val="1172600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3" name="Content Placeholder 2"/>
          <p:cNvSpPr>
            <a:spLocks noGrp="1"/>
          </p:cNvSpPr>
          <p:nvPr>
            <p:ph idx="1"/>
          </p:nvPr>
        </p:nvSpPr>
        <p:spPr/>
        <p:txBody>
          <a:bodyPr>
            <a:normAutofit/>
          </a:bodyPr>
          <a:lstStyle/>
          <a:p>
            <a:r>
              <a:rPr lang="en-US" dirty="0" smtClean="0">
                <a:sym typeface="Wingdings"/>
              </a:rPr>
              <a:t>Normal Distribution </a:t>
            </a:r>
          </a:p>
          <a:p>
            <a:pPr lvl="2"/>
            <a:r>
              <a:rPr lang="en-US" dirty="0" smtClean="0">
                <a:sym typeface="Wingdings"/>
              </a:rPr>
              <a:t>68% of the data falls between one </a:t>
            </a:r>
            <a:r>
              <a:rPr lang="en-US" dirty="0" err="1" smtClean="0">
                <a:sym typeface="Wingdings"/>
              </a:rPr>
              <a:t>std</a:t>
            </a:r>
            <a:r>
              <a:rPr lang="en-US" dirty="0" smtClean="0">
                <a:sym typeface="Wingdings"/>
              </a:rPr>
              <a:t> of the normal curve </a:t>
            </a:r>
          </a:p>
          <a:p>
            <a:pPr lvl="2"/>
            <a:r>
              <a:rPr lang="en-US" dirty="0" smtClean="0">
                <a:sym typeface="Wingdings"/>
              </a:rPr>
              <a:t>95% of the data is within 2 standard deviations (</a:t>
            </a:r>
            <a:r>
              <a:rPr lang="en-US" dirty="0" err="1" smtClean="0">
                <a:sym typeface="Wingdings"/>
              </a:rPr>
              <a:t>σ</a:t>
            </a:r>
            <a:r>
              <a:rPr lang="en-US" dirty="0" smtClean="0">
                <a:sym typeface="Wingdings"/>
              </a:rPr>
              <a:t>) of the mean (</a:t>
            </a:r>
            <a:r>
              <a:rPr lang="en-US" dirty="0" err="1" smtClean="0">
                <a:sym typeface="Wingdings"/>
              </a:rPr>
              <a:t>μ</a:t>
            </a:r>
            <a:r>
              <a:rPr lang="en-US" dirty="0" smtClean="0">
                <a:sym typeface="Wingdings"/>
              </a:rPr>
              <a:t>).</a:t>
            </a:r>
          </a:p>
          <a:p>
            <a:pPr lvl="2"/>
            <a:r>
              <a:rPr lang="en-US" dirty="0" smtClean="0">
                <a:sym typeface="Wingdings"/>
              </a:rPr>
              <a:t>99.7% of the data is within 3 standard deviations (</a:t>
            </a:r>
            <a:r>
              <a:rPr lang="en-US" dirty="0" err="1" smtClean="0">
                <a:sym typeface="Wingdings"/>
              </a:rPr>
              <a:t>σ</a:t>
            </a:r>
            <a:r>
              <a:rPr lang="en-US" dirty="0" smtClean="0">
                <a:sym typeface="Wingdings"/>
              </a:rPr>
              <a:t>) of the mean (</a:t>
            </a:r>
            <a:r>
              <a:rPr lang="en-US" dirty="0" err="1" smtClean="0">
                <a:sym typeface="Wingdings"/>
              </a:rPr>
              <a:t>μ</a:t>
            </a:r>
            <a:r>
              <a:rPr lang="en-US" dirty="0" smtClean="0">
                <a:sym typeface="Wingdings"/>
              </a:rPr>
              <a:t>).</a:t>
            </a:r>
          </a:p>
          <a:p>
            <a:r>
              <a:rPr lang="en-US" dirty="0" smtClean="0">
                <a:sym typeface="Wingdings"/>
              </a:rPr>
              <a:t>Examples of normal distributions </a:t>
            </a:r>
          </a:p>
          <a:p>
            <a:pPr lvl="1"/>
            <a:r>
              <a:rPr lang="en-US" dirty="0" smtClean="0">
                <a:sym typeface="Wingdings"/>
              </a:rPr>
              <a:t>SAT scores </a:t>
            </a:r>
          </a:p>
          <a:p>
            <a:pPr lvl="1"/>
            <a:r>
              <a:rPr lang="en-US" dirty="0" smtClean="0">
                <a:sym typeface="Wingdings"/>
              </a:rPr>
              <a:t>Height of American Men </a:t>
            </a:r>
          </a:p>
          <a:p>
            <a:pPr lvl="1"/>
            <a:endParaRPr lang="en-US" dirty="0" smtClean="0">
              <a:sym typeface="Wingdings"/>
            </a:endParaRPr>
          </a:p>
          <a:p>
            <a:pPr lvl="1"/>
            <a:endParaRPr lang="en-US" dirty="0" smtClean="0">
              <a:sym typeface="Wingdings"/>
            </a:endParaRPr>
          </a:p>
          <a:p>
            <a:pPr lvl="1"/>
            <a:endParaRPr lang="en-US" dirty="0" smtClean="0">
              <a:sym typeface="Wingdings"/>
            </a:endParaRPr>
          </a:p>
          <a:p>
            <a:pPr lvl="1"/>
            <a:endParaRPr lang="en-US" dirty="0" smtClean="0">
              <a:sym typeface="Wingdings"/>
            </a:endParaRPr>
          </a:p>
          <a:p>
            <a:pPr lvl="1"/>
            <a:endParaRPr lang="en-US" dirty="0">
              <a:sym typeface="Wingdings"/>
            </a:endParaRPr>
          </a:p>
          <a:p>
            <a:endParaRPr lang="en-US" dirty="0" smtClean="0">
              <a:sym typeface="Wingdings"/>
            </a:endParaRPr>
          </a:p>
          <a:p>
            <a:pPr lvl="1"/>
            <a:endParaRPr lang="en-US" dirty="0" smtClean="0"/>
          </a:p>
        </p:txBody>
      </p:sp>
    </p:spTree>
    <p:extLst>
      <p:ext uri="{BB962C8B-B14F-4D97-AF65-F5344CB8AC3E}">
        <p14:creationId xmlns:p14="http://schemas.microsoft.com/office/powerpoint/2010/main" val="693386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3" name="Content Placeholder 2"/>
          <p:cNvSpPr>
            <a:spLocks noGrp="1"/>
          </p:cNvSpPr>
          <p:nvPr>
            <p:ph idx="1"/>
          </p:nvPr>
        </p:nvSpPr>
        <p:spPr/>
        <p:txBody>
          <a:bodyPr>
            <a:normAutofit/>
          </a:bodyPr>
          <a:lstStyle/>
          <a:p>
            <a:r>
              <a:rPr lang="en-US" dirty="0" smtClean="0">
                <a:sym typeface="Wingdings"/>
              </a:rPr>
              <a:t>Sampling and the Central Limit Theorem</a:t>
            </a:r>
          </a:p>
          <a:p>
            <a:pPr lvl="2"/>
            <a:r>
              <a:rPr lang="en-US" dirty="0" smtClean="0">
                <a:sym typeface="Wingdings"/>
              </a:rPr>
              <a:t>Golden Rule = One should treat others as one would like others to treat oneself </a:t>
            </a:r>
          </a:p>
          <a:p>
            <a:pPr lvl="2"/>
            <a:r>
              <a:rPr lang="en-US" dirty="0" smtClean="0">
                <a:sym typeface="Wingdings"/>
              </a:rPr>
              <a:t>If we have detailed info about a population, we can infer information from the sample </a:t>
            </a:r>
          </a:p>
          <a:p>
            <a:pPr lvl="2"/>
            <a:r>
              <a:rPr lang="en-US" dirty="0" smtClean="0">
                <a:sym typeface="Wingdings"/>
              </a:rPr>
              <a:t>If we have detailed info about the sample we can draw information about the population</a:t>
            </a:r>
          </a:p>
          <a:p>
            <a:pPr lvl="2"/>
            <a:r>
              <a:rPr lang="en-US" dirty="0" smtClean="0">
                <a:sym typeface="Wingdings"/>
              </a:rPr>
              <a:t>Every Population has </a:t>
            </a:r>
          </a:p>
          <a:p>
            <a:pPr lvl="2"/>
            <a:r>
              <a:rPr lang="en-US" dirty="0" smtClean="0">
                <a:sym typeface="Wingdings"/>
              </a:rPr>
              <a:t>The Central Limit Theorem says that the probability distribution of the sum or average of a large random sample drawn with replacement will be roughly normal, regardless of the distribution of the population from which the sample is drawn.</a:t>
            </a:r>
          </a:p>
          <a:p>
            <a:pPr lvl="2"/>
            <a:r>
              <a:rPr lang="en-US" dirty="0" smtClean="0">
                <a:sym typeface="Wingdings"/>
              </a:rPr>
              <a:t>Standard Error = s / </a:t>
            </a:r>
            <a:r>
              <a:rPr lang="en-US" dirty="0" err="1" smtClean="0">
                <a:sym typeface="Wingdings"/>
              </a:rPr>
              <a:t>sqrt</a:t>
            </a:r>
            <a:r>
              <a:rPr lang="en-US" dirty="0" smtClean="0">
                <a:sym typeface="Wingdings"/>
              </a:rPr>
              <a:t>(n) which helps us determine using a normal distributions </a:t>
            </a:r>
          </a:p>
          <a:p>
            <a:pPr lvl="2"/>
            <a:r>
              <a:rPr lang="en-US" dirty="0" smtClean="0">
                <a:sym typeface="Wingdings"/>
              </a:rPr>
              <a:t>Law of Large Numbers </a:t>
            </a:r>
          </a:p>
          <a:p>
            <a:pPr lvl="1"/>
            <a:endParaRPr lang="en-US" dirty="0" smtClean="0">
              <a:sym typeface="Wingdings"/>
            </a:endParaRPr>
          </a:p>
          <a:p>
            <a:pPr lvl="1"/>
            <a:endParaRPr lang="en-US" dirty="0" smtClean="0">
              <a:sym typeface="Wingdings"/>
            </a:endParaRPr>
          </a:p>
          <a:p>
            <a:pPr lvl="1"/>
            <a:endParaRPr lang="en-US" dirty="0" smtClean="0">
              <a:sym typeface="Wingdings"/>
            </a:endParaRPr>
          </a:p>
          <a:p>
            <a:pPr lvl="1"/>
            <a:endParaRPr lang="en-US" dirty="0" smtClean="0">
              <a:sym typeface="Wingdings"/>
            </a:endParaRPr>
          </a:p>
          <a:p>
            <a:pPr lvl="1"/>
            <a:endParaRPr lang="en-US" dirty="0">
              <a:sym typeface="Wingdings"/>
            </a:endParaRPr>
          </a:p>
          <a:p>
            <a:endParaRPr lang="en-US" dirty="0" smtClean="0">
              <a:sym typeface="Wingdings"/>
            </a:endParaRPr>
          </a:p>
          <a:p>
            <a:pPr lvl="1"/>
            <a:endParaRPr lang="en-US" dirty="0" smtClean="0"/>
          </a:p>
        </p:txBody>
      </p:sp>
    </p:spTree>
    <p:extLst>
      <p:ext uri="{BB962C8B-B14F-4D97-AF65-F5344CB8AC3E}">
        <p14:creationId xmlns:p14="http://schemas.microsoft.com/office/powerpoint/2010/main" val="1930903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3" name="Content Placeholder 2"/>
          <p:cNvSpPr>
            <a:spLocks noGrp="1"/>
          </p:cNvSpPr>
          <p:nvPr>
            <p:ph idx="1"/>
          </p:nvPr>
        </p:nvSpPr>
        <p:spPr/>
        <p:txBody>
          <a:bodyPr>
            <a:normAutofit/>
          </a:bodyPr>
          <a:lstStyle/>
          <a:p>
            <a:r>
              <a:rPr lang="en-US" dirty="0" smtClean="0">
                <a:sym typeface="Wingdings"/>
              </a:rPr>
              <a:t>Sampling and the Central Limit Theorem</a:t>
            </a:r>
          </a:p>
          <a:p>
            <a:pPr lvl="3"/>
            <a:r>
              <a:rPr lang="en-US" dirty="0" smtClean="0">
                <a:sym typeface="Wingdings"/>
              </a:rPr>
              <a:t>The Central limit Theorem states that when sample size tends to infinity, the sample mean will be normally distributed. The Law of Large Number states that when sample size tends to infinity, the sample mean equals to population mean. </a:t>
            </a:r>
          </a:p>
          <a:p>
            <a:pPr lvl="3"/>
            <a:r>
              <a:rPr lang="en-US" dirty="0" smtClean="0"/>
              <a:t>The Law of Large Numbers tells us where the center (maximum point) of the bell is located. Again, as the sample size approaches infinity the center of the distribution of the sample means becomes very close to the population mean.</a:t>
            </a:r>
            <a:endParaRPr lang="en-US" dirty="0" smtClean="0">
              <a:sym typeface="Wingdings"/>
            </a:endParaRPr>
          </a:p>
          <a:p>
            <a:pPr lvl="3"/>
            <a:r>
              <a:rPr lang="en-US" dirty="0" smtClean="0">
                <a:sym typeface="Wingdings"/>
              </a:rPr>
              <a:t>The Law of Large Numbers tells us where the center (maximum point) of the bell is located. Again, as the sample size approaches infinity the center of the distribution of the sample means becomes very close to the population mean.</a:t>
            </a:r>
          </a:p>
          <a:p>
            <a:pPr lvl="1"/>
            <a:endParaRPr lang="en-US" dirty="0" smtClean="0">
              <a:sym typeface="Wingdings"/>
            </a:endParaRPr>
          </a:p>
          <a:p>
            <a:pPr lvl="1"/>
            <a:endParaRPr lang="en-US" dirty="0" smtClean="0">
              <a:sym typeface="Wingdings"/>
            </a:endParaRPr>
          </a:p>
          <a:p>
            <a:pPr lvl="1"/>
            <a:endParaRPr lang="en-US" dirty="0" smtClean="0">
              <a:sym typeface="Wingdings"/>
            </a:endParaRPr>
          </a:p>
          <a:p>
            <a:pPr lvl="1"/>
            <a:endParaRPr lang="en-US" dirty="0">
              <a:sym typeface="Wingdings"/>
            </a:endParaRPr>
          </a:p>
          <a:p>
            <a:endParaRPr lang="en-US" dirty="0" smtClean="0">
              <a:sym typeface="Wingdings"/>
            </a:endParaRPr>
          </a:p>
          <a:p>
            <a:pPr lvl="1"/>
            <a:endParaRPr lang="en-US" dirty="0" smtClean="0"/>
          </a:p>
        </p:txBody>
      </p:sp>
    </p:spTree>
    <p:extLst>
      <p:ext uri="{BB962C8B-B14F-4D97-AF65-F5344CB8AC3E}">
        <p14:creationId xmlns:p14="http://schemas.microsoft.com/office/powerpoint/2010/main" val="1527514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4" name="Content Placeholder 3"/>
          <p:cNvSpPr>
            <a:spLocks noGrp="1"/>
          </p:cNvSpPr>
          <p:nvPr>
            <p:ph idx="1"/>
          </p:nvPr>
        </p:nvSpPr>
        <p:spPr/>
        <p:txBody>
          <a:bodyPr/>
          <a:lstStyle/>
          <a:p>
            <a:endParaRPr lang="en-US"/>
          </a:p>
        </p:txBody>
      </p:sp>
      <p:pic>
        <p:nvPicPr>
          <p:cNvPr id="43010" name="Picture 2" descr="https://puu.sh/D9pU9/c70e463c1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1825625"/>
            <a:ext cx="10482262" cy="3115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27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4" name="Content Placeholder 3"/>
          <p:cNvSpPr>
            <a:spLocks noGrp="1"/>
          </p:cNvSpPr>
          <p:nvPr>
            <p:ph idx="1"/>
          </p:nvPr>
        </p:nvSpPr>
        <p:spPr/>
        <p:txBody>
          <a:bodyPr/>
          <a:lstStyle/>
          <a:p>
            <a:endParaRPr lang="en-US"/>
          </a:p>
        </p:txBody>
      </p:sp>
      <p:pic>
        <p:nvPicPr>
          <p:cNvPr id="44034" name="Picture 2" descr="https://puu.sh/D9q0B/f897d19cf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63" y="1027906"/>
            <a:ext cx="8710612" cy="5400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217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Deck Order</a:t>
            </a:r>
            <a:endParaRPr lang="en-US" dirty="0"/>
          </a:p>
        </p:txBody>
      </p:sp>
      <p:sp>
        <p:nvSpPr>
          <p:cNvPr id="3" name="Content Placeholder 2"/>
          <p:cNvSpPr>
            <a:spLocks noGrp="1"/>
          </p:cNvSpPr>
          <p:nvPr>
            <p:ph idx="1"/>
          </p:nvPr>
        </p:nvSpPr>
        <p:spPr>
          <a:xfrm>
            <a:off x="838200" y="1690688"/>
            <a:ext cx="10515600" cy="4351338"/>
          </a:xfrm>
        </p:spPr>
        <p:txBody>
          <a:bodyPr>
            <a:normAutofit fontScale="85000" lnSpcReduction="20000"/>
          </a:bodyPr>
          <a:lstStyle/>
          <a:p>
            <a:r>
              <a:rPr lang="en-US" dirty="0" smtClean="0">
                <a:sym typeface="Wingdings"/>
              </a:rPr>
              <a:t>Check on sampling with/without replacement</a:t>
            </a:r>
          </a:p>
          <a:p>
            <a:r>
              <a:rPr lang="en-US" b="1" dirty="0"/>
              <a:t>Testing Hypotheses</a:t>
            </a:r>
            <a:endParaRPr lang="en-US" dirty="0"/>
          </a:p>
          <a:p>
            <a:pPr lvl="1"/>
            <a:r>
              <a:rPr lang="en-US" dirty="0" smtClean="0"/>
              <a:t>Choosing between one or another hypothesis </a:t>
            </a:r>
          </a:p>
          <a:p>
            <a:pPr lvl="2"/>
            <a:r>
              <a:rPr lang="en-US" dirty="0" smtClean="0"/>
              <a:t>Cite examples</a:t>
            </a:r>
          </a:p>
          <a:p>
            <a:r>
              <a:rPr lang="en-US" dirty="0" smtClean="0"/>
              <a:t>Use this on life expectancy data and go through the process</a:t>
            </a:r>
          </a:p>
          <a:p>
            <a:r>
              <a:rPr lang="en-US" dirty="0" smtClean="0"/>
              <a:t>Model and Alternative Viewpoint </a:t>
            </a:r>
          </a:p>
          <a:p>
            <a:pPr lvl="1"/>
            <a:r>
              <a:rPr lang="en-US" dirty="0" smtClean="0"/>
              <a:t>Null and Alternative Hypothesis</a:t>
            </a:r>
          </a:p>
          <a:p>
            <a:pPr lvl="1"/>
            <a:r>
              <a:rPr lang="en-US" dirty="0" err="1"/>
              <a:t>np.count_nonzero</a:t>
            </a:r>
            <a:r>
              <a:rPr lang="en-US" dirty="0"/>
              <a:t>(</a:t>
            </a:r>
            <a:r>
              <a:rPr lang="en-US" dirty="0" err="1"/>
              <a:t>sample_averages</a:t>
            </a:r>
            <a:r>
              <a:rPr lang="en-US" dirty="0"/>
              <a:t> &lt;= </a:t>
            </a:r>
            <a:r>
              <a:rPr lang="en-US" dirty="0" err="1"/>
              <a:t>observed_statistic</a:t>
            </a:r>
            <a:r>
              <a:rPr lang="en-US" dirty="0"/>
              <a:t>) / </a:t>
            </a:r>
            <a:r>
              <a:rPr lang="en-US" dirty="0" smtClean="0"/>
              <a:t>repetitions</a:t>
            </a:r>
          </a:p>
          <a:p>
            <a:r>
              <a:rPr lang="en-US" dirty="0" smtClean="0"/>
              <a:t>Concept of joins</a:t>
            </a:r>
          </a:p>
          <a:p>
            <a:r>
              <a:rPr lang="en-US" dirty="0"/>
              <a:t>If you use a  p % cutoff for the P-value, and the null hypothesis happens to be true, then there is about a  p % chance that your test will conclude that the alternative is true.</a:t>
            </a:r>
            <a:br>
              <a:rPr lang="en-US" dirty="0"/>
            </a:br>
            <a:endParaRPr lang="en-US" dirty="0" smtClean="0">
              <a:sym typeface="Wingdings"/>
            </a:endParaRPr>
          </a:p>
          <a:p>
            <a:endParaRPr lang="en-US" dirty="0" smtClean="0">
              <a:sym typeface="Wingdings"/>
            </a:endParaRPr>
          </a:p>
          <a:p>
            <a:pPr lvl="1"/>
            <a:endParaRPr lang="en-US" dirty="0" smtClean="0">
              <a:sym typeface="Wingdings"/>
            </a:endParaRPr>
          </a:p>
          <a:p>
            <a:pPr lvl="1"/>
            <a:endParaRPr lang="en-US" dirty="0">
              <a:sym typeface="Wingdings"/>
            </a:endParaRPr>
          </a:p>
          <a:p>
            <a:endParaRPr lang="en-US" dirty="0" smtClean="0">
              <a:sym typeface="Wingdings"/>
            </a:endParaRPr>
          </a:p>
          <a:p>
            <a:pPr lvl="1"/>
            <a:endParaRPr lang="en-US" dirty="0" smtClean="0"/>
          </a:p>
        </p:txBody>
      </p:sp>
    </p:spTree>
    <p:extLst>
      <p:ext uri="{BB962C8B-B14F-4D97-AF65-F5344CB8AC3E}">
        <p14:creationId xmlns:p14="http://schemas.microsoft.com/office/powerpoint/2010/main" val="756462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4" name="Content Placeholder 3"/>
          <p:cNvSpPr>
            <a:spLocks noGrp="1"/>
          </p:cNvSpPr>
          <p:nvPr>
            <p:ph idx="1"/>
          </p:nvPr>
        </p:nvSpPr>
        <p:spPr/>
        <p:txBody>
          <a:bodyPr/>
          <a:lstStyle/>
          <a:p>
            <a:endParaRPr lang="en-US"/>
          </a:p>
        </p:txBody>
      </p:sp>
      <p:pic>
        <p:nvPicPr>
          <p:cNvPr id="45058" name="Picture 2" descr="https://puu.sh/D9q23/877be0f04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094" y="2172015"/>
            <a:ext cx="11453811" cy="942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161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4" name="Content Placeholder 3"/>
          <p:cNvSpPr>
            <a:spLocks noGrp="1"/>
          </p:cNvSpPr>
          <p:nvPr>
            <p:ph idx="1"/>
          </p:nvPr>
        </p:nvSpPr>
        <p:spPr/>
        <p:txBody>
          <a:bodyPr/>
          <a:lstStyle/>
          <a:p>
            <a:endParaRPr lang="en-US"/>
          </a:p>
        </p:txBody>
      </p:sp>
      <p:pic>
        <p:nvPicPr>
          <p:cNvPr id="46082" name="Picture 2" descr="https://puu.sh/D9q3C/f250d861b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670" y="1690688"/>
            <a:ext cx="9894885" cy="329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28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4" name="Content Placeholder 3"/>
          <p:cNvSpPr>
            <a:spLocks noGrp="1"/>
          </p:cNvSpPr>
          <p:nvPr>
            <p:ph idx="1"/>
          </p:nvPr>
        </p:nvSpPr>
        <p:spPr/>
        <p:txBody>
          <a:bodyPr/>
          <a:lstStyle/>
          <a:p>
            <a:endParaRPr lang="en-US"/>
          </a:p>
        </p:txBody>
      </p:sp>
      <p:pic>
        <p:nvPicPr>
          <p:cNvPr id="47106" name="Picture 2" descr="https://puu.sh/D9q5X/9dcd5778c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282" y="1257299"/>
            <a:ext cx="7184430" cy="474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63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4" name="Content Placeholder 3"/>
          <p:cNvSpPr>
            <a:spLocks noGrp="1"/>
          </p:cNvSpPr>
          <p:nvPr>
            <p:ph idx="1"/>
          </p:nvPr>
        </p:nvSpPr>
        <p:spPr/>
        <p:txBody>
          <a:bodyPr/>
          <a:lstStyle/>
          <a:p>
            <a:endParaRPr lang="en-US" dirty="0"/>
          </a:p>
        </p:txBody>
      </p:sp>
      <p:pic>
        <p:nvPicPr>
          <p:cNvPr id="48132" name="Picture 4" descr="https://puu.sh/D9q56/a0360c8f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7" y="2438640"/>
            <a:ext cx="10215562" cy="1562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726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Deck </a:t>
            </a:r>
            <a:r>
              <a:rPr lang="en-US" dirty="0" smtClean="0"/>
              <a:t>Order</a:t>
            </a:r>
            <a:br>
              <a:rPr lang="en-US" dirty="0" smtClean="0"/>
            </a:b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pPr lvl="1"/>
            <a:endParaRPr lang="en-US" dirty="0" smtClean="0">
              <a:sym typeface="Wingdings"/>
            </a:endParaRPr>
          </a:p>
          <a:p>
            <a:pPr lvl="1"/>
            <a:r>
              <a:rPr lang="en-US" dirty="0">
                <a:sym typeface="Wingdings"/>
              </a:rPr>
              <a:t>This is a clearly defined model about chances. It says that the data were generated at random under clearly specified assumptions about the randomness. The word “null” reinforces the idea that if the data look different from what the null hypothesis predicts, the difference is due to nothing but chance</a:t>
            </a:r>
            <a:r>
              <a:rPr lang="en-US" dirty="0" smtClean="0">
                <a:sym typeface="Wingdings"/>
              </a:rPr>
              <a:t>.</a:t>
            </a:r>
          </a:p>
          <a:p>
            <a:pPr lvl="1"/>
            <a:r>
              <a:rPr lang="en-US" dirty="0">
                <a:sym typeface="Wingdings"/>
              </a:rPr>
              <a:t>The alternative hypothesis. This says that some reason other than chance made the data differ from the predictions of the model in the null hypothesis.</a:t>
            </a:r>
            <a:endParaRPr lang="en-US" dirty="0">
              <a:sym typeface="Wingdings"/>
            </a:endParaRPr>
          </a:p>
          <a:p>
            <a:endParaRPr lang="en-US" dirty="0" smtClean="0">
              <a:sym typeface="Wingdings"/>
            </a:endParaRPr>
          </a:p>
          <a:p>
            <a:pPr lvl="1"/>
            <a:endParaRPr lang="en-US" dirty="0" smtClean="0"/>
          </a:p>
        </p:txBody>
      </p:sp>
    </p:spTree>
    <p:extLst>
      <p:ext uri="{BB962C8B-B14F-4D97-AF65-F5344CB8AC3E}">
        <p14:creationId xmlns:p14="http://schemas.microsoft.com/office/powerpoint/2010/main" val="304613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Deck Order</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r>
              <a:rPr lang="en-US" dirty="0"/>
              <a:t>If the P-value is less than 5%, it is considered small and the result is called “statistically </a:t>
            </a:r>
            <a:r>
              <a:rPr lang="en-US" dirty="0" err="1"/>
              <a:t>significant.”If</a:t>
            </a:r>
            <a:r>
              <a:rPr lang="en-US" dirty="0"/>
              <a:t> the P-value is even smaller – less than 1% – the result is called “highly statistically significant</a:t>
            </a:r>
            <a:r>
              <a:rPr lang="en-US" dirty="0" smtClean="0"/>
              <a:t>.</a:t>
            </a:r>
          </a:p>
          <a:p>
            <a:r>
              <a:rPr lang="en-US" dirty="0"/>
              <a:t>Null Hypothesis. The average score of the students in Section 3 is like the average score of the same number of students picked at random from the class</a:t>
            </a:r>
            <a:r>
              <a:rPr lang="en-US" dirty="0" smtClean="0"/>
              <a:t>.</a:t>
            </a:r>
          </a:p>
          <a:p>
            <a:r>
              <a:rPr lang="en-US" dirty="0" smtClean="0"/>
              <a:t>Alternative </a:t>
            </a:r>
            <a:r>
              <a:rPr lang="en-US" dirty="0"/>
              <a:t>Hypothesis. No, it’s too low</a:t>
            </a:r>
            <a:r>
              <a:rPr lang="en-US" dirty="0" smtClean="0"/>
              <a:t>.</a:t>
            </a:r>
          </a:p>
          <a:p>
            <a:r>
              <a:rPr lang="en-US" dirty="0" smtClean="0"/>
              <a:t>Importance of replicability and avoiding p-hacking </a:t>
            </a:r>
            <a:r>
              <a:rPr lang="en-US" dirty="0"/>
              <a:t/>
            </a:r>
            <a:br>
              <a:rPr lang="en-US" dirty="0"/>
            </a:br>
            <a:endParaRPr lang="en-US" dirty="0" smtClean="0">
              <a:sym typeface="Wingdings"/>
            </a:endParaRPr>
          </a:p>
          <a:p>
            <a:endParaRPr lang="en-US" dirty="0" smtClean="0">
              <a:sym typeface="Wingdings"/>
            </a:endParaRPr>
          </a:p>
          <a:p>
            <a:pPr lvl="1"/>
            <a:endParaRPr lang="en-US" dirty="0" smtClean="0">
              <a:sym typeface="Wingdings"/>
            </a:endParaRPr>
          </a:p>
          <a:p>
            <a:pPr lvl="1"/>
            <a:endParaRPr lang="en-US" dirty="0">
              <a:sym typeface="Wingdings"/>
            </a:endParaRPr>
          </a:p>
          <a:p>
            <a:endParaRPr lang="en-US" dirty="0" smtClean="0">
              <a:sym typeface="Wingdings"/>
            </a:endParaRPr>
          </a:p>
          <a:p>
            <a:pPr lvl="1"/>
            <a:endParaRPr lang="en-US" dirty="0" smtClean="0"/>
          </a:p>
        </p:txBody>
      </p:sp>
    </p:spTree>
    <p:extLst>
      <p:ext uri="{BB962C8B-B14F-4D97-AF65-F5344CB8AC3E}">
        <p14:creationId xmlns:p14="http://schemas.microsoft.com/office/powerpoint/2010/main" val="110363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Calculating Sample Statistics </a:t>
            </a:r>
          </a:p>
          <a:p>
            <a:pPr lvl="1"/>
            <a:r>
              <a:rPr lang="en-US" dirty="0" smtClean="0"/>
              <a:t>Mean -&gt; Suffers from outlier problem</a:t>
            </a:r>
          </a:p>
          <a:p>
            <a:pPr lvl="1"/>
            <a:r>
              <a:rPr lang="en-US" dirty="0" smtClean="0"/>
              <a:t>Median </a:t>
            </a:r>
          </a:p>
          <a:p>
            <a:pPr lvl="1"/>
            <a:r>
              <a:rPr lang="en-US" dirty="0" smtClean="0"/>
              <a:t>Percentile </a:t>
            </a:r>
          </a:p>
          <a:p>
            <a:pPr lvl="1"/>
            <a:r>
              <a:rPr lang="en-US" dirty="0" smtClean="0">
                <a:sym typeface="Wingdings"/>
              </a:rPr>
              <a:t>Standard Deviation </a:t>
            </a:r>
            <a:endParaRPr lang="en-US" dirty="0" smtClean="0">
              <a:sym typeface="Wingdings"/>
            </a:endParaRPr>
          </a:p>
          <a:p>
            <a:pPr lvl="1"/>
            <a:r>
              <a:rPr lang="en-US" dirty="0" smtClean="0">
                <a:sym typeface="Wingdings"/>
              </a:rPr>
              <a:t>We want to </a:t>
            </a:r>
            <a:r>
              <a:rPr lang="en-US" dirty="0" err="1" smtClean="0">
                <a:sym typeface="Wingdings"/>
              </a:rPr>
              <a:t>buil</a:t>
            </a:r>
            <a:endParaRPr lang="en-US" dirty="0" smtClean="0">
              <a:sym typeface="Wingdings"/>
            </a:endParaRPr>
          </a:p>
          <a:p>
            <a:pPr lvl="2"/>
            <a:endParaRPr lang="en-US" dirty="0">
              <a:sym typeface="Wingdings"/>
            </a:endParaRPr>
          </a:p>
          <a:p>
            <a:r>
              <a:rPr lang="en-US" dirty="0" smtClean="0">
                <a:sym typeface="Wingdings"/>
              </a:rPr>
              <a:t>Types of distributions </a:t>
            </a:r>
          </a:p>
          <a:p>
            <a:pPr lvl="1"/>
            <a:r>
              <a:rPr lang="en-US" dirty="0" smtClean="0">
                <a:sym typeface="Wingdings"/>
              </a:rPr>
              <a:t>Left Skew, Right Skew </a:t>
            </a:r>
          </a:p>
          <a:p>
            <a:pPr lvl="1"/>
            <a:r>
              <a:rPr lang="en-US" dirty="0" smtClean="0">
                <a:sym typeface="Wingdings"/>
              </a:rPr>
              <a:t>Normal Distribution </a:t>
            </a:r>
          </a:p>
          <a:p>
            <a:pPr lvl="2"/>
            <a:r>
              <a:rPr lang="en-US" dirty="0" smtClean="0">
                <a:sym typeface="Wingdings"/>
              </a:rPr>
              <a:t>68% of the data falls between one </a:t>
            </a:r>
            <a:r>
              <a:rPr lang="en-US" dirty="0" err="1" smtClean="0">
                <a:sym typeface="Wingdings"/>
              </a:rPr>
              <a:t>std</a:t>
            </a:r>
            <a:r>
              <a:rPr lang="en-US" dirty="0" smtClean="0">
                <a:sym typeface="Wingdings"/>
              </a:rPr>
              <a:t> of the normal curve </a:t>
            </a:r>
          </a:p>
          <a:p>
            <a:pPr lvl="2"/>
            <a:r>
              <a:rPr lang="en-US" dirty="0" smtClean="0">
                <a:sym typeface="Wingdings"/>
              </a:rPr>
              <a:t>95% of the data is within 2 standard deviations (</a:t>
            </a:r>
            <a:r>
              <a:rPr lang="en-US" dirty="0" err="1" smtClean="0">
                <a:sym typeface="Wingdings"/>
              </a:rPr>
              <a:t>σ</a:t>
            </a:r>
            <a:r>
              <a:rPr lang="en-US" dirty="0" smtClean="0">
                <a:sym typeface="Wingdings"/>
              </a:rPr>
              <a:t>) of the mean (</a:t>
            </a:r>
            <a:r>
              <a:rPr lang="en-US" dirty="0" err="1" smtClean="0">
                <a:sym typeface="Wingdings"/>
              </a:rPr>
              <a:t>μ</a:t>
            </a:r>
            <a:r>
              <a:rPr lang="en-US" dirty="0" smtClean="0">
                <a:sym typeface="Wingdings"/>
              </a:rPr>
              <a:t>).</a:t>
            </a:r>
          </a:p>
          <a:p>
            <a:pPr lvl="2"/>
            <a:r>
              <a:rPr lang="en-US" dirty="0" smtClean="0">
                <a:sym typeface="Wingdings"/>
              </a:rPr>
              <a:t>99.7% of the data is within 3 standard deviations (</a:t>
            </a:r>
            <a:r>
              <a:rPr lang="en-US" dirty="0" err="1" smtClean="0">
                <a:sym typeface="Wingdings"/>
              </a:rPr>
              <a:t>σ</a:t>
            </a:r>
            <a:r>
              <a:rPr lang="en-US" dirty="0" smtClean="0">
                <a:sym typeface="Wingdings"/>
              </a:rPr>
              <a:t>) of the mean (</a:t>
            </a:r>
            <a:r>
              <a:rPr lang="en-US" dirty="0" err="1" smtClean="0">
                <a:sym typeface="Wingdings"/>
              </a:rPr>
              <a:t>μ</a:t>
            </a:r>
            <a:r>
              <a:rPr lang="en-US" dirty="0" smtClean="0">
                <a:sym typeface="Wingdings"/>
              </a:rPr>
              <a:t>).</a:t>
            </a:r>
          </a:p>
          <a:p>
            <a:endParaRPr lang="en-US" dirty="0" smtClean="0">
              <a:sym typeface="Wingdings"/>
            </a:endParaRPr>
          </a:p>
          <a:p>
            <a:pPr lvl="1"/>
            <a:endParaRPr lang="en-US" dirty="0" smtClean="0">
              <a:sym typeface="Wingdings"/>
            </a:endParaRPr>
          </a:p>
          <a:p>
            <a:pPr lvl="1"/>
            <a:endParaRPr lang="en-US" dirty="0" smtClean="0">
              <a:sym typeface="Wingdings"/>
            </a:endParaRPr>
          </a:p>
          <a:p>
            <a:pPr lvl="1"/>
            <a:endParaRPr lang="en-US" dirty="0" smtClean="0">
              <a:sym typeface="Wingdings"/>
            </a:endParaRPr>
          </a:p>
          <a:p>
            <a:pPr lvl="1"/>
            <a:endParaRPr lang="en-US" dirty="0">
              <a:sym typeface="Wingdings"/>
            </a:endParaRPr>
          </a:p>
          <a:p>
            <a:endParaRPr lang="en-US" dirty="0" smtClean="0">
              <a:sym typeface="Wingdings"/>
            </a:endParaRPr>
          </a:p>
          <a:p>
            <a:pPr lvl="1"/>
            <a:endParaRPr lang="en-US" dirty="0" smtClean="0"/>
          </a:p>
        </p:txBody>
      </p:sp>
    </p:spTree>
    <p:extLst>
      <p:ext uri="{BB962C8B-B14F-4D97-AF65-F5344CB8AC3E}">
        <p14:creationId xmlns:p14="http://schemas.microsoft.com/office/powerpoint/2010/main" val="337687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a:t>
            </a:r>
            <a:endParaRPr lang="en-US" dirty="0"/>
          </a:p>
        </p:txBody>
      </p:sp>
      <p:sp>
        <p:nvSpPr>
          <p:cNvPr id="3" name="Content Placeholder 2"/>
          <p:cNvSpPr>
            <a:spLocks noGrp="1"/>
          </p:cNvSpPr>
          <p:nvPr>
            <p:ph idx="1"/>
          </p:nvPr>
        </p:nvSpPr>
        <p:spPr/>
        <p:txBody>
          <a:bodyPr>
            <a:normAutofit/>
          </a:bodyPr>
          <a:lstStyle/>
          <a:p>
            <a:r>
              <a:rPr lang="en-US" dirty="0" smtClean="0">
                <a:sym typeface="Wingdings"/>
              </a:rPr>
              <a:t>Doesn’t suffer from outliers </a:t>
            </a:r>
          </a:p>
          <a:p>
            <a:pPr lvl="1"/>
            <a:r>
              <a:rPr lang="en-US" dirty="0" smtClean="0">
                <a:sym typeface="Wingdings"/>
              </a:rPr>
              <a:t>Middle of the histogram is the median </a:t>
            </a:r>
          </a:p>
          <a:p>
            <a:pPr lvl="1"/>
            <a:endParaRPr lang="en-US" dirty="0" smtClean="0"/>
          </a:p>
        </p:txBody>
      </p:sp>
    </p:spTree>
    <p:extLst>
      <p:ext uri="{BB962C8B-B14F-4D97-AF65-F5344CB8AC3E}">
        <p14:creationId xmlns:p14="http://schemas.microsoft.com/office/powerpoint/2010/main" val="135992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One (February)  </a:t>
            </a:r>
            <a:endParaRPr lang="en-US" dirty="0"/>
          </a:p>
        </p:txBody>
      </p:sp>
      <p:pic>
        <p:nvPicPr>
          <p:cNvPr id="34818" name="Picture 2" descr="https://puu.sh/D9hBM/f00486108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5650" y="1861344"/>
            <a:ext cx="3060700" cy="42799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r>
              <a:rPr lang="en-US" dirty="0" smtClean="0">
                <a:sym typeface="Wingdings"/>
              </a:rPr>
              <a:t>Average = 2.8</a:t>
            </a:r>
          </a:p>
          <a:p>
            <a:pPr lvl="1"/>
            <a:r>
              <a:rPr lang="en-US" dirty="0" smtClean="0">
                <a:sym typeface="Wingdings"/>
              </a:rPr>
              <a:t>Median = 2.2</a:t>
            </a:r>
          </a:p>
          <a:p>
            <a:pPr lvl="1"/>
            <a:r>
              <a:rPr lang="en-US" dirty="0" err="1" smtClean="0">
                <a:sym typeface="Wingdings"/>
              </a:rPr>
              <a:t>Std</a:t>
            </a:r>
            <a:r>
              <a:rPr lang="en-US" dirty="0" smtClean="0">
                <a:sym typeface="Wingdings"/>
              </a:rPr>
              <a:t> Deviation = ? </a:t>
            </a:r>
          </a:p>
          <a:p>
            <a:pPr lvl="1"/>
            <a:endParaRPr lang="en-US" dirty="0" smtClean="0">
              <a:sym typeface="Wingdings"/>
            </a:endParaRPr>
          </a:p>
          <a:p>
            <a:pPr lvl="1"/>
            <a:endParaRPr lang="en-US" dirty="0"/>
          </a:p>
        </p:txBody>
      </p:sp>
    </p:spTree>
    <p:extLst>
      <p:ext uri="{BB962C8B-B14F-4D97-AF65-F5344CB8AC3E}">
        <p14:creationId xmlns:p14="http://schemas.microsoft.com/office/powerpoint/2010/main" val="1130536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One (March) </a:t>
            </a:r>
            <a:endParaRPr lang="en-US" dirty="0"/>
          </a:p>
        </p:txBody>
      </p:sp>
      <p:pic>
        <p:nvPicPr>
          <p:cNvPr id="35842" name="Picture 2" descr="https://puu.sh/D9hHs/308012019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238" y="899319"/>
            <a:ext cx="4373562" cy="540940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r>
              <a:rPr lang="en-US" dirty="0" smtClean="0">
                <a:sym typeface="Wingdings"/>
              </a:rPr>
              <a:t>Average = 9.2</a:t>
            </a:r>
          </a:p>
          <a:p>
            <a:pPr lvl="1"/>
            <a:r>
              <a:rPr lang="en-US" dirty="0" smtClean="0">
                <a:sym typeface="Wingdings"/>
              </a:rPr>
              <a:t>Median =  1.1</a:t>
            </a:r>
          </a:p>
          <a:p>
            <a:pPr lvl="1"/>
            <a:r>
              <a:rPr lang="en-US" dirty="0" err="1" smtClean="0">
                <a:sym typeface="Wingdings"/>
              </a:rPr>
              <a:t>Std</a:t>
            </a:r>
            <a:r>
              <a:rPr lang="en-US" dirty="0" smtClean="0">
                <a:sym typeface="Wingdings"/>
              </a:rPr>
              <a:t> Deviation = ?  </a:t>
            </a:r>
          </a:p>
          <a:p>
            <a:pPr lvl="1"/>
            <a:endParaRPr lang="en-US" dirty="0"/>
          </a:p>
        </p:txBody>
      </p:sp>
    </p:spTree>
    <p:extLst>
      <p:ext uri="{BB962C8B-B14F-4D97-AF65-F5344CB8AC3E}">
        <p14:creationId xmlns:p14="http://schemas.microsoft.com/office/powerpoint/2010/main" val="439031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One (February) </a:t>
            </a:r>
            <a:endParaRPr lang="en-US" dirty="0"/>
          </a:p>
        </p:txBody>
      </p:sp>
      <p:pic>
        <p:nvPicPr>
          <p:cNvPr id="36866" name="Picture 2" descr="https://puu.sh/D9i9q/e0042f24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421" y="1690688"/>
            <a:ext cx="7157041" cy="4833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520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4297</TotalTime>
  <Words>858</Words>
  <Application>Microsoft Macintosh PowerPoint</Application>
  <PresentationFormat>Widescreen</PresentationFormat>
  <Paragraphs>125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Wingdings</vt:lpstr>
      <vt:lpstr>Arial</vt:lpstr>
      <vt:lpstr>Office Theme</vt:lpstr>
      <vt:lpstr>Probability and Hypothesis Testing</vt:lpstr>
      <vt:lpstr>Deck Order</vt:lpstr>
      <vt:lpstr>Deck Order </vt:lpstr>
      <vt:lpstr>Deck Order</vt:lpstr>
      <vt:lpstr>What we are covering</vt:lpstr>
      <vt:lpstr>Median</vt:lpstr>
      <vt:lpstr>First One (February)  </vt:lpstr>
      <vt:lpstr>Second One (March) </vt:lpstr>
      <vt:lpstr>First One (February) </vt:lpstr>
      <vt:lpstr>Second One (February) </vt:lpstr>
      <vt:lpstr>What we are covering</vt:lpstr>
      <vt:lpstr>PowerPoint Presentation</vt:lpstr>
      <vt:lpstr>Normal Distribution </vt:lpstr>
      <vt:lpstr>What we are covering</vt:lpstr>
      <vt:lpstr>What we are covering</vt:lpstr>
      <vt:lpstr>What we are covering</vt:lpstr>
      <vt:lpstr>What we are covering</vt:lpstr>
      <vt:lpstr>What we are covering</vt:lpstr>
      <vt:lpstr>What we are covering</vt:lpstr>
      <vt:lpstr>What we are covering</vt:lpstr>
      <vt:lpstr>What we are covering</vt:lpstr>
      <vt:lpstr>What we are covering</vt:lpstr>
      <vt:lpstr>What we are covering</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49</cp:revision>
  <dcterms:created xsi:type="dcterms:W3CDTF">2019-03-31T17:24:05Z</dcterms:created>
  <dcterms:modified xsi:type="dcterms:W3CDTF">2019-04-05T10:03:20Z</dcterms:modified>
</cp:coreProperties>
</file>