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3" r:id="rId6"/>
    <p:sldId id="257" r:id="rId7"/>
    <p:sldId id="262" r:id="rId8"/>
    <p:sldId id="261"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74"/>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506F7E-F059-2B42-8F73-C84EA110EBB7}" type="datetimeFigureOut">
              <a:rPr lang="en-US" smtClean="0"/>
              <a:t>4/9/19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E6815-308A-1C4C-BE7F-C09B12AC0B22}" type="slidenum">
              <a:rPr lang="en-US" smtClean="0"/>
              <a:t>‹#›</a:t>
            </a:fld>
            <a:endParaRPr lang="en-US"/>
          </a:p>
        </p:txBody>
      </p:sp>
    </p:spTree>
    <p:extLst>
      <p:ext uri="{BB962C8B-B14F-4D97-AF65-F5344CB8AC3E}">
        <p14:creationId xmlns:p14="http://schemas.microsoft.com/office/powerpoint/2010/main" val="1932084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506F7E-F059-2B42-8F73-C84EA110EBB7}" type="datetimeFigureOut">
              <a:rPr lang="en-US" smtClean="0"/>
              <a:t>4/9/19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E6815-308A-1C4C-BE7F-C09B12AC0B22}" type="slidenum">
              <a:rPr lang="en-US" smtClean="0"/>
              <a:t>‹#›</a:t>
            </a:fld>
            <a:endParaRPr lang="en-US"/>
          </a:p>
        </p:txBody>
      </p:sp>
    </p:spTree>
    <p:extLst>
      <p:ext uri="{BB962C8B-B14F-4D97-AF65-F5344CB8AC3E}">
        <p14:creationId xmlns:p14="http://schemas.microsoft.com/office/powerpoint/2010/main" val="410607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506F7E-F059-2B42-8F73-C84EA110EBB7}" type="datetimeFigureOut">
              <a:rPr lang="en-US" smtClean="0"/>
              <a:t>4/9/19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E6815-308A-1C4C-BE7F-C09B12AC0B22}" type="slidenum">
              <a:rPr lang="en-US" smtClean="0"/>
              <a:t>‹#›</a:t>
            </a:fld>
            <a:endParaRPr lang="en-US"/>
          </a:p>
        </p:txBody>
      </p:sp>
    </p:spTree>
    <p:extLst>
      <p:ext uri="{BB962C8B-B14F-4D97-AF65-F5344CB8AC3E}">
        <p14:creationId xmlns:p14="http://schemas.microsoft.com/office/powerpoint/2010/main" val="1220622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506F7E-F059-2B42-8F73-C84EA110EBB7}" type="datetimeFigureOut">
              <a:rPr lang="en-US" smtClean="0"/>
              <a:t>4/9/19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E6815-308A-1C4C-BE7F-C09B12AC0B22}" type="slidenum">
              <a:rPr lang="en-US" smtClean="0"/>
              <a:t>‹#›</a:t>
            </a:fld>
            <a:endParaRPr lang="en-US"/>
          </a:p>
        </p:txBody>
      </p:sp>
    </p:spTree>
    <p:extLst>
      <p:ext uri="{BB962C8B-B14F-4D97-AF65-F5344CB8AC3E}">
        <p14:creationId xmlns:p14="http://schemas.microsoft.com/office/powerpoint/2010/main" val="70408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506F7E-F059-2B42-8F73-C84EA110EBB7}" type="datetimeFigureOut">
              <a:rPr lang="en-US" smtClean="0"/>
              <a:t>4/9/19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E6815-308A-1C4C-BE7F-C09B12AC0B22}" type="slidenum">
              <a:rPr lang="en-US" smtClean="0"/>
              <a:t>‹#›</a:t>
            </a:fld>
            <a:endParaRPr lang="en-US"/>
          </a:p>
        </p:txBody>
      </p:sp>
    </p:spTree>
    <p:extLst>
      <p:ext uri="{BB962C8B-B14F-4D97-AF65-F5344CB8AC3E}">
        <p14:creationId xmlns:p14="http://schemas.microsoft.com/office/powerpoint/2010/main" val="1395213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506F7E-F059-2B42-8F73-C84EA110EBB7}" type="datetimeFigureOut">
              <a:rPr lang="en-US" smtClean="0"/>
              <a:t>4/9/19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E6815-308A-1C4C-BE7F-C09B12AC0B22}" type="slidenum">
              <a:rPr lang="en-US" smtClean="0"/>
              <a:t>‹#›</a:t>
            </a:fld>
            <a:endParaRPr lang="en-US"/>
          </a:p>
        </p:txBody>
      </p:sp>
    </p:spTree>
    <p:extLst>
      <p:ext uri="{BB962C8B-B14F-4D97-AF65-F5344CB8AC3E}">
        <p14:creationId xmlns:p14="http://schemas.microsoft.com/office/powerpoint/2010/main" val="98705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506F7E-F059-2B42-8F73-C84EA110EBB7}" type="datetimeFigureOut">
              <a:rPr lang="en-US" smtClean="0"/>
              <a:t>4/9/19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9E6815-308A-1C4C-BE7F-C09B12AC0B22}" type="slidenum">
              <a:rPr lang="en-US" smtClean="0"/>
              <a:t>‹#›</a:t>
            </a:fld>
            <a:endParaRPr lang="en-US"/>
          </a:p>
        </p:txBody>
      </p:sp>
    </p:spTree>
    <p:extLst>
      <p:ext uri="{BB962C8B-B14F-4D97-AF65-F5344CB8AC3E}">
        <p14:creationId xmlns:p14="http://schemas.microsoft.com/office/powerpoint/2010/main" val="4679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506F7E-F059-2B42-8F73-C84EA110EBB7}" type="datetimeFigureOut">
              <a:rPr lang="en-US" smtClean="0"/>
              <a:t>4/9/19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9E6815-308A-1C4C-BE7F-C09B12AC0B22}" type="slidenum">
              <a:rPr lang="en-US" smtClean="0"/>
              <a:t>‹#›</a:t>
            </a:fld>
            <a:endParaRPr lang="en-US"/>
          </a:p>
        </p:txBody>
      </p:sp>
    </p:spTree>
    <p:extLst>
      <p:ext uri="{BB962C8B-B14F-4D97-AF65-F5344CB8AC3E}">
        <p14:creationId xmlns:p14="http://schemas.microsoft.com/office/powerpoint/2010/main" val="57036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06F7E-F059-2B42-8F73-C84EA110EBB7}" type="datetimeFigureOut">
              <a:rPr lang="en-US" smtClean="0"/>
              <a:t>4/9/19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9E6815-308A-1C4C-BE7F-C09B12AC0B22}" type="slidenum">
              <a:rPr lang="en-US" smtClean="0"/>
              <a:t>‹#›</a:t>
            </a:fld>
            <a:endParaRPr lang="en-US"/>
          </a:p>
        </p:txBody>
      </p:sp>
    </p:spTree>
    <p:extLst>
      <p:ext uri="{BB962C8B-B14F-4D97-AF65-F5344CB8AC3E}">
        <p14:creationId xmlns:p14="http://schemas.microsoft.com/office/powerpoint/2010/main" val="192873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506F7E-F059-2B42-8F73-C84EA110EBB7}" type="datetimeFigureOut">
              <a:rPr lang="en-US" smtClean="0"/>
              <a:t>4/9/19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E6815-308A-1C4C-BE7F-C09B12AC0B22}" type="slidenum">
              <a:rPr lang="en-US" smtClean="0"/>
              <a:t>‹#›</a:t>
            </a:fld>
            <a:endParaRPr lang="en-US"/>
          </a:p>
        </p:txBody>
      </p:sp>
    </p:spTree>
    <p:extLst>
      <p:ext uri="{BB962C8B-B14F-4D97-AF65-F5344CB8AC3E}">
        <p14:creationId xmlns:p14="http://schemas.microsoft.com/office/powerpoint/2010/main" val="549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506F7E-F059-2B42-8F73-C84EA110EBB7}" type="datetimeFigureOut">
              <a:rPr lang="en-US" smtClean="0"/>
              <a:t>4/9/19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E6815-308A-1C4C-BE7F-C09B12AC0B22}" type="slidenum">
              <a:rPr lang="en-US" smtClean="0"/>
              <a:t>‹#›</a:t>
            </a:fld>
            <a:endParaRPr lang="en-US"/>
          </a:p>
        </p:txBody>
      </p:sp>
    </p:spTree>
    <p:extLst>
      <p:ext uri="{BB962C8B-B14F-4D97-AF65-F5344CB8AC3E}">
        <p14:creationId xmlns:p14="http://schemas.microsoft.com/office/powerpoint/2010/main" val="21416305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06F7E-F059-2B42-8F73-C84EA110EBB7}" type="datetimeFigureOut">
              <a:rPr lang="en-US" smtClean="0"/>
              <a:t>4/9/19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E6815-308A-1C4C-BE7F-C09B12AC0B22}" type="slidenum">
              <a:rPr lang="en-US" smtClean="0"/>
              <a:t>‹#›</a:t>
            </a:fld>
            <a:endParaRPr lang="en-US"/>
          </a:p>
        </p:txBody>
      </p:sp>
    </p:spTree>
    <p:extLst>
      <p:ext uri="{BB962C8B-B14F-4D97-AF65-F5344CB8AC3E}">
        <p14:creationId xmlns:p14="http://schemas.microsoft.com/office/powerpoint/2010/main" val="33245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Predictions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37847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Show off two tables with correlations </a:t>
            </a:r>
          </a:p>
          <a:p>
            <a:r>
              <a:rPr lang="en-US" dirty="0"/>
              <a:t>Estimate the percentage of body fat for each member of your group using your regression model. Is this model appropriate for all the members of your group? How about for other people in class? What is the most general audience to which your model can be applied? (Note: 1 inch = 2.54 cm</a:t>
            </a:r>
            <a:r>
              <a:rPr lang="en-US" dirty="0" smtClean="0"/>
              <a:t>.)</a:t>
            </a:r>
            <a:br>
              <a:rPr lang="en-US" dirty="0" smtClean="0"/>
            </a:br>
            <a:r>
              <a:rPr lang="en-US" dirty="0" smtClean="0"/>
              <a:t/>
            </a:r>
            <a:br>
              <a:rPr lang="en-US" dirty="0" smtClean="0"/>
            </a:br>
            <a:r>
              <a:rPr lang="en-US" dirty="0"/>
              <a:t>	</a:t>
            </a:r>
          </a:p>
        </p:txBody>
      </p:sp>
    </p:spTree>
    <p:extLst>
      <p:ext uri="{BB962C8B-B14F-4D97-AF65-F5344CB8AC3E}">
        <p14:creationId xmlns:p14="http://schemas.microsoft.com/office/powerpoint/2010/main" val="1683806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Show off two tables with correlations </a:t>
            </a:r>
          </a:p>
          <a:p>
            <a:r>
              <a:rPr lang="en-US" dirty="0" smtClean="0"/>
              <a:t/>
            </a:r>
            <a:br>
              <a:rPr lang="en-US" dirty="0" smtClean="0"/>
            </a:br>
            <a:r>
              <a:rPr lang="en-US" dirty="0" smtClean="0"/>
              <a:t/>
            </a:r>
            <a:br>
              <a:rPr lang="en-US" dirty="0" smtClean="0"/>
            </a:br>
            <a:r>
              <a:rPr lang="en-US" dirty="0"/>
              <a:t>	</a:t>
            </a:r>
          </a:p>
        </p:txBody>
      </p:sp>
      <p:pic>
        <p:nvPicPr>
          <p:cNvPr id="2050" name="Picture 2" descr="https://puu.sh/DcD8w/3f9b317c2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098" y="3026979"/>
            <a:ext cx="9841804" cy="174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298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Make sure to work through those Vitamins! </a:t>
            </a:r>
          </a:p>
          <a:p>
            <a:pPr lvl="1"/>
            <a:r>
              <a:rPr lang="en-US" dirty="0" smtClean="0"/>
              <a:t>Project Proposal by end of the day today </a:t>
            </a:r>
          </a:p>
          <a:p>
            <a:pPr lvl="1"/>
            <a:r>
              <a:rPr lang="en-US" dirty="0" smtClean="0"/>
              <a:t>Will give everyone feedback by EOD Thursday </a:t>
            </a:r>
          </a:p>
          <a:p>
            <a:pPr lvl="2"/>
            <a:r>
              <a:rPr lang="en-US" dirty="0" smtClean="0"/>
              <a:t>I’m here for help! </a:t>
            </a:r>
          </a:p>
          <a:p>
            <a:pPr lvl="1"/>
            <a:r>
              <a:rPr lang="en-US" dirty="0" smtClean="0"/>
              <a:t>One more vitamin (!) </a:t>
            </a:r>
          </a:p>
          <a:p>
            <a:pPr lvl="1"/>
            <a:r>
              <a:rPr lang="en-US" dirty="0" smtClean="0"/>
              <a:t>Monday lab day </a:t>
            </a:r>
          </a:p>
          <a:p>
            <a:pPr lvl="1"/>
            <a:r>
              <a:rPr lang="en-US" dirty="0" smtClean="0"/>
              <a:t>Wednesday: Predictions </a:t>
            </a:r>
          </a:p>
          <a:p>
            <a:pPr lvl="1"/>
            <a:r>
              <a:rPr lang="en-US" dirty="0" smtClean="0"/>
              <a:t>Friday: Machine Learning</a:t>
            </a:r>
          </a:p>
          <a:p>
            <a:pPr lvl="1"/>
            <a:r>
              <a:rPr lang="en-US" dirty="0" smtClean="0"/>
              <a:t>Monday: Lab day </a:t>
            </a:r>
          </a:p>
          <a:p>
            <a:pPr lvl="1"/>
            <a:r>
              <a:rPr lang="en-US" dirty="0" smtClean="0"/>
              <a:t>Wednesday: Case Studies </a:t>
            </a:r>
          </a:p>
          <a:p>
            <a:pPr lvl="1"/>
            <a:r>
              <a:rPr lang="en-US" dirty="0" smtClean="0"/>
              <a:t>Friday: Last Class </a:t>
            </a:r>
          </a:p>
          <a:p>
            <a:pPr lvl="1"/>
            <a:r>
              <a:rPr lang="en-US" dirty="0" smtClean="0"/>
              <a:t>Telework total? </a:t>
            </a:r>
          </a:p>
          <a:p>
            <a:pPr lvl="1"/>
            <a:r>
              <a:rPr lang="en-US" dirty="0" smtClean="0"/>
              <a:t>Make sure to reach out to get cross surveys</a:t>
            </a:r>
          </a:p>
        </p:txBody>
      </p:sp>
    </p:spTree>
    <p:extLst>
      <p:ext uri="{BB962C8B-B14F-4D97-AF65-F5344CB8AC3E}">
        <p14:creationId xmlns:p14="http://schemas.microsoft.com/office/powerpoint/2010/main" val="85798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Jupyter</a:t>
            </a:r>
            <a:r>
              <a:rPr lang="en-US" dirty="0" smtClean="0"/>
              <a:t> conference</a:t>
            </a:r>
          </a:p>
        </p:txBody>
      </p:sp>
    </p:spTree>
    <p:extLst>
      <p:ext uri="{BB962C8B-B14F-4D97-AF65-F5344CB8AC3E}">
        <p14:creationId xmlns:p14="http://schemas.microsoft.com/office/powerpoint/2010/main" val="68571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Where Predicates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498978980"/>
              </p:ext>
            </p:extLst>
          </p:nvPr>
        </p:nvGraphicFramePr>
        <p:xfrm>
          <a:off x="1947917" y="2380301"/>
          <a:ext cx="8128000" cy="46786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Predicate</a:t>
                      </a:r>
                      <a:r>
                        <a:rPr lang="en-US" baseline="0" dirty="0" smtClean="0"/>
                        <a:t> </a:t>
                      </a:r>
                      <a:endParaRPr lang="en-US" dirty="0"/>
                    </a:p>
                  </a:txBody>
                  <a:tcPr/>
                </a:tc>
                <a:tc>
                  <a:txBody>
                    <a:bodyPr/>
                    <a:lstStyle/>
                    <a:p>
                      <a:r>
                        <a:rPr lang="en-US" dirty="0" smtClean="0"/>
                        <a:t>Description</a:t>
                      </a:r>
                      <a:endParaRPr lang="en-US" dirty="0"/>
                    </a:p>
                  </a:txBody>
                  <a:tcPr/>
                </a:tc>
              </a:tr>
              <a:tr h="370840">
                <a:tc>
                  <a:txBody>
                    <a:bodyPr/>
                    <a:lstStyle/>
                    <a:p>
                      <a:pPr fontAlgn="t"/>
                      <a:r>
                        <a:rPr lang="en-US" dirty="0" err="1">
                          <a:effectLst/>
                        </a:rPr>
                        <a:t>are.equal_to</a:t>
                      </a:r>
                      <a:r>
                        <a:rPr lang="en-US" dirty="0">
                          <a:effectLst/>
                        </a:rPr>
                        <a:t>(Z)</a:t>
                      </a:r>
                    </a:p>
                  </a:txBody>
                  <a:tcPr marL="50800" marR="50800" marT="50800" marB="50800"/>
                </a:tc>
                <a:tc>
                  <a:txBody>
                    <a:bodyPr/>
                    <a:lstStyle/>
                    <a:p>
                      <a:pPr fontAlgn="t"/>
                      <a:r>
                        <a:rPr lang="en-US">
                          <a:effectLst/>
                        </a:rPr>
                        <a:t>Equal to Z</a:t>
                      </a:r>
                    </a:p>
                  </a:txBody>
                  <a:tcPr marL="50800" marR="50800" marT="50800" marB="50800"/>
                </a:tc>
              </a:tr>
              <a:tr h="370840">
                <a:tc>
                  <a:txBody>
                    <a:bodyPr/>
                    <a:lstStyle/>
                    <a:p>
                      <a:pPr fontAlgn="t"/>
                      <a:r>
                        <a:rPr lang="en-US">
                          <a:effectLst/>
                        </a:rPr>
                        <a:t>are.above(x)</a:t>
                      </a:r>
                    </a:p>
                  </a:txBody>
                  <a:tcPr marL="50800" marR="50800" marT="50800" marB="50800"/>
                </a:tc>
                <a:tc>
                  <a:txBody>
                    <a:bodyPr/>
                    <a:lstStyle/>
                    <a:p>
                      <a:pPr fontAlgn="t"/>
                      <a:r>
                        <a:rPr lang="en-US">
                          <a:effectLst/>
                        </a:rPr>
                        <a:t>Greater than x</a:t>
                      </a:r>
                    </a:p>
                  </a:txBody>
                  <a:tcPr marL="50800" marR="50800" marT="50800" marB="50800"/>
                </a:tc>
              </a:tr>
              <a:tr h="370840">
                <a:tc>
                  <a:txBody>
                    <a:bodyPr/>
                    <a:lstStyle/>
                    <a:p>
                      <a:pPr fontAlgn="t"/>
                      <a:r>
                        <a:rPr lang="en-US">
                          <a:effectLst/>
                        </a:rPr>
                        <a:t>are.above_or_equal_to(x)</a:t>
                      </a:r>
                    </a:p>
                  </a:txBody>
                  <a:tcPr marL="50800" marR="50800" marT="50800" marB="50800"/>
                </a:tc>
                <a:tc>
                  <a:txBody>
                    <a:bodyPr/>
                    <a:lstStyle/>
                    <a:p>
                      <a:pPr fontAlgn="t"/>
                      <a:r>
                        <a:rPr lang="en-US">
                          <a:effectLst/>
                        </a:rPr>
                        <a:t>Greater than or equal to x</a:t>
                      </a:r>
                    </a:p>
                  </a:txBody>
                  <a:tcPr marL="50800" marR="50800" marT="50800" marB="50800"/>
                </a:tc>
              </a:tr>
              <a:tr h="370840">
                <a:tc>
                  <a:txBody>
                    <a:bodyPr/>
                    <a:lstStyle/>
                    <a:p>
                      <a:pPr fontAlgn="t"/>
                      <a:r>
                        <a:rPr lang="en-US">
                          <a:effectLst/>
                        </a:rPr>
                        <a:t>are.below(x)</a:t>
                      </a:r>
                    </a:p>
                  </a:txBody>
                  <a:tcPr marL="50800" marR="50800" marT="50800" marB="50800"/>
                </a:tc>
                <a:tc>
                  <a:txBody>
                    <a:bodyPr/>
                    <a:lstStyle/>
                    <a:p>
                      <a:pPr fontAlgn="t"/>
                      <a:r>
                        <a:rPr lang="en-US">
                          <a:effectLst/>
                        </a:rPr>
                        <a:t>Less than x</a:t>
                      </a:r>
                    </a:p>
                  </a:txBody>
                  <a:tcPr marL="50800" marR="50800" marT="50800" marB="50800"/>
                </a:tc>
              </a:tr>
              <a:tr h="370840">
                <a:tc>
                  <a:txBody>
                    <a:bodyPr/>
                    <a:lstStyle/>
                    <a:p>
                      <a:pPr fontAlgn="t"/>
                      <a:r>
                        <a:rPr lang="en-US">
                          <a:effectLst/>
                        </a:rPr>
                        <a:t>are.below_or_equal_to(x)</a:t>
                      </a:r>
                    </a:p>
                  </a:txBody>
                  <a:tcPr marL="50800" marR="50800" marT="50800" marB="50800"/>
                </a:tc>
                <a:tc>
                  <a:txBody>
                    <a:bodyPr/>
                    <a:lstStyle/>
                    <a:p>
                      <a:pPr fontAlgn="t"/>
                      <a:r>
                        <a:rPr lang="en-US" dirty="0">
                          <a:effectLst/>
                        </a:rPr>
                        <a:t>Less than or equal to x</a:t>
                      </a:r>
                    </a:p>
                  </a:txBody>
                  <a:tcPr marL="50800" marR="50800" marT="50800" marB="50800"/>
                </a:tc>
              </a:tr>
              <a:tr h="370840">
                <a:tc>
                  <a:txBody>
                    <a:bodyPr/>
                    <a:lstStyle/>
                    <a:p>
                      <a:pPr fontAlgn="t"/>
                      <a:r>
                        <a:rPr lang="en-US">
                          <a:effectLst/>
                        </a:rPr>
                        <a:t>are.between(x,y)</a:t>
                      </a:r>
                    </a:p>
                  </a:txBody>
                  <a:tcPr marL="50800" marR="50800" marT="50800" marB="50800"/>
                </a:tc>
                <a:tc>
                  <a:txBody>
                    <a:bodyPr/>
                    <a:lstStyle/>
                    <a:p>
                      <a:pPr fontAlgn="t"/>
                      <a:r>
                        <a:rPr lang="en-US">
                          <a:effectLst/>
                        </a:rPr>
                        <a:t>Greater than or equal to x and less than y</a:t>
                      </a:r>
                    </a:p>
                  </a:txBody>
                  <a:tcPr marL="50800" marR="50800" marT="50800" marB="50800"/>
                </a:tc>
              </a:tr>
              <a:tr h="370840">
                <a:tc>
                  <a:txBody>
                    <a:bodyPr/>
                    <a:lstStyle/>
                    <a:p>
                      <a:pPr fontAlgn="t"/>
                      <a:r>
                        <a:rPr lang="en-US">
                          <a:effectLst/>
                        </a:rPr>
                        <a:t>are.between_or_equal_to(x,y)</a:t>
                      </a:r>
                    </a:p>
                  </a:txBody>
                  <a:tcPr marL="50800" marR="50800" marT="50800" marB="50800"/>
                </a:tc>
                <a:tc>
                  <a:txBody>
                    <a:bodyPr/>
                    <a:lstStyle/>
                    <a:p>
                      <a:pPr fontAlgn="t"/>
                      <a:r>
                        <a:rPr lang="en-US">
                          <a:effectLst/>
                        </a:rPr>
                        <a:t>Greater than or equal to x, and less than or equal to y</a:t>
                      </a:r>
                    </a:p>
                  </a:txBody>
                  <a:tcPr marL="50800" marR="50800" marT="50800" marB="50800"/>
                </a:tc>
              </a:tr>
              <a:tr h="370840">
                <a:tc>
                  <a:txBody>
                    <a:bodyPr/>
                    <a:lstStyle/>
                    <a:p>
                      <a:pPr fontAlgn="t"/>
                      <a:r>
                        <a:rPr lang="en-US">
                          <a:effectLst/>
                        </a:rPr>
                        <a:t>are.contained_in(A)</a:t>
                      </a:r>
                    </a:p>
                  </a:txBody>
                  <a:tcPr marL="50800" marR="50800" marT="50800" marB="50800"/>
                </a:tc>
                <a:tc>
                  <a:txBody>
                    <a:bodyPr/>
                    <a:lstStyle/>
                    <a:p>
                      <a:pPr fontAlgn="t"/>
                      <a:r>
                        <a:rPr lang="en-US">
                          <a:effectLst/>
                        </a:rPr>
                        <a:t>Is a substring of A (if A is a string) or an element of A (if A is a list/array)</a:t>
                      </a:r>
                    </a:p>
                  </a:txBody>
                  <a:tcPr marL="50800" marR="50800" marT="50800" marB="50800"/>
                </a:tc>
              </a:tr>
              <a:tr h="370840">
                <a:tc>
                  <a:txBody>
                    <a:bodyPr/>
                    <a:lstStyle/>
                    <a:p>
                      <a:pPr fontAlgn="t"/>
                      <a:r>
                        <a:rPr lang="en-US">
                          <a:effectLst/>
                        </a:rPr>
                        <a:t>are.containing(S)</a:t>
                      </a:r>
                    </a:p>
                  </a:txBody>
                  <a:tcPr marL="50800" marR="50800" marT="50800" marB="50800"/>
                </a:tc>
                <a:tc>
                  <a:txBody>
                    <a:bodyPr/>
                    <a:lstStyle/>
                    <a:p>
                      <a:pPr fontAlgn="t"/>
                      <a:r>
                        <a:rPr lang="en-US">
                          <a:effectLst/>
                        </a:rPr>
                        <a:t>Contains the string S</a:t>
                      </a:r>
                    </a:p>
                  </a:txBody>
                  <a:tcPr marL="50800" marR="50800" marT="50800" marB="50800"/>
                </a:tc>
              </a:tr>
              <a:tr h="370840">
                <a:tc>
                  <a:txBody>
                    <a:bodyPr/>
                    <a:lstStyle/>
                    <a:p>
                      <a:pPr fontAlgn="t"/>
                      <a:r>
                        <a:rPr lang="en-US">
                          <a:effectLst/>
                        </a:rPr>
                        <a:t>are.strictly_between(x,y)</a:t>
                      </a:r>
                    </a:p>
                  </a:txBody>
                  <a:tcPr marL="50800" marR="50800" marT="50800" marB="50800"/>
                </a:tc>
                <a:tc>
                  <a:txBody>
                    <a:bodyPr/>
                    <a:lstStyle/>
                    <a:p>
                      <a:pPr fontAlgn="t"/>
                      <a:r>
                        <a:rPr lang="en-US" dirty="0">
                          <a:effectLst/>
                        </a:rPr>
                        <a:t>Greater than x and less than y</a:t>
                      </a:r>
                    </a:p>
                  </a:txBody>
                  <a:tcPr marL="50800" marR="50800" marT="50800" marB="50800"/>
                </a:tc>
              </a:tr>
            </a:tbl>
          </a:graphicData>
        </a:graphic>
      </p:graphicFrame>
    </p:spTree>
    <p:extLst>
      <p:ext uri="{BB962C8B-B14F-4D97-AF65-F5344CB8AC3E}">
        <p14:creationId xmlns:p14="http://schemas.microsoft.com/office/powerpoint/2010/main" val="39913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Where Predicates (</a:t>
            </a:r>
            <a:r>
              <a:rPr lang="en-US" dirty="0"/>
              <a:t>Any of these predicates can be negated by adding </a:t>
            </a:r>
            <a:r>
              <a:rPr lang="en-US" dirty="0" smtClean="0"/>
              <a:t>not_</a:t>
            </a:r>
            <a:r>
              <a:rPr lang="en-US" dirty="0"/>
              <a:t> in front of </a:t>
            </a:r>
            <a:r>
              <a:rPr lang="en-US" dirty="0" smtClean="0"/>
              <a:t>them, e.g</a:t>
            </a:r>
            <a:r>
              <a:rPr lang="en-US" dirty="0"/>
              <a:t>. </a:t>
            </a:r>
            <a:r>
              <a:rPr lang="en-US" dirty="0" err="1" smtClean="0"/>
              <a:t>are.not_equal_to</a:t>
            </a:r>
            <a:r>
              <a:rPr lang="en-US" dirty="0" smtClean="0"/>
              <a:t>(Z)</a:t>
            </a:r>
            <a:r>
              <a:rPr lang="en-US" dirty="0"/>
              <a:t> or </a:t>
            </a:r>
            <a:r>
              <a:rPr lang="en-US" dirty="0" err="1" smtClean="0"/>
              <a:t>are.not_containing</a:t>
            </a:r>
            <a:r>
              <a:rPr lang="en-US" dirty="0" smtClean="0"/>
              <a:t>(S))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3541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Predictions</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4902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https://puu.sh/DcpZV/86c55c755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28509"/>
            <a:ext cx="10515600" cy="3598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31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Show off two tables with correlations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What’s the actual r value</a:t>
            </a:r>
            <a:r>
              <a:rPr lang="en-US" dirty="0"/>
              <a:t> </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Issue of Outliers</a:t>
            </a:r>
            <a:r>
              <a:rPr lang="mr-IN" dirty="0" smtClean="0"/>
              <a:t>…</a:t>
            </a:r>
            <a:r>
              <a:rPr lang="en-US" dirty="0" smtClean="0"/>
              <a:t> </a:t>
            </a:r>
          </a:p>
          <a:p>
            <a:pPr marL="0" lvl="0" indent="0">
              <a:lnSpc>
                <a:spcPct val="100000"/>
              </a:lnSpc>
              <a:spcBef>
                <a:spcPts val="0"/>
              </a:spcBef>
              <a:buNone/>
            </a:pPr>
            <a:r>
              <a:rPr lang="en-US" dirty="0"/>
              <a:t>	</a:t>
            </a:r>
            <a:r>
              <a:rPr lang="en-US" dirty="0" err="1" smtClean="0"/>
              <a:t>np.corrcoef</a:t>
            </a:r>
            <a:r>
              <a:rPr lang="en-US" dirty="0" smtClean="0"/>
              <a:t>(</a:t>
            </a:r>
            <a:r>
              <a:rPr lang="en-US" dirty="0" err="1" smtClean="0"/>
              <a:t>bodyfat.column</a:t>
            </a:r>
            <a:r>
              <a:rPr lang="en-US" dirty="0" smtClean="0"/>
              <a:t>("AGE"), </a:t>
            </a:r>
            <a:r>
              <a:rPr lang="en-US" dirty="0" err="1" smtClean="0"/>
              <a:t>bodyfat.column</a:t>
            </a:r>
            <a:r>
              <a:rPr lang="en-US" dirty="0" smtClean="0"/>
              <a:t>("WEIGHT"))</a:t>
            </a:r>
          </a:p>
          <a:p>
            <a:pPr marL="0" lvl="0" indent="0">
              <a:lnSpc>
                <a:spcPct val="100000"/>
              </a:lnSpc>
              <a:spcBef>
                <a:spcPts val="0"/>
              </a:spcBef>
              <a:buNone/>
            </a:pPr>
            <a:r>
              <a:rPr lang="en-US" dirty="0"/>
              <a:t>	</a:t>
            </a:r>
            <a:r>
              <a:rPr lang="en-US" dirty="0" smtClean="0"/>
              <a:t>Row 41 </a:t>
            </a:r>
          </a:p>
          <a:p>
            <a:pPr marL="0" lvl="0" indent="0">
              <a:lnSpc>
                <a:spcPct val="100000"/>
              </a:lnSpc>
              <a:spcBef>
                <a:spcPts val="0"/>
              </a:spcBef>
              <a:buNone/>
            </a:pPr>
            <a:r>
              <a:rPr lang="en-US" dirty="0"/>
              <a:t>	</a:t>
            </a:r>
          </a:p>
        </p:txBody>
      </p:sp>
    </p:spTree>
    <p:extLst>
      <p:ext uri="{BB962C8B-B14F-4D97-AF65-F5344CB8AC3E}">
        <p14:creationId xmlns:p14="http://schemas.microsoft.com/office/powerpoint/2010/main" val="145612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Show off two tables with correlations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Percentage </a:t>
            </a:r>
            <a:r>
              <a:rPr lang="en-US" dirty="0"/>
              <a:t>of body fat, age, weight, height, and ten body circumference measurements (e.g., abdomen) are recorded for 252 men. Body fat, one measure of health, has been accurately estimated by an underwater weighing technique. Fitting body fat to the other measurements using multiple regression provides a convenient way of estimating body fat for men using only a scale and a measuring tape. This dataset can be used to show students the utility of multiple regression and to provide practice in model building</a:t>
            </a:r>
            <a:r>
              <a:rPr lang="en-US" dirty="0" smtClean="0"/>
              <a:t>.</a:t>
            </a:r>
            <a:br>
              <a:rPr lang="en-US" dirty="0" smtClean="0"/>
            </a:br>
            <a:r>
              <a:rPr lang="en-US" dirty="0"/>
              <a:t>	</a:t>
            </a:r>
          </a:p>
        </p:txBody>
      </p:sp>
    </p:spTree>
    <p:extLst>
      <p:ext uri="{BB962C8B-B14F-4D97-AF65-F5344CB8AC3E}">
        <p14:creationId xmlns:p14="http://schemas.microsoft.com/office/powerpoint/2010/main" val="1067621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321</Words>
  <Application>Microsoft Macintosh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Mangal</vt:lpstr>
      <vt:lpstr>Arial</vt:lpstr>
      <vt:lpstr>Office Theme</vt:lpstr>
      <vt:lpstr>Predictions</vt:lpstr>
      <vt:lpstr>PowerPoint Presentation</vt:lpstr>
      <vt:lpstr>PowerPoint Presentation</vt:lpstr>
      <vt:lpstr>PowerPoint Presentation</vt:lpstr>
      <vt:lpstr>PowerPoint Presentation</vt:lpstr>
      <vt:lpstr>Predictions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Predictions</dc:title>
  <dc:creator>Microsoft Office User</dc:creator>
  <cp:lastModifiedBy>Microsoft Office User</cp:lastModifiedBy>
  <cp:revision>6</cp:revision>
  <dcterms:created xsi:type="dcterms:W3CDTF">2019-04-09T21:17:46Z</dcterms:created>
  <dcterms:modified xsi:type="dcterms:W3CDTF">2019-04-10T09:47:10Z</dcterms:modified>
</cp:coreProperties>
</file>