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8" r:id="rId3"/>
    <p:sldMasterId id="2147483689" r:id="rId4"/>
    <p:sldMasterId id="2147483690" r:id="rId5"/>
    <p:sldMasterId id="2147483691" r:id="rId6"/>
    <p:sldMasterId id="2147483692" r:id="rId7"/>
    <p:sldMasterId id="2147483693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0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9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afb72925_1_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fafb7292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25b475b1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25b475b1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25b475b1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25b475b1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1601ac8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e1601ac8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0eea6ab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0eea6ab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25b475b1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25b475b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25b475b1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25b475b1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25b475b1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25b475b1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25b475b1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25b475b1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25b475b1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25b475b1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25b475b1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25b475b1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hyperlink" Target="mailto:denero@berkeley.edu" TargetMode="External"/><Relationship Id="rId4" Type="http://schemas.openxmlformats.org/officeDocument/2006/relationships/hyperlink" Target="mailto:adhikari@berkeley.edu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Relationship Id="rId3" Type="http://schemas.openxmlformats.org/officeDocument/2006/relationships/hyperlink" Target="mailto:denero@berkeley.edu" TargetMode="External"/><Relationship Id="rId4" Type="http://schemas.openxmlformats.org/officeDocument/2006/relationships/hyperlink" Target="mailto:adhikari@berkeley.edu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i="0" sz="36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 flipH="1" rot="10800000">
            <a:off x="2940417" y="2536424"/>
            <a:ext cx="5594100" cy="3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4"/>
          <p:cNvSpPr txBox="1"/>
          <p:nvPr/>
        </p:nvSpPr>
        <p:spPr>
          <a:xfrm>
            <a:off x="1335524" y="2088768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3262"/>
                </a:solidFill>
              </a:rPr>
              <a:t>D</a:t>
            </a:r>
            <a:r>
              <a:rPr b="1" lang="en" sz="2000">
                <a:solidFill>
                  <a:srgbClr val="003262"/>
                </a:solidFill>
              </a:rPr>
              <a:t>ATA</a:t>
            </a:r>
            <a:r>
              <a:rPr b="1" lang="en" sz="2800">
                <a:solidFill>
                  <a:srgbClr val="003262"/>
                </a:solidFill>
              </a:rPr>
              <a:t> 8</a:t>
            </a:r>
            <a:endParaRPr b="1" sz="2800">
              <a:solidFill>
                <a:srgbClr val="00326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4820E"/>
                </a:solidFill>
              </a:rPr>
              <a:t>Fall</a:t>
            </a:r>
            <a:r>
              <a:rPr b="1" lang="en">
                <a:solidFill>
                  <a:srgbClr val="C4820E"/>
                </a:solidFill>
              </a:rPr>
              <a:t> 2018	</a:t>
            </a:r>
            <a:endParaRPr b="1">
              <a:solidFill>
                <a:srgbClr val="C4820E"/>
              </a:solidFill>
            </a:endParaRPr>
          </a:p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7124" y="2237985"/>
            <a:ext cx="726225" cy="58098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3031525" y="4358475"/>
            <a:ext cx="57858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Slides created by John DeNero (</a:t>
            </a:r>
            <a:r>
              <a:rPr lang="en" sz="1000" u="sng">
                <a:solidFill>
                  <a:schemeClr val="accent1"/>
                </a:solidFill>
                <a:hlinkClick r:id="rId3"/>
              </a:rPr>
              <a:t>denero@berkeley.edu</a:t>
            </a:r>
            <a:r>
              <a:rPr lang="en" sz="1000"/>
              <a:t>) and Ani Adhikari (</a:t>
            </a:r>
            <a:r>
              <a:rPr lang="en" sz="1000" u="sng">
                <a:solidFill>
                  <a:schemeClr val="accent1"/>
                </a:solidFill>
                <a:hlinkClick r:id="rId4"/>
              </a:rPr>
              <a:t>adhikari@berkeley.edu</a:t>
            </a:r>
            <a:r>
              <a:rPr lang="en" sz="1000"/>
              <a:t>)</a:t>
            </a:r>
            <a:endParaRPr sz="10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2" name="Google Shape;62;p1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cxnSp>
        <p:nvCxnSpPr>
          <p:cNvPr id="69" name="Google Shape;69;p16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6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73" name="Google Shape;73;p17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7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">
  <p:cSld name="TITLE_ONLY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ctrTitle"/>
          </p:nvPr>
        </p:nvSpPr>
        <p:spPr>
          <a:xfrm>
            <a:off x="2971800" y="1350150"/>
            <a:ext cx="55320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i="0" sz="36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" type="subTitle"/>
          </p:nvPr>
        </p:nvSpPr>
        <p:spPr>
          <a:xfrm>
            <a:off x="3061925" y="2655750"/>
            <a:ext cx="5586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3" name="Google Shape;83;p20"/>
          <p:cNvCxnSpPr/>
          <p:nvPr/>
        </p:nvCxnSpPr>
        <p:spPr>
          <a:xfrm>
            <a:off x="3061925" y="2588700"/>
            <a:ext cx="5441700" cy="1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20"/>
          <p:cNvSpPr txBox="1"/>
          <p:nvPr/>
        </p:nvSpPr>
        <p:spPr>
          <a:xfrm>
            <a:off x="1335524" y="2088768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3262"/>
                </a:solidFill>
              </a:rPr>
              <a:t>D</a:t>
            </a:r>
            <a:r>
              <a:rPr b="1" lang="en" sz="2000">
                <a:solidFill>
                  <a:srgbClr val="003262"/>
                </a:solidFill>
              </a:rPr>
              <a:t>ATA</a:t>
            </a:r>
            <a:r>
              <a:rPr b="1" lang="en" sz="2800">
                <a:solidFill>
                  <a:srgbClr val="003262"/>
                </a:solidFill>
              </a:rPr>
              <a:t> 8</a:t>
            </a:r>
            <a:endParaRPr b="1" sz="2800">
              <a:solidFill>
                <a:srgbClr val="00326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4820E"/>
                </a:solidFill>
              </a:rPr>
              <a:t>Spring 2017</a:t>
            </a:r>
            <a:endParaRPr b="1">
              <a:solidFill>
                <a:srgbClr val="C4820E"/>
              </a:solidFill>
            </a:endParaRPr>
          </a:p>
        </p:txBody>
      </p:sp>
      <p:pic>
        <p:nvPicPr>
          <p:cNvPr id="85" name="Google Shape;8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0475" y="2074176"/>
            <a:ext cx="922474" cy="9248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0"/>
          <p:cNvSpPr txBox="1"/>
          <p:nvPr/>
        </p:nvSpPr>
        <p:spPr>
          <a:xfrm>
            <a:off x="4513325" y="4314500"/>
            <a:ext cx="413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created by Ani Adhikari and John DeNero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9" name="Google Shape;89;p21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21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5" name="Google Shape;95;p22"/>
          <p:cNvSpPr txBox="1"/>
          <p:nvPr>
            <p:ph idx="2" type="body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cxnSp>
        <p:nvCxnSpPr>
          <p:cNvPr id="96" name="Google Shape;96;p22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22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0" name="Google Shape;100;p2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2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">
  <p:cSld name="TITLE_ONLY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312737" y="642491"/>
            <a:ext cx="6962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spcFirstLastPara="1" rIns="58925" wrap="square" tIns="58925"/>
          <a:lstStyle>
            <a:lvl1pPr indent="0" lvl="0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2400" lvl="1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92100" lvl="2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444500" lvl="3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584200" lvl="4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36600" lvl="5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0" lvl="6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028700" lvl="7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81100" lvl="8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14324" y="1332309"/>
            <a:ext cx="8520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indent="-228600" lvl="0" marL="457200" marR="50800" rtl="0" algn="l">
              <a:spcBef>
                <a:spcPts val="3000"/>
              </a:spcBef>
              <a:spcAft>
                <a:spcPts val="0"/>
              </a:spcAft>
              <a:buSzPts val="9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50800" rtl="0" algn="l">
              <a:spcBef>
                <a:spcPts val="1300"/>
              </a:spcBef>
              <a:spcAft>
                <a:spcPts val="0"/>
              </a:spcAft>
              <a:buClr>
                <a:srgbClr val="909090"/>
              </a:buClr>
              <a:buSzPts val="1400"/>
              <a:buFont typeface="Arial"/>
              <a:buChar char="•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50800" rtl="0" algn="l">
              <a:spcBef>
                <a:spcPts val="900"/>
              </a:spcBef>
              <a:spcAft>
                <a:spcPts val="0"/>
              </a:spcAft>
              <a:buClr>
                <a:srgbClr val="B8B8B8"/>
              </a:buClr>
              <a:buSzPts val="1300"/>
              <a:buFont typeface="Noto Sans Symbols"/>
              <a:buChar char="▪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50800" rtl="0" algn="l"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400"/>
              <a:buFont typeface="Arial"/>
              <a:buChar char="•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50800" rtl="0" algn="l">
              <a:spcBef>
                <a:spcPts val="500"/>
              </a:spcBef>
              <a:spcAft>
                <a:spcPts val="0"/>
              </a:spcAft>
              <a:buClr>
                <a:srgbClr val="B8B8B8"/>
              </a:buClr>
              <a:buSzPts val="1300"/>
              <a:buFont typeface="Noto Sans Symbols"/>
              <a:buChar char="▪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50800" rtl="0" algn="l"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•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50800" rtl="0" algn="l"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•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50800" rtl="0" algn="l"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•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50800" rtl="0" algn="l"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•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745181" y="4326434"/>
            <a:ext cx="118200" cy="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showMasterSp="0">
  <p:cSld name="Section Titl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659705" y="1429866"/>
            <a:ext cx="78153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spcFirstLastPara="1" rIns="58925" wrap="square" tIns="58925"/>
          <a:lstStyle>
            <a:lvl1pPr indent="0" lvl="0" marL="0" marR="1143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3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2400" lvl="1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92100" lvl="2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444500" lvl="3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584200" lvl="4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36600" lvl="5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0" lvl="6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028700" lvl="7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81100" lvl="8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ctrTitle"/>
          </p:nvPr>
        </p:nvSpPr>
        <p:spPr>
          <a:xfrm>
            <a:off x="2971800" y="1350150"/>
            <a:ext cx="55320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i="0" sz="36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8"/>
          <p:cNvSpPr txBox="1"/>
          <p:nvPr>
            <p:ph idx="1" type="subTitle"/>
          </p:nvPr>
        </p:nvSpPr>
        <p:spPr>
          <a:xfrm>
            <a:off x="3061925" y="2655750"/>
            <a:ext cx="5586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6" name="Google Shape;116;p28"/>
          <p:cNvCxnSpPr/>
          <p:nvPr/>
        </p:nvCxnSpPr>
        <p:spPr>
          <a:xfrm>
            <a:off x="3061925" y="2588700"/>
            <a:ext cx="5441700" cy="1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8"/>
          <p:cNvSpPr txBox="1"/>
          <p:nvPr/>
        </p:nvSpPr>
        <p:spPr>
          <a:xfrm>
            <a:off x="1335524" y="2088768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3262"/>
                </a:solidFill>
              </a:rPr>
              <a:t>D</a:t>
            </a:r>
            <a:r>
              <a:rPr b="1" lang="en" sz="2000">
                <a:solidFill>
                  <a:srgbClr val="003262"/>
                </a:solidFill>
              </a:rPr>
              <a:t>ATA</a:t>
            </a:r>
            <a:r>
              <a:rPr b="1" lang="en" sz="2800">
                <a:solidFill>
                  <a:srgbClr val="003262"/>
                </a:solidFill>
              </a:rPr>
              <a:t> 8</a:t>
            </a:r>
            <a:endParaRPr b="1" sz="2800">
              <a:solidFill>
                <a:srgbClr val="00326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4820E"/>
                </a:solidFill>
              </a:rPr>
              <a:t>Fall 2016</a:t>
            </a:r>
            <a:endParaRPr b="1">
              <a:solidFill>
                <a:srgbClr val="C4820E"/>
              </a:solidFill>
            </a:endParaRPr>
          </a:p>
        </p:txBody>
      </p:sp>
      <p:pic>
        <p:nvPicPr>
          <p:cNvPr id="118" name="Google Shape;11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0475" y="2074176"/>
            <a:ext cx="922474" cy="92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/>
          <p:nvPr/>
        </p:nvSpPr>
        <p:spPr>
          <a:xfrm>
            <a:off x="4513325" y="4314500"/>
            <a:ext cx="4134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created by Ani Adhikari and John DeNero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2" name="Google Shape;122;p29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9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9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30"/>
          <p:cNvSpPr txBox="1"/>
          <p:nvPr>
            <p:ph idx="1" type="body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8" name="Google Shape;128;p30"/>
          <p:cNvSpPr txBox="1"/>
          <p:nvPr>
            <p:ph idx="2" type="body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cxnSp>
        <p:nvCxnSpPr>
          <p:cNvPr id="129" name="Google Shape;129;p30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30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3" name="Google Shape;133;p31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31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">
  <p:cSld name="TITLE_ONLY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type="title"/>
          </p:nvPr>
        </p:nvSpPr>
        <p:spPr>
          <a:xfrm>
            <a:off x="312737" y="642491"/>
            <a:ext cx="6962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spcFirstLastPara="1" rIns="58925" wrap="square" tIns="58925"/>
          <a:lstStyle>
            <a:lvl1pPr indent="0" lvl="0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2400" lvl="1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92100" lvl="2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444500" lvl="3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584200" lvl="4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36600" lvl="5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0" lvl="6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028700" lvl="7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81100" lvl="8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33"/>
          <p:cNvSpPr txBox="1"/>
          <p:nvPr>
            <p:ph idx="1" type="body"/>
          </p:nvPr>
        </p:nvSpPr>
        <p:spPr>
          <a:xfrm>
            <a:off x="314324" y="1332309"/>
            <a:ext cx="8520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/>
          <a:lstStyle>
            <a:lvl1pPr indent="-228600" lvl="0" marL="457200" marR="50800" rtl="0" algn="l">
              <a:spcBef>
                <a:spcPts val="3000"/>
              </a:spcBef>
              <a:spcAft>
                <a:spcPts val="0"/>
              </a:spcAft>
              <a:buSzPts val="9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50800" rtl="0" algn="l">
              <a:spcBef>
                <a:spcPts val="1300"/>
              </a:spcBef>
              <a:spcAft>
                <a:spcPts val="0"/>
              </a:spcAft>
              <a:buClr>
                <a:srgbClr val="909090"/>
              </a:buClr>
              <a:buSzPts val="1400"/>
              <a:buFont typeface="Arial"/>
              <a:buChar char="•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50800" rtl="0" algn="l">
              <a:spcBef>
                <a:spcPts val="900"/>
              </a:spcBef>
              <a:spcAft>
                <a:spcPts val="0"/>
              </a:spcAft>
              <a:buClr>
                <a:srgbClr val="B8B8B8"/>
              </a:buClr>
              <a:buSzPts val="1300"/>
              <a:buFont typeface="Noto Sans Symbols"/>
              <a:buChar char="▪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50800" rtl="0" algn="l"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400"/>
              <a:buFont typeface="Arial"/>
              <a:buChar char="•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50800" rtl="0" algn="l">
              <a:spcBef>
                <a:spcPts val="500"/>
              </a:spcBef>
              <a:spcAft>
                <a:spcPts val="0"/>
              </a:spcAft>
              <a:buClr>
                <a:srgbClr val="B8B8B8"/>
              </a:buClr>
              <a:buSzPts val="1300"/>
              <a:buFont typeface="Noto Sans Symbols"/>
              <a:buChar char="▪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50800" rtl="0" algn="l"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•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50800" rtl="0" algn="l"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•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50800" rtl="0" algn="l"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•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50800" rtl="0" algn="l"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•"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8745181" y="4326434"/>
            <a:ext cx="118200" cy="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7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showMasterSp="0">
  <p:cSld name="Section Titl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type="title"/>
          </p:nvPr>
        </p:nvSpPr>
        <p:spPr>
          <a:xfrm>
            <a:off x="659705" y="1429866"/>
            <a:ext cx="78153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spcFirstLastPara="1" rIns="58925" wrap="square" tIns="58925"/>
          <a:lstStyle>
            <a:lvl1pPr indent="0" lvl="0" marL="0" marR="1143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3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2400" lvl="1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92100" lvl="2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444500" lvl="3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584200" lvl="4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36600" lvl="5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0" lvl="6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028700" lvl="7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81100" lvl="8" marL="0" marR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100" u="none" cap="none" strike="noStrike">
                <a:solidFill>
                  <a:srgbClr val="007D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6"/>
          <p:cNvSpPr txBox="1"/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i="0" sz="36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36"/>
          <p:cNvSpPr txBox="1"/>
          <p:nvPr>
            <p:ph idx="1" type="subTitle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9" name="Google Shape;149;p36"/>
          <p:cNvCxnSpPr/>
          <p:nvPr/>
        </p:nvCxnSpPr>
        <p:spPr>
          <a:xfrm flipH="1" rot="10800000">
            <a:off x="2940417" y="2536424"/>
            <a:ext cx="5594100" cy="3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36"/>
          <p:cNvSpPr txBox="1"/>
          <p:nvPr/>
        </p:nvSpPr>
        <p:spPr>
          <a:xfrm>
            <a:off x="1335524" y="2088768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3262"/>
                </a:solidFill>
              </a:rPr>
              <a:t>D</a:t>
            </a:r>
            <a:r>
              <a:rPr b="1" lang="en" sz="2000">
                <a:solidFill>
                  <a:srgbClr val="003262"/>
                </a:solidFill>
              </a:rPr>
              <a:t>ATA</a:t>
            </a:r>
            <a:r>
              <a:rPr b="1" lang="en" sz="2800">
                <a:solidFill>
                  <a:srgbClr val="003262"/>
                </a:solidFill>
              </a:rPr>
              <a:t> 8</a:t>
            </a:r>
            <a:endParaRPr b="1" sz="2800">
              <a:solidFill>
                <a:srgbClr val="00326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4820E"/>
                </a:solidFill>
              </a:rPr>
              <a:t>Fall 2017</a:t>
            </a:r>
            <a:endParaRPr b="1">
              <a:solidFill>
                <a:srgbClr val="C4820E"/>
              </a:solidFill>
            </a:endParaRPr>
          </a:p>
        </p:txBody>
      </p:sp>
      <p:pic>
        <p:nvPicPr>
          <p:cNvPr id="151" name="Google Shape;15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7124" y="2237985"/>
            <a:ext cx="726225" cy="58098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6"/>
          <p:cNvSpPr txBox="1"/>
          <p:nvPr/>
        </p:nvSpPr>
        <p:spPr>
          <a:xfrm>
            <a:off x="3340400" y="4767725"/>
            <a:ext cx="57732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Slides created by John DeNero (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denero@berkeley.edu</a:t>
            </a:r>
            <a:r>
              <a:rPr lang="en" sz="1000"/>
              <a:t>) and Ani Adhikari (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adhikari@berkeley.edu</a:t>
            </a:r>
            <a:r>
              <a:rPr lang="en" sz="1000"/>
              <a:t>)</a:t>
            </a:r>
            <a:endParaRPr sz="10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55" name="Google Shape;155;p37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37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37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4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4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4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400"/>
              </a:spcBef>
              <a:spcAft>
                <a:spcPts val="4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38"/>
          <p:cNvSpPr txBox="1"/>
          <p:nvPr>
            <p:ph idx="1" type="body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61" name="Google Shape;161;p38"/>
          <p:cNvSpPr txBox="1"/>
          <p:nvPr>
            <p:ph idx="2" type="body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cxnSp>
        <p:nvCxnSpPr>
          <p:cNvPr id="162" name="Google Shape;162;p38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38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66" name="Google Shape;166;p39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39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">
  <p:cSld name="TITLE_ONLY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2"/>
          <p:cNvSpPr txBox="1"/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i="0" sz="36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42"/>
          <p:cNvSpPr txBox="1"/>
          <p:nvPr>
            <p:ph idx="1" type="subTitle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76" name="Google Shape;176;p42"/>
          <p:cNvCxnSpPr/>
          <p:nvPr/>
        </p:nvCxnSpPr>
        <p:spPr>
          <a:xfrm flipH="1" rot="10800000">
            <a:off x="2940417" y="2536424"/>
            <a:ext cx="5594100" cy="3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42"/>
          <p:cNvSpPr txBox="1"/>
          <p:nvPr/>
        </p:nvSpPr>
        <p:spPr>
          <a:xfrm>
            <a:off x="1335524" y="2088768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3262"/>
                </a:solidFill>
              </a:rPr>
              <a:t>D</a:t>
            </a:r>
            <a:r>
              <a:rPr b="1" lang="en" sz="2000">
                <a:solidFill>
                  <a:srgbClr val="003262"/>
                </a:solidFill>
              </a:rPr>
              <a:t>ATA</a:t>
            </a:r>
            <a:r>
              <a:rPr b="1" lang="en" sz="2800">
                <a:solidFill>
                  <a:srgbClr val="003262"/>
                </a:solidFill>
              </a:rPr>
              <a:t> 8</a:t>
            </a:r>
            <a:endParaRPr b="1" sz="2800">
              <a:solidFill>
                <a:srgbClr val="00326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4820E"/>
                </a:solidFill>
              </a:rPr>
              <a:t>Spring 2016</a:t>
            </a:r>
            <a:endParaRPr b="1">
              <a:solidFill>
                <a:srgbClr val="C4820E"/>
              </a:solidFill>
            </a:endParaRPr>
          </a:p>
        </p:txBody>
      </p:sp>
      <p:pic>
        <p:nvPicPr>
          <p:cNvPr id="178" name="Google Shape;178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7124" y="2237985"/>
            <a:ext cx="726225" cy="58098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2"/>
          <p:cNvSpPr txBox="1"/>
          <p:nvPr/>
        </p:nvSpPr>
        <p:spPr>
          <a:xfrm>
            <a:off x="5767222" y="4767725"/>
            <a:ext cx="33462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Slides created by John DeNero (denero@berkeley.edu)</a:t>
            </a:r>
            <a:endParaRPr sz="100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3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82" name="Google Shape;182;p4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4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43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4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4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4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400"/>
              </a:spcBef>
              <a:spcAft>
                <a:spcPts val="4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44"/>
          <p:cNvSpPr txBox="1"/>
          <p:nvPr>
            <p:ph idx="1" type="body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8" name="Google Shape;188;p44"/>
          <p:cNvSpPr txBox="1"/>
          <p:nvPr>
            <p:ph idx="2" type="body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cxnSp>
        <p:nvCxnSpPr>
          <p:cNvPr id="189" name="Google Shape;189;p4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4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5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93" name="Google Shape;193;p4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4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">
  <p:cSld name="TITLE_ONLY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6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theme" Target="../theme/theme6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theme" Target="../theme/theme7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theme" Target="../theme/theme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35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1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41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7"/>
          <p:cNvSpPr txBox="1"/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9</a:t>
            </a:r>
            <a:endParaRPr/>
          </a:p>
        </p:txBody>
      </p:sp>
      <p:sp>
        <p:nvSpPr>
          <p:cNvPr id="202" name="Google Shape;202;p47"/>
          <p:cNvSpPr txBox="1"/>
          <p:nvPr>
            <p:ph idx="1" type="subTitle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6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n"/>
              <a:t> method creates an array by calling a function on every element in input column(s)</a:t>
            </a:r>
            <a:endParaRPr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argument: 		Function to apply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arguments: 	The input column(s)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table_name.apply(function_name, 'column_label')</a:t>
            </a:r>
            <a:endParaRPr b="1" sz="2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56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</a:t>
            </a:r>
            <a:endParaRPr/>
          </a:p>
        </p:txBody>
      </p:sp>
      <p:sp>
        <p:nvSpPr>
          <p:cNvPr id="272" name="Google Shape;272;p56"/>
          <p:cNvSpPr txBox="1"/>
          <p:nvPr/>
        </p:nvSpPr>
        <p:spPr>
          <a:xfrm>
            <a:off x="3764100" y="38014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7"/>
          <p:cNvSpPr txBox="1"/>
          <p:nvPr>
            <p:ph idx="1" type="body"/>
          </p:nvPr>
        </p:nvSpPr>
        <p:spPr>
          <a:xfrm>
            <a:off x="457200" y="971550"/>
            <a:ext cx="5422500" cy="26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1822 - 1911 (knighted in 1909)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pioneer in making predictions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Particular (and troublesome) interest in heredity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Charles Darwin's half-cousin</a:t>
            </a:r>
            <a:endParaRPr/>
          </a:p>
        </p:txBody>
      </p:sp>
      <p:sp>
        <p:nvSpPr>
          <p:cNvPr id="278" name="Google Shape;278;p57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 Francis Galton</a:t>
            </a:r>
            <a:endParaRPr/>
          </a:p>
        </p:txBody>
      </p:sp>
      <p:pic>
        <p:nvPicPr>
          <p:cNvPr id="279" name="Google Shape;27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5250" y="971550"/>
            <a:ext cx="2711550" cy="36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7"/>
          <p:cNvSpPr txBox="1"/>
          <p:nvPr/>
        </p:nvSpPr>
        <p:spPr>
          <a:xfrm>
            <a:off x="2360550" y="3638927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8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9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charts</a:t>
            </a:r>
            <a:endParaRPr/>
          </a:p>
        </p:txBody>
      </p:sp>
      <p:sp>
        <p:nvSpPr>
          <p:cNvPr id="213" name="Google Shape;213;p49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b="1" lang="en">
                <a:solidFill>
                  <a:srgbClr val="0000FF"/>
                </a:solidFill>
              </a:rPr>
              <a:t>Scatter plot</a:t>
            </a:r>
            <a:r>
              <a:rPr lang="en"/>
              <a:t>: relation between numerical variables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b="1" lang="en">
                <a:solidFill>
                  <a:srgbClr val="0000FF"/>
                </a:solidFill>
              </a:rPr>
              <a:t>Line graph</a:t>
            </a:r>
            <a:r>
              <a:rPr lang="en"/>
              <a:t>: sequential data (over time, etc.)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b="1" lang="en">
                <a:solidFill>
                  <a:srgbClr val="0000FF"/>
                </a:solidFill>
              </a:rPr>
              <a:t>Bar chart</a:t>
            </a:r>
            <a:r>
              <a:rPr lang="en"/>
              <a:t>: distribution of categorical data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b="1" lang="en">
                <a:solidFill>
                  <a:srgbClr val="0000FF"/>
                </a:solidFill>
              </a:rPr>
              <a:t>Histogram</a:t>
            </a:r>
            <a:r>
              <a:rPr lang="en"/>
              <a:t>: distribution of numerical data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0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Axes</a:t>
            </a:r>
            <a:endParaRPr/>
          </a:p>
        </p:txBody>
      </p:sp>
      <p:sp>
        <p:nvSpPr>
          <p:cNvPr id="219" name="Google Shape;219;p50"/>
          <p:cNvSpPr txBox="1"/>
          <p:nvPr>
            <p:ph idx="1" type="body"/>
          </p:nvPr>
        </p:nvSpPr>
        <p:spPr>
          <a:xfrm>
            <a:off x="457200" y="971550"/>
            <a:ext cx="8229600" cy="3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By default, </a:t>
            </a:r>
            <a:r>
              <a:rPr b="1" lang="en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hist</a:t>
            </a:r>
            <a:r>
              <a:rPr lang="en"/>
              <a:t> uses a scale (</a:t>
            </a:r>
            <a:r>
              <a:rPr b="1" lang="en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normed=True</a:t>
            </a:r>
            <a:r>
              <a:rPr lang="en"/>
              <a:t>) that ensures the area of the chart sums to 100%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area of each bar is a percentage of the whole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horizontal axis is a number line (e.g., years), and the bins sizes don’t have to be equal to each other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vertical axis is a density (e.g., percent per year)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50"/>
          <p:cNvSpPr txBox="1"/>
          <p:nvPr/>
        </p:nvSpPr>
        <p:spPr>
          <a:xfrm>
            <a:off x="3864600" y="4286350"/>
            <a:ext cx="14148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1"/>
          <p:cNvSpPr txBox="1"/>
          <p:nvPr>
            <p:ph idx="1" type="body"/>
          </p:nvPr>
        </p:nvSpPr>
        <p:spPr>
          <a:xfrm>
            <a:off x="457200" y="881875"/>
            <a:ext cx="8229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data about daily temperatures as shown. Which type of chart would you use to answer each question?</a:t>
            </a:r>
            <a:endParaRPr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Are there more cloudy than</a:t>
            </a:r>
            <a:br>
              <a:rPr lang="en" sz="2000"/>
            </a:br>
            <a:r>
              <a:rPr lang="en" sz="2000"/>
              <a:t>sunny days?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percentage of days</a:t>
            </a:r>
            <a:br>
              <a:rPr lang="en" sz="2000"/>
            </a:br>
            <a:r>
              <a:rPr lang="en" sz="2000"/>
              <a:t>h</a:t>
            </a:r>
            <a:r>
              <a:rPr lang="en" sz="2000"/>
              <a:t>ave a high above 72º?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Did many days have</a:t>
            </a:r>
            <a:br>
              <a:rPr lang="en" sz="2000"/>
            </a:br>
            <a:r>
              <a:rPr lang="en" sz="2000"/>
              <a:t>a difference of more</a:t>
            </a:r>
            <a:br>
              <a:rPr lang="en" sz="2000"/>
            </a:br>
            <a:r>
              <a:rPr lang="en" sz="2000"/>
              <a:t>than 20 degrees</a:t>
            </a:r>
            <a:br>
              <a:rPr lang="en" sz="2000"/>
            </a:br>
            <a:r>
              <a:rPr lang="en" sz="2000"/>
              <a:t>between their high &amp;</a:t>
            </a:r>
            <a:br>
              <a:rPr lang="en" sz="2000"/>
            </a:br>
            <a:r>
              <a:rPr lang="en" sz="2000"/>
              <a:t>low temperatures?</a:t>
            </a:r>
            <a:endParaRPr sz="2000"/>
          </a:p>
        </p:txBody>
      </p:sp>
      <p:sp>
        <p:nvSpPr>
          <p:cNvPr id="226" name="Google Shape;226;p51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pic>
        <p:nvPicPr>
          <p:cNvPr id="227" name="Google Shape;22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500" y="1989850"/>
            <a:ext cx="4246300" cy="27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2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Functions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3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Statements</a:t>
            </a:r>
            <a:endParaRPr/>
          </a:p>
        </p:txBody>
      </p:sp>
      <p:sp>
        <p:nvSpPr>
          <p:cNvPr id="238" name="Google Shape;238;p53"/>
          <p:cNvSpPr txBox="1"/>
          <p:nvPr>
            <p:ph idx="1" type="body"/>
          </p:nvPr>
        </p:nvSpPr>
        <p:spPr>
          <a:xfrm>
            <a:off x="457200" y="971550"/>
            <a:ext cx="82296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User-defined functions give names to blocks of code</a:t>
            </a:r>
            <a:endParaRPr/>
          </a:p>
        </p:txBody>
      </p:sp>
      <p:sp>
        <p:nvSpPr>
          <p:cNvPr id="239" name="Google Shape;239;p53"/>
          <p:cNvSpPr txBox="1"/>
          <p:nvPr/>
        </p:nvSpPr>
        <p:spPr>
          <a:xfrm>
            <a:off x="648675" y="2158675"/>
            <a:ext cx="8073300" cy="16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07902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3000">
                <a:solidFill>
                  <a:srgbClr val="0950AD"/>
                </a:solidFill>
                <a:latin typeface="Consolas"/>
                <a:ea typeface="Consolas"/>
                <a:cs typeface="Consolas"/>
                <a:sym typeface="Consolas"/>
              </a:rPr>
              <a:t>spread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(values):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3000">
                <a:solidFill>
                  <a:srgbClr val="10790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0D5F18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(values) </a:t>
            </a:r>
            <a:r>
              <a:rPr lang="en" sz="300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0D5F18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(values)</a:t>
            </a:r>
            <a:endParaRPr sz="3000"/>
          </a:p>
        </p:txBody>
      </p:sp>
      <p:sp>
        <p:nvSpPr>
          <p:cNvPr id="240" name="Google Shape;240;p53"/>
          <p:cNvSpPr txBox="1"/>
          <p:nvPr/>
        </p:nvSpPr>
        <p:spPr>
          <a:xfrm>
            <a:off x="3764100" y="41062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  <p:grpSp>
        <p:nvGrpSpPr>
          <p:cNvPr id="241" name="Google Shape;241;p53"/>
          <p:cNvGrpSpPr/>
          <p:nvPr/>
        </p:nvGrpSpPr>
        <p:grpSpPr>
          <a:xfrm>
            <a:off x="1526150" y="1719600"/>
            <a:ext cx="1340100" cy="1086625"/>
            <a:chOff x="1526150" y="1567200"/>
            <a:chExt cx="1340100" cy="1086625"/>
          </a:xfrm>
        </p:grpSpPr>
        <p:sp>
          <p:nvSpPr>
            <p:cNvPr id="242" name="Google Shape;242;p53"/>
            <p:cNvSpPr/>
            <p:nvPr/>
          </p:nvSpPr>
          <p:spPr>
            <a:xfrm>
              <a:off x="1526150" y="2059825"/>
              <a:ext cx="1340100" cy="594000"/>
            </a:xfrm>
            <a:prstGeom prst="roundRect">
              <a:avLst>
                <a:gd fmla="val 16667" name="adj"/>
              </a:avLst>
            </a:prstGeom>
            <a:solidFill>
              <a:srgbClr val="3B7EA1">
                <a:alpha val="27739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3"/>
            <p:cNvSpPr/>
            <p:nvPr/>
          </p:nvSpPr>
          <p:spPr>
            <a:xfrm>
              <a:off x="1616575" y="1567200"/>
              <a:ext cx="1130100" cy="415200"/>
            </a:xfrm>
            <a:prstGeom prst="wedgeRoundRectCallout">
              <a:avLst>
                <a:gd fmla="val -20833" name="adj1"/>
                <a:gd fmla="val 62500" name="adj2"/>
                <a:gd fmla="val 0" name="adj3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Name</a:t>
              </a:r>
              <a:endParaRPr sz="1800"/>
            </a:p>
          </p:txBody>
        </p:sp>
      </p:grpSp>
      <p:grpSp>
        <p:nvGrpSpPr>
          <p:cNvPr id="244" name="Google Shape;244;p53"/>
          <p:cNvGrpSpPr/>
          <p:nvPr/>
        </p:nvGrpSpPr>
        <p:grpSpPr>
          <a:xfrm>
            <a:off x="3032975" y="1719600"/>
            <a:ext cx="3571624" cy="1086625"/>
            <a:chOff x="3032975" y="1567200"/>
            <a:chExt cx="3571624" cy="1086625"/>
          </a:xfrm>
        </p:grpSpPr>
        <p:sp>
          <p:nvSpPr>
            <p:cNvPr id="245" name="Google Shape;245;p53"/>
            <p:cNvSpPr/>
            <p:nvPr/>
          </p:nvSpPr>
          <p:spPr>
            <a:xfrm>
              <a:off x="3032975" y="2059825"/>
              <a:ext cx="1281000" cy="594000"/>
            </a:xfrm>
            <a:prstGeom prst="roundRect">
              <a:avLst>
                <a:gd fmla="val 16667" name="adj"/>
              </a:avLst>
            </a:prstGeom>
            <a:solidFill>
              <a:srgbClr val="3B7EA1">
                <a:alpha val="27739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3"/>
            <p:cNvSpPr/>
            <p:nvPr/>
          </p:nvSpPr>
          <p:spPr>
            <a:xfrm>
              <a:off x="3100599" y="1567200"/>
              <a:ext cx="3504000" cy="415200"/>
            </a:xfrm>
            <a:prstGeom prst="wedgeRoundRectCallout">
              <a:avLst>
                <a:gd fmla="val -33943" name="adj1"/>
                <a:gd fmla="val 65155" name="adj2"/>
                <a:gd fmla="val 0" name="adj3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Argument names (parameters)</a:t>
              </a:r>
              <a:endParaRPr sz="1800"/>
            </a:p>
          </p:txBody>
        </p:sp>
      </p:grpSp>
      <p:grpSp>
        <p:nvGrpSpPr>
          <p:cNvPr id="247" name="Google Shape;247;p53"/>
          <p:cNvGrpSpPr/>
          <p:nvPr/>
        </p:nvGrpSpPr>
        <p:grpSpPr>
          <a:xfrm>
            <a:off x="502025" y="2861798"/>
            <a:ext cx="7949850" cy="1086600"/>
            <a:chOff x="502025" y="2709398"/>
            <a:chExt cx="7949850" cy="1086600"/>
          </a:xfrm>
        </p:grpSpPr>
        <p:sp>
          <p:nvSpPr>
            <p:cNvPr id="248" name="Google Shape;248;p53"/>
            <p:cNvSpPr/>
            <p:nvPr/>
          </p:nvSpPr>
          <p:spPr>
            <a:xfrm>
              <a:off x="1508975" y="2709398"/>
              <a:ext cx="6942900" cy="1086600"/>
            </a:xfrm>
            <a:prstGeom prst="roundRect">
              <a:avLst>
                <a:gd fmla="val 16667" name="adj"/>
              </a:avLst>
            </a:prstGeom>
            <a:solidFill>
              <a:srgbClr val="3B7EA1">
                <a:alpha val="27739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3"/>
            <p:cNvSpPr/>
            <p:nvPr/>
          </p:nvSpPr>
          <p:spPr>
            <a:xfrm>
              <a:off x="502025" y="2848375"/>
              <a:ext cx="861000" cy="415200"/>
            </a:xfrm>
            <a:prstGeom prst="wedgeRoundRectCallout">
              <a:avLst>
                <a:gd fmla="val 67700" name="adj1"/>
                <a:gd fmla="val -19178" name="adj2"/>
                <a:gd fmla="val 0" name="adj3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Body</a:t>
              </a:r>
              <a:endParaRPr sz="1800"/>
            </a:p>
          </p:txBody>
        </p:sp>
      </p:grpSp>
      <p:grpSp>
        <p:nvGrpSpPr>
          <p:cNvPr id="250" name="Google Shape;250;p53"/>
          <p:cNvGrpSpPr/>
          <p:nvPr/>
        </p:nvGrpSpPr>
        <p:grpSpPr>
          <a:xfrm>
            <a:off x="2978474" y="2391175"/>
            <a:ext cx="5306700" cy="1038176"/>
            <a:chOff x="2978474" y="2238775"/>
            <a:chExt cx="5306700" cy="1038176"/>
          </a:xfrm>
        </p:grpSpPr>
        <p:sp>
          <p:nvSpPr>
            <p:cNvPr id="251" name="Google Shape;251;p53"/>
            <p:cNvSpPr/>
            <p:nvPr/>
          </p:nvSpPr>
          <p:spPr>
            <a:xfrm>
              <a:off x="5074025" y="2238775"/>
              <a:ext cx="2341800" cy="415200"/>
            </a:xfrm>
            <a:prstGeom prst="wedgeRoundRectCallout">
              <a:avLst>
                <a:gd fmla="val -21151" name="adj1"/>
                <a:gd fmla="val 84869" name="adj2"/>
                <a:gd fmla="val 0" name="adj3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Return expression</a:t>
              </a:r>
              <a:endParaRPr sz="1800"/>
            </a:p>
          </p:txBody>
        </p:sp>
        <p:sp>
          <p:nvSpPr>
            <p:cNvPr id="252" name="Google Shape;252;p53"/>
            <p:cNvSpPr/>
            <p:nvPr/>
          </p:nvSpPr>
          <p:spPr>
            <a:xfrm>
              <a:off x="2978474" y="2778351"/>
              <a:ext cx="5306700" cy="498600"/>
            </a:xfrm>
            <a:prstGeom prst="roundRect">
              <a:avLst>
                <a:gd fmla="val 16667" name="adj"/>
              </a:avLst>
            </a:prstGeom>
            <a:solidFill>
              <a:srgbClr val="3B7EA1">
                <a:alpha val="27739"/>
              </a:srgbClr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4"/>
          <p:cNvSpPr txBox="1"/>
          <p:nvPr>
            <p:ph idx="1" type="body"/>
          </p:nvPr>
        </p:nvSpPr>
        <p:spPr>
          <a:xfrm>
            <a:off x="457200" y="971550"/>
            <a:ext cx="8229600" cy="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What does this function do? What kind of input does it take? What output will it give? What's a reasonable name?</a:t>
            </a:r>
            <a:endParaRPr/>
          </a:p>
        </p:txBody>
      </p:sp>
      <p:sp>
        <p:nvSpPr>
          <p:cNvPr id="258" name="Google Shape;258;p54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sp>
        <p:nvSpPr>
          <p:cNvPr id="259" name="Google Shape;259;p54"/>
          <p:cNvSpPr txBox="1"/>
          <p:nvPr/>
        </p:nvSpPr>
        <p:spPr>
          <a:xfrm>
            <a:off x="255950" y="2371600"/>
            <a:ext cx="9060300" cy="14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3000">
                <a:solidFill>
                  <a:srgbClr val="0066B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(s): 	</a:t>
            </a:r>
            <a:endParaRPr sz="30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b="1" lang="en" sz="300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r>
              <a:rPr lang="en" sz="3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round(s </a:t>
            </a:r>
            <a:r>
              <a:rPr lang="en" sz="3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 </a:t>
            </a:r>
            <a:r>
              <a:rPr lang="en" sz="3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3000">
                <a:solidFill>
                  <a:srgbClr val="0000D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3000">
                <a:solidFill>
                  <a:srgbClr val="0000D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0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</a:t>
            </a:r>
            <a:endParaRPr sz="3000"/>
          </a:p>
        </p:txBody>
      </p:sp>
      <p:sp>
        <p:nvSpPr>
          <p:cNvPr id="260" name="Google Shape;260;p54"/>
          <p:cNvSpPr txBox="1"/>
          <p:nvPr/>
        </p:nvSpPr>
        <p:spPr>
          <a:xfrm>
            <a:off x="3764100" y="37252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5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