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88" r:id="rId3"/>
    <p:sldMasterId id="2147483689" r:id="rId4"/>
    <p:sldMasterId id="2147483690" r:id="rId5"/>
    <p:sldMasterId id="2147483691" r:id="rId6"/>
    <p:sldMasterId id="2147483692" r:id="rId7"/>
    <p:sldMasterId id="2147483693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1.xml"/><Relationship Id="rId11" Type="http://schemas.openxmlformats.org/officeDocument/2006/relationships/slide" Target="slides/slide2.xml"/><Relationship Id="rId22" Type="http://schemas.openxmlformats.org/officeDocument/2006/relationships/slide" Target="slides/slide13.xml"/><Relationship Id="rId10" Type="http://schemas.openxmlformats.org/officeDocument/2006/relationships/slide" Target="slides/slide1.xml"/><Relationship Id="rId21" Type="http://schemas.openxmlformats.org/officeDocument/2006/relationships/slide" Target="slides/slide12.xml"/><Relationship Id="rId13" Type="http://schemas.openxmlformats.org/officeDocument/2006/relationships/slide" Target="slides/slide4.xml"/><Relationship Id="rId24" Type="http://schemas.openxmlformats.org/officeDocument/2006/relationships/slide" Target="slides/slide15.xml"/><Relationship Id="rId12" Type="http://schemas.openxmlformats.org/officeDocument/2006/relationships/slide" Target="slides/slide3.xml"/><Relationship Id="rId23" Type="http://schemas.openxmlformats.org/officeDocument/2006/relationships/slide" Target="slides/slide14.xml"/><Relationship Id="rId1" Type="http://schemas.openxmlformats.org/officeDocument/2006/relationships/theme" Target="theme/theme7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notesMaster" Target="notesMasters/notesMaster1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5" Type="http://schemas.openxmlformats.org/officeDocument/2006/relationships/slideMaster" Target="slideMasters/slideMaster3.xml"/><Relationship Id="rId19" Type="http://schemas.openxmlformats.org/officeDocument/2006/relationships/slide" Target="slides/slide10.xml"/><Relationship Id="rId6" Type="http://schemas.openxmlformats.org/officeDocument/2006/relationships/slideMaster" Target="slideMasters/slideMaster4.xml"/><Relationship Id="rId18" Type="http://schemas.openxmlformats.org/officeDocument/2006/relationships/slide" Target="slides/slide9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fafb72925_1_2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fafb72925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1e3285fd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41e3285fd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1e3285fd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1e3285fd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41e3285fd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41e3285fd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1e3285fd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41e3285fd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41e3285fd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41e3285fd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41e3285fd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41e3285fd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e1601ac8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e1601ac8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1e3285fd5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1e3285fd5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1e3285fd5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1e3285fd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1e3285f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1e3285f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1e32861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1e32861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1e3285fd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1e3285fd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1e3285fd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41e3285fd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1e3285fd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41e3285fd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hyperlink" Target="mailto:denero@berkeley.edu" TargetMode="External"/><Relationship Id="rId4" Type="http://schemas.openxmlformats.org/officeDocument/2006/relationships/hyperlink" Target="mailto:adhikari@berkeley.edu" TargetMode="Externa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Relationship Id="rId3" Type="http://schemas.openxmlformats.org/officeDocument/2006/relationships/hyperlink" Target="mailto:denero@berkeley.edu" TargetMode="External"/><Relationship Id="rId4" Type="http://schemas.openxmlformats.org/officeDocument/2006/relationships/hyperlink" Target="mailto:adhikari@berkeley.edu" TargetMode="Externa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8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3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2971800" y="1657350"/>
            <a:ext cx="5586300" cy="8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i="0" sz="36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2971800" y="2571750"/>
            <a:ext cx="55863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56" name="Google Shape;56;p14"/>
          <p:cNvCxnSpPr/>
          <p:nvPr/>
        </p:nvCxnSpPr>
        <p:spPr>
          <a:xfrm flipH="1" rot="10800000">
            <a:off x="2940417" y="2536424"/>
            <a:ext cx="5594100" cy="3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" name="Google Shape;57;p14"/>
          <p:cNvSpPr txBox="1"/>
          <p:nvPr/>
        </p:nvSpPr>
        <p:spPr>
          <a:xfrm>
            <a:off x="1335524" y="2088768"/>
            <a:ext cx="1474500" cy="10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3262"/>
                </a:solidFill>
              </a:rPr>
              <a:t>D</a:t>
            </a:r>
            <a:r>
              <a:rPr b="1" lang="en" sz="2000">
                <a:solidFill>
                  <a:srgbClr val="003262"/>
                </a:solidFill>
              </a:rPr>
              <a:t>ATA</a:t>
            </a:r>
            <a:r>
              <a:rPr b="1" lang="en" sz="2800">
                <a:solidFill>
                  <a:srgbClr val="003262"/>
                </a:solidFill>
              </a:rPr>
              <a:t> 8</a:t>
            </a:r>
            <a:endParaRPr b="1" sz="2800">
              <a:solidFill>
                <a:srgbClr val="00326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4820E"/>
                </a:solidFill>
              </a:rPr>
              <a:t>Fall</a:t>
            </a:r>
            <a:r>
              <a:rPr b="1" lang="en">
                <a:solidFill>
                  <a:srgbClr val="C4820E"/>
                </a:solidFill>
              </a:rPr>
              <a:t> 2018	</a:t>
            </a:r>
            <a:endParaRPr b="1">
              <a:solidFill>
                <a:srgbClr val="C4820E"/>
              </a:solidFill>
            </a:endParaRPr>
          </a:p>
        </p:txBody>
      </p:sp>
      <p:pic>
        <p:nvPicPr>
          <p:cNvPr id="58" name="Google Shape;5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7124" y="2237985"/>
            <a:ext cx="726225" cy="58098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/>
          <p:nvPr/>
        </p:nvSpPr>
        <p:spPr>
          <a:xfrm>
            <a:off x="3031525" y="4358475"/>
            <a:ext cx="57858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Slides created by John DeNero (</a:t>
            </a:r>
            <a:r>
              <a:rPr lang="en" sz="1000" u="sng">
                <a:solidFill>
                  <a:schemeClr val="accent1"/>
                </a:solidFill>
                <a:hlinkClick r:id="rId3"/>
              </a:rPr>
              <a:t>denero@berkeley.edu</a:t>
            </a:r>
            <a:r>
              <a:rPr lang="en" sz="1000"/>
              <a:t>) and Ani Adhikari (</a:t>
            </a:r>
            <a:r>
              <a:rPr lang="en" sz="1000" u="sng">
                <a:solidFill>
                  <a:schemeClr val="accent1"/>
                </a:solidFill>
                <a:hlinkClick r:id="rId4"/>
              </a:rPr>
              <a:t>adhikari@berkeley.edu</a:t>
            </a:r>
            <a:r>
              <a:rPr lang="en" sz="1000"/>
              <a:t>)</a:t>
            </a:r>
            <a:endParaRPr sz="10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62" name="Google Shape;62;p15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5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457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8" name="Google Shape;68;p16"/>
          <p:cNvSpPr txBox="1"/>
          <p:nvPr>
            <p:ph idx="2" type="body"/>
          </p:nvPr>
        </p:nvSpPr>
        <p:spPr>
          <a:xfrm>
            <a:off x="4648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cxnSp>
        <p:nvCxnSpPr>
          <p:cNvPr id="69" name="Google Shape;69;p16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6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73" name="Google Shape;73;p17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7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">
  <p:cSld name="TITLE_ONLY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ctrTitle"/>
          </p:nvPr>
        </p:nvSpPr>
        <p:spPr>
          <a:xfrm>
            <a:off x="2971800" y="1657350"/>
            <a:ext cx="5586300" cy="8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i="0" sz="36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0"/>
          <p:cNvSpPr txBox="1"/>
          <p:nvPr>
            <p:ph idx="1" type="subTitle"/>
          </p:nvPr>
        </p:nvSpPr>
        <p:spPr>
          <a:xfrm>
            <a:off x="2971800" y="2571750"/>
            <a:ext cx="55863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83" name="Google Shape;83;p20"/>
          <p:cNvCxnSpPr/>
          <p:nvPr/>
        </p:nvCxnSpPr>
        <p:spPr>
          <a:xfrm flipH="1" rot="10800000">
            <a:off x="2940417" y="2536424"/>
            <a:ext cx="5594100" cy="3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Google Shape;84;p20"/>
          <p:cNvSpPr txBox="1"/>
          <p:nvPr/>
        </p:nvSpPr>
        <p:spPr>
          <a:xfrm>
            <a:off x="1335524" y="2088768"/>
            <a:ext cx="1474500" cy="10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3262"/>
                </a:solidFill>
              </a:rPr>
              <a:t>D</a:t>
            </a:r>
            <a:r>
              <a:rPr b="1" lang="en" sz="2000">
                <a:solidFill>
                  <a:srgbClr val="003262"/>
                </a:solidFill>
              </a:rPr>
              <a:t>ATA</a:t>
            </a:r>
            <a:r>
              <a:rPr b="1" lang="en" sz="2800">
                <a:solidFill>
                  <a:srgbClr val="003262"/>
                </a:solidFill>
              </a:rPr>
              <a:t> 8</a:t>
            </a:r>
            <a:endParaRPr b="1" sz="2800">
              <a:solidFill>
                <a:srgbClr val="00326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4820E"/>
                </a:solidFill>
              </a:rPr>
              <a:t>Fall 2017</a:t>
            </a:r>
            <a:endParaRPr b="1">
              <a:solidFill>
                <a:srgbClr val="C4820E"/>
              </a:solidFill>
            </a:endParaRPr>
          </a:p>
        </p:txBody>
      </p:sp>
      <p:pic>
        <p:nvPicPr>
          <p:cNvPr id="85" name="Google Shape;85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7124" y="2237985"/>
            <a:ext cx="726225" cy="58098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0"/>
          <p:cNvSpPr txBox="1"/>
          <p:nvPr/>
        </p:nvSpPr>
        <p:spPr>
          <a:xfrm>
            <a:off x="3340400" y="4767725"/>
            <a:ext cx="57732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Slides created by John DeNero (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denero@berkeley.edu</a:t>
            </a:r>
            <a:r>
              <a:rPr lang="en" sz="1000"/>
              <a:t>) and Ani Adhikari (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adhikari@berkeley.edu</a:t>
            </a:r>
            <a:r>
              <a:rPr lang="en" sz="1000"/>
              <a:t>)</a:t>
            </a:r>
            <a:endParaRPr sz="100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89" name="Google Shape;89;p21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21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21"/>
          <p:cNvSpPr txBox="1"/>
          <p:nvPr>
            <p:ph idx="1" type="body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>
              <a:spcBef>
                <a:spcPts val="4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>
              <a:spcBef>
                <a:spcPts val="4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42900" lvl="3" marL="1828800" rtl="0"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4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4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4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400"/>
              </a:spcBef>
              <a:spcAft>
                <a:spcPts val="40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457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95" name="Google Shape;95;p22"/>
          <p:cNvSpPr txBox="1"/>
          <p:nvPr>
            <p:ph idx="2" type="body"/>
          </p:nvPr>
        </p:nvSpPr>
        <p:spPr>
          <a:xfrm>
            <a:off x="4648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cxnSp>
        <p:nvCxnSpPr>
          <p:cNvPr id="96" name="Google Shape;96;p22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22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00" name="Google Shape;100;p23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23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">
  <p:cSld name="TITLE_ONLY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/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>
            <p:ph type="ctrTitle"/>
          </p:nvPr>
        </p:nvSpPr>
        <p:spPr>
          <a:xfrm>
            <a:off x="2971800" y="1350150"/>
            <a:ext cx="5532000" cy="118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i="0" sz="36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6"/>
          <p:cNvSpPr txBox="1"/>
          <p:nvPr>
            <p:ph idx="1" type="subTitle"/>
          </p:nvPr>
        </p:nvSpPr>
        <p:spPr>
          <a:xfrm>
            <a:off x="3061925" y="2655750"/>
            <a:ext cx="55863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10" name="Google Shape;110;p26"/>
          <p:cNvCxnSpPr/>
          <p:nvPr/>
        </p:nvCxnSpPr>
        <p:spPr>
          <a:xfrm>
            <a:off x="3061925" y="2588700"/>
            <a:ext cx="5441700" cy="144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26"/>
          <p:cNvSpPr txBox="1"/>
          <p:nvPr/>
        </p:nvSpPr>
        <p:spPr>
          <a:xfrm>
            <a:off x="1335524" y="2088768"/>
            <a:ext cx="1474500" cy="10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3262"/>
                </a:solidFill>
              </a:rPr>
              <a:t>D</a:t>
            </a:r>
            <a:r>
              <a:rPr b="1" lang="en" sz="2000">
                <a:solidFill>
                  <a:srgbClr val="003262"/>
                </a:solidFill>
              </a:rPr>
              <a:t>ATA</a:t>
            </a:r>
            <a:r>
              <a:rPr b="1" lang="en" sz="2800">
                <a:solidFill>
                  <a:srgbClr val="003262"/>
                </a:solidFill>
              </a:rPr>
              <a:t> 8</a:t>
            </a:r>
            <a:endParaRPr b="1" sz="2800">
              <a:solidFill>
                <a:srgbClr val="00326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4820E"/>
                </a:solidFill>
              </a:rPr>
              <a:t>Fall 2016</a:t>
            </a:r>
            <a:endParaRPr b="1">
              <a:solidFill>
                <a:srgbClr val="C4820E"/>
              </a:solidFill>
            </a:endParaRPr>
          </a:p>
        </p:txBody>
      </p:sp>
      <p:pic>
        <p:nvPicPr>
          <p:cNvPr id="112" name="Google Shape;112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0475" y="2074176"/>
            <a:ext cx="922474" cy="92480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6"/>
          <p:cNvSpPr txBox="1"/>
          <p:nvPr/>
        </p:nvSpPr>
        <p:spPr>
          <a:xfrm>
            <a:off x="4513325" y="4314500"/>
            <a:ext cx="41349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Slides created by Ani Adhikari and John DeNero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16" name="Google Shape;116;p27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27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Google Shape;118;p27"/>
          <p:cNvSpPr txBox="1"/>
          <p:nvPr>
            <p:ph idx="1" type="body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28"/>
          <p:cNvSpPr txBox="1"/>
          <p:nvPr>
            <p:ph idx="1" type="body"/>
          </p:nvPr>
        </p:nvSpPr>
        <p:spPr>
          <a:xfrm>
            <a:off x="457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2" name="Google Shape;122;p28"/>
          <p:cNvSpPr txBox="1"/>
          <p:nvPr>
            <p:ph idx="2" type="body"/>
          </p:nvPr>
        </p:nvSpPr>
        <p:spPr>
          <a:xfrm>
            <a:off x="4648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cxnSp>
        <p:nvCxnSpPr>
          <p:cNvPr id="123" name="Google Shape;123;p28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28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27" name="Google Shape;127;p29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29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">
  <p:cSld name="TITLE_ONLY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">
  <p:cSld name="Conten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1"/>
          <p:cNvSpPr txBox="1"/>
          <p:nvPr>
            <p:ph type="title"/>
          </p:nvPr>
        </p:nvSpPr>
        <p:spPr>
          <a:xfrm>
            <a:off x="312737" y="642491"/>
            <a:ext cx="69627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58925" lIns="58925" spcFirstLastPara="1" rIns="58925" wrap="square" tIns="58925"/>
          <a:lstStyle>
            <a:lvl1pPr indent="0" lvl="0" marL="0" marR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100" u="none" cap="none" strike="noStrik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2400" lvl="1" marL="0" marR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100" u="none" cap="none" strike="noStrik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92100" lvl="2" marL="0" marR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100" u="none" cap="none" strike="noStrik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444500" lvl="3" marL="0" marR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100" u="none" cap="none" strike="noStrik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584200" lvl="4" marL="0" marR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100" u="none" cap="none" strike="noStrik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736600" lvl="5" marL="0" marR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100" u="none" cap="none" strike="noStrik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0" lvl="6" marL="0" marR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100" u="none" cap="none" strike="noStrik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028700" lvl="7" marL="0" marR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100" u="none" cap="none" strike="noStrik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81100" lvl="8" marL="0" marR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100" u="none" cap="none" strike="noStrik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31"/>
          <p:cNvSpPr txBox="1"/>
          <p:nvPr>
            <p:ph idx="1" type="body"/>
          </p:nvPr>
        </p:nvSpPr>
        <p:spPr>
          <a:xfrm>
            <a:off x="314324" y="1332309"/>
            <a:ext cx="85200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spcFirstLastPara="1" rIns="58925" wrap="square" tIns="58925"/>
          <a:lstStyle>
            <a:lvl1pPr indent="-228600" lvl="0" marL="457200" marR="50800" rtl="0" algn="l">
              <a:spcBef>
                <a:spcPts val="3000"/>
              </a:spcBef>
              <a:spcAft>
                <a:spcPts val="0"/>
              </a:spcAft>
              <a:buSzPts val="9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50800" rtl="0" algn="l">
              <a:spcBef>
                <a:spcPts val="1300"/>
              </a:spcBef>
              <a:spcAft>
                <a:spcPts val="0"/>
              </a:spcAft>
              <a:buClr>
                <a:srgbClr val="909090"/>
              </a:buClr>
              <a:buSzPts val="1400"/>
              <a:buFont typeface="Arial"/>
              <a:buChar char="•"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marR="50800" rtl="0" algn="l">
              <a:spcBef>
                <a:spcPts val="900"/>
              </a:spcBef>
              <a:spcAft>
                <a:spcPts val="0"/>
              </a:spcAft>
              <a:buClr>
                <a:srgbClr val="B8B8B8"/>
              </a:buClr>
              <a:buSzPts val="1300"/>
              <a:buFont typeface="Noto Sans Symbols"/>
              <a:buChar char="▪"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50800" rtl="0" algn="l"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400"/>
              <a:buFont typeface="Arial"/>
              <a:buChar char="•"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marR="50800" rtl="0" algn="l">
              <a:spcBef>
                <a:spcPts val="500"/>
              </a:spcBef>
              <a:spcAft>
                <a:spcPts val="0"/>
              </a:spcAft>
              <a:buClr>
                <a:srgbClr val="B8B8B8"/>
              </a:buClr>
              <a:buSzPts val="1300"/>
              <a:buFont typeface="Noto Sans Symbols"/>
              <a:buChar char="▪"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50800" rtl="0" algn="l">
              <a:spcBef>
                <a:spcPts val="3000"/>
              </a:spcBef>
              <a:spcAft>
                <a:spcPts val="0"/>
              </a:spcAft>
              <a:buSzPts val="1300"/>
              <a:buFont typeface="Arial"/>
              <a:buChar char="•"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50800" rtl="0" algn="l">
              <a:spcBef>
                <a:spcPts val="3000"/>
              </a:spcBef>
              <a:spcAft>
                <a:spcPts val="0"/>
              </a:spcAft>
              <a:buSzPts val="1300"/>
              <a:buFont typeface="Arial"/>
              <a:buChar char="•"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50800" rtl="0" algn="l">
              <a:spcBef>
                <a:spcPts val="3000"/>
              </a:spcBef>
              <a:spcAft>
                <a:spcPts val="0"/>
              </a:spcAft>
              <a:buSzPts val="1300"/>
              <a:buFont typeface="Arial"/>
              <a:buChar char="•"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50800" rtl="0" algn="l">
              <a:spcBef>
                <a:spcPts val="3000"/>
              </a:spcBef>
              <a:spcAft>
                <a:spcPts val="0"/>
              </a:spcAft>
              <a:buSzPts val="1300"/>
              <a:buFont typeface="Arial"/>
              <a:buChar char="•"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p31"/>
          <p:cNvSpPr txBox="1"/>
          <p:nvPr>
            <p:ph idx="12" type="sldNum"/>
          </p:nvPr>
        </p:nvSpPr>
        <p:spPr>
          <a:xfrm>
            <a:off x="8745181" y="4326434"/>
            <a:ext cx="118200" cy="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700" u="none" cap="none" strike="noStrik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700" u="none" cap="none" strike="noStrik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700" u="none" cap="none" strike="noStrik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700" u="none" cap="none" strike="noStrik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700" u="none" cap="none" strike="noStrik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700" u="none" cap="none" strike="noStrik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700" u="none" cap="none" strike="noStrik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700" u="none" cap="none" strike="noStrik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700" u="none" cap="none" strike="noStrik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" showMasterSp="0">
  <p:cSld name="Section Title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/>
          <p:nvPr>
            <p:ph type="title"/>
          </p:nvPr>
        </p:nvSpPr>
        <p:spPr>
          <a:xfrm>
            <a:off x="659705" y="1429866"/>
            <a:ext cx="7815300" cy="1096500"/>
          </a:xfrm>
          <a:prstGeom prst="rect">
            <a:avLst/>
          </a:prstGeom>
          <a:noFill/>
          <a:ln>
            <a:noFill/>
          </a:ln>
        </p:spPr>
        <p:txBody>
          <a:bodyPr anchorCtr="0" anchor="b" bIns="58925" lIns="58925" spcFirstLastPara="1" rIns="58925" wrap="square" tIns="58925"/>
          <a:lstStyle>
            <a:lvl1pPr indent="0" lvl="0" marL="0" marR="1143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300" u="none" cap="none" strike="noStrik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2400" lvl="1" marL="0" marR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100" u="none" cap="none" strike="noStrik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92100" lvl="2" marL="0" marR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100" u="none" cap="none" strike="noStrik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444500" lvl="3" marL="0" marR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100" u="none" cap="none" strike="noStrik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584200" lvl="4" marL="0" marR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100" u="none" cap="none" strike="noStrik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736600" lvl="5" marL="0" marR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100" u="none" cap="none" strike="noStrik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0" lvl="6" marL="0" marR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100" u="none" cap="none" strike="noStrik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028700" lvl="7" marL="0" marR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100" u="none" cap="none" strike="noStrik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81100" lvl="8" marL="0" marR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100" u="none" cap="none" strike="noStrik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4"/>
          <p:cNvSpPr txBox="1"/>
          <p:nvPr>
            <p:ph type="ctrTitle"/>
          </p:nvPr>
        </p:nvSpPr>
        <p:spPr>
          <a:xfrm>
            <a:off x="2971800" y="1350150"/>
            <a:ext cx="5532000" cy="118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i="0" sz="36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2" name="Google Shape;142;p34"/>
          <p:cNvSpPr txBox="1"/>
          <p:nvPr>
            <p:ph idx="1" type="subTitle"/>
          </p:nvPr>
        </p:nvSpPr>
        <p:spPr>
          <a:xfrm>
            <a:off x="3061925" y="2655750"/>
            <a:ext cx="55863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43" name="Google Shape;143;p34"/>
          <p:cNvCxnSpPr/>
          <p:nvPr/>
        </p:nvCxnSpPr>
        <p:spPr>
          <a:xfrm>
            <a:off x="3061925" y="2588700"/>
            <a:ext cx="5441700" cy="144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34"/>
          <p:cNvSpPr txBox="1"/>
          <p:nvPr/>
        </p:nvSpPr>
        <p:spPr>
          <a:xfrm>
            <a:off x="1335524" y="2088768"/>
            <a:ext cx="1474500" cy="10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3262"/>
                </a:solidFill>
              </a:rPr>
              <a:t>D</a:t>
            </a:r>
            <a:r>
              <a:rPr b="1" lang="en" sz="2000">
                <a:solidFill>
                  <a:srgbClr val="003262"/>
                </a:solidFill>
              </a:rPr>
              <a:t>ATA</a:t>
            </a:r>
            <a:r>
              <a:rPr b="1" lang="en" sz="2800">
                <a:solidFill>
                  <a:srgbClr val="003262"/>
                </a:solidFill>
              </a:rPr>
              <a:t> 8</a:t>
            </a:r>
            <a:endParaRPr b="1" sz="2800">
              <a:solidFill>
                <a:srgbClr val="00326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4820E"/>
                </a:solidFill>
              </a:rPr>
              <a:t>Spring 2017</a:t>
            </a:r>
            <a:endParaRPr b="1">
              <a:solidFill>
                <a:srgbClr val="C4820E"/>
              </a:solidFill>
            </a:endParaRPr>
          </a:p>
        </p:txBody>
      </p:sp>
      <p:pic>
        <p:nvPicPr>
          <p:cNvPr id="145" name="Google Shape;145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0475" y="2074176"/>
            <a:ext cx="922474" cy="92480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34"/>
          <p:cNvSpPr txBox="1"/>
          <p:nvPr/>
        </p:nvSpPr>
        <p:spPr>
          <a:xfrm>
            <a:off x="4513325" y="4314500"/>
            <a:ext cx="41349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Slides created by Ani Adhikari and John DeNero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5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49" name="Google Shape;149;p35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35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35"/>
          <p:cNvSpPr txBox="1"/>
          <p:nvPr>
            <p:ph idx="1" type="body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6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4" name="Google Shape;154;p36"/>
          <p:cNvSpPr txBox="1"/>
          <p:nvPr>
            <p:ph idx="1" type="body"/>
          </p:nvPr>
        </p:nvSpPr>
        <p:spPr>
          <a:xfrm>
            <a:off x="457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55" name="Google Shape;155;p36"/>
          <p:cNvSpPr txBox="1"/>
          <p:nvPr>
            <p:ph idx="2" type="body"/>
          </p:nvPr>
        </p:nvSpPr>
        <p:spPr>
          <a:xfrm>
            <a:off x="4648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cxnSp>
        <p:nvCxnSpPr>
          <p:cNvPr id="156" name="Google Shape;156;p36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36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7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60" name="Google Shape;160;p37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37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">
  <p:cSld name="TITLE_ONLY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8"/>
          <p:cNvSpPr txBox="1"/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">
  <p:cSld name="Conten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9"/>
          <p:cNvSpPr txBox="1"/>
          <p:nvPr>
            <p:ph type="title"/>
          </p:nvPr>
        </p:nvSpPr>
        <p:spPr>
          <a:xfrm>
            <a:off x="312737" y="642491"/>
            <a:ext cx="69627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58925" lIns="58925" spcFirstLastPara="1" rIns="58925" wrap="square" tIns="58925"/>
          <a:lstStyle>
            <a:lvl1pPr indent="0" lvl="0" marL="0" marR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100" u="none" cap="none" strike="noStrik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2400" lvl="1" marL="0" marR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100" u="none" cap="none" strike="noStrik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92100" lvl="2" marL="0" marR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100" u="none" cap="none" strike="noStrik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444500" lvl="3" marL="0" marR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100" u="none" cap="none" strike="noStrik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584200" lvl="4" marL="0" marR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100" u="none" cap="none" strike="noStrik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736600" lvl="5" marL="0" marR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100" u="none" cap="none" strike="noStrik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0" lvl="6" marL="0" marR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100" u="none" cap="none" strike="noStrik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028700" lvl="7" marL="0" marR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100" u="none" cap="none" strike="noStrik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81100" lvl="8" marL="0" marR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100" u="none" cap="none" strike="noStrik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6" name="Google Shape;166;p39"/>
          <p:cNvSpPr txBox="1"/>
          <p:nvPr>
            <p:ph idx="1" type="body"/>
          </p:nvPr>
        </p:nvSpPr>
        <p:spPr>
          <a:xfrm>
            <a:off x="314324" y="1332309"/>
            <a:ext cx="85200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spcFirstLastPara="1" rIns="58925" wrap="square" tIns="58925"/>
          <a:lstStyle>
            <a:lvl1pPr indent="-228600" lvl="0" marL="457200" marR="50800" rtl="0" algn="l">
              <a:spcBef>
                <a:spcPts val="3000"/>
              </a:spcBef>
              <a:spcAft>
                <a:spcPts val="0"/>
              </a:spcAft>
              <a:buSzPts val="9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50800" rtl="0" algn="l">
              <a:spcBef>
                <a:spcPts val="1300"/>
              </a:spcBef>
              <a:spcAft>
                <a:spcPts val="0"/>
              </a:spcAft>
              <a:buClr>
                <a:srgbClr val="909090"/>
              </a:buClr>
              <a:buSzPts val="1400"/>
              <a:buFont typeface="Arial"/>
              <a:buChar char="•"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marR="50800" rtl="0" algn="l">
              <a:spcBef>
                <a:spcPts val="900"/>
              </a:spcBef>
              <a:spcAft>
                <a:spcPts val="0"/>
              </a:spcAft>
              <a:buClr>
                <a:srgbClr val="B8B8B8"/>
              </a:buClr>
              <a:buSzPts val="1300"/>
              <a:buFont typeface="Noto Sans Symbols"/>
              <a:buChar char="▪"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50800" rtl="0" algn="l"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400"/>
              <a:buFont typeface="Arial"/>
              <a:buChar char="•"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marR="50800" rtl="0" algn="l">
              <a:spcBef>
                <a:spcPts val="500"/>
              </a:spcBef>
              <a:spcAft>
                <a:spcPts val="0"/>
              </a:spcAft>
              <a:buClr>
                <a:srgbClr val="B8B8B8"/>
              </a:buClr>
              <a:buSzPts val="1300"/>
              <a:buFont typeface="Noto Sans Symbols"/>
              <a:buChar char="▪"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50800" rtl="0" algn="l">
              <a:spcBef>
                <a:spcPts val="3000"/>
              </a:spcBef>
              <a:spcAft>
                <a:spcPts val="0"/>
              </a:spcAft>
              <a:buSzPts val="1300"/>
              <a:buFont typeface="Arial"/>
              <a:buChar char="•"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50800" rtl="0" algn="l">
              <a:spcBef>
                <a:spcPts val="3000"/>
              </a:spcBef>
              <a:spcAft>
                <a:spcPts val="0"/>
              </a:spcAft>
              <a:buSzPts val="1300"/>
              <a:buFont typeface="Arial"/>
              <a:buChar char="•"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50800" rtl="0" algn="l">
              <a:spcBef>
                <a:spcPts val="3000"/>
              </a:spcBef>
              <a:spcAft>
                <a:spcPts val="0"/>
              </a:spcAft>
              <a:buSzPts val="1300"/>
              <a:buFont typeface="Arial"/>
              <a:buChar char="•"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50800" rtl="0" algn="l">
              <a:spcBef>
                <a:spcPts val="3000"/>
              </a:spcBef>
              <a:spcAft>
                <a:spcPts val="0"/>
              </a:spcAft>
              <a:buSzPts val="1300"/>
              <a:buFont typeface="Arial"/>
              <a:buChar char="•"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7" name="Google Shape;167;p39"/>
          <p:cNvSpPr txBox="1"/>
          <p:nvPr>
            <p:ph idx="12" type="sldNum"/>
          </p:nvPr>
        </p:nvSpPr>
        <p:spPr>
          <a:xfrm>
            <a:off x="8745181" y="4326434"/>
            <a:ext cx="118200" cy="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700" u="none" cap="none" strike="noStrik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700" u="none" cap="none" strike="noStrik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700" u="none" cap="none" strike="noStrik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700" u="none" cap="none" strike="noStrik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700" u="none" cap="none" strike="noStrik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700" u="none" cap="none" strike="noStrik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700" u="none" cap="none" strike="noStrik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700" u="none" cap="none" strike="noStrik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700" u="none" cap="none" strike="noStrik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" showMasterSp="0">
  <p:cSld name="Section Title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0"/>
          <p:cNvSpPr txBox="1"/>
          <p:nvPr>
            <p:ph type="title"/>
          </p:nvPr>
        </p:nvSpPr>
        <p:spPr>
          <a:xfrm>
            <a:off x="659705" y="1429866"/>
            <a:ext cx="7815300" cy="1096500"/>
          </a:xfrm>
          <a:prstGeom prst="rect">
            <a:avLst/>
          </a:prstGeom>
          <a:noFill/>
          <a:ln>
            <a:noFill/>
          </a:ln>
        </p:spPr>
        <p:txBody>
          <a:bodyPr anchorCtr="0" anchor="b" bIns="58925" lIns="58925" spcFirstLastPara="1" rIns="58925" wrap="square" tIns="58925"/>
          <a:lstStyle>
            <a:lvl1pPr indent="0" lvl="0" marL="0" marR="1143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300" u="none" cap="none" strike="noStrik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2400" lvl="1" marL="0" marR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100" u="none" cap="none" strike="noStrik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92100" lvl="2" marL="0" marR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100" u="none" cap="none" strike="noStrik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444500" lvl="3" marL="0" marR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100" u="none" cap="none" strike="noStrik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584200" lvl="4" marL="0" marR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100" u="none" cap="none" strike="noStrik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736600" lvl="5" marL="0" marR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100" u="none" cap="none" strike="noStrik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0" lvl="6" marL="0" marR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100" u="none" cap="none" strike="noStrik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028700" lvl="7" marL="0" marR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100" u="none" cap="none" strike="noStrik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81100" lvl="8" marL="0" marR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100" u="none" cap="none" strike="noStrik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2"/>
          <p:cNvSpPr txBox="1"/>
          <p:nvPr>
            <p:ph type="ctrTitle"/>
          </p:nvPr>
        </p:nvSpPr>
        <p:spPr>
          <a:xfrm>
            <a:off x="2971800" y="1657350"/>
            <a:ext cx="5586300" cy="8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i="0" sz="36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5" name="Google Shape;175;p42"/>
          <p:cNvSpPr txBox="1"/>
          <p:nvPr>
            <p:ph idx="1" type="subTitle"/>
          </p:nvPr>
        </p:nvSpPr>
        <p:spPr>
          <a:xfrm>
            <a:off x="2971800" y="2571750"/>
            <a:ext cx="55863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76" name="Google Shape;176;p42"/>
          <p:cNvCxnSpPr/>
          <p:nvPr/>
        </p:nvCxnSpPr>
        <p:spPr>
          <a:xfrm flipH="1" rot="10800000">
            <a:off x="2940417" y="2536424"/>
            <a:ext cx="5594100" cy="3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" name="Google Shape;177;p42"/>
          <p:cNvSpPr txBox="1"/>
          <p:nvPr/>
        </p:nvSpPr>
        <p:spPr>
          <a:xfrm>
            <a:off x="1335524" y="2088768"/>
            <a:ext cx="1474500" cy="10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3262"/>
                </a:solidFill>
              </a:rPr>
              <a:t>D</a:t>
            </a:r>
            <a:r>
              <a:rPr b="1" lang="en" sz="2000">
                <a:solidFill>
                  <a:srgbClr val="003262"/>
                </a:solidFill>
              </a:rPr>
              <a:t>ATA</a:t>
            </a:r>
            <a:r>
              <a:rPr b="1" lang="en" sz="2800">
                <a:solidFill>
                  <a:srgbClr val="003262"/>
                </a:solidFill>
              </a:rPr>
              <a:t> 8</a:t>
            </a:r>
            <a:endParaRPr b="1" sz="2800">
              <a:solidFill>
                <a:srgbClr val="00326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4820E"/>
                </a:solidFill>
              </a:rPr>
              <a:t>Spring 2016</a:t>
            </a:r>
            <a:endParaRPr b="1">
              <a:solidFill>
                <a:srgbClr val="C4820E"/>
              </a:solidFill>
            </a:endParaRPr>
          </a:p>
        </p:txBody>
      </p:sp>
      <p:pic>
        <p:nvPicPr>
          <p:cNvPr id="178" name="Google Shape;178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7124" y="2237985"/>
            <a:ext cx="726225" cy="58098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42"/>
          <p:cNvSpPr txBox="1"/>
          <p:nvPr/>
        </p:nvSpPr>
        <p:spPr>
          <a:xfrm>
            <a:off x="5767222" y="4767725"/>
            <a:ext cx="33462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Slides created by John DeNero (denero@berkeley.edu)</a:t>
            </a:r>
            <a:endParaRPr sz="100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3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82" name="Google Shape;182;p43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43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43"/>
          <p:cNvSpPr txBox="1"/>
          <p:nvPr>
            <p:ph idx="1" type="body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>
              <a:spcBef>
                <a:spcPts val="4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>
              <a:spcBef>
                <a:spcPts val="4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42900" lvl="3" marL="1828800" rtl="0"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4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4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4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400"/>
              </a:spcBef>
              <a:spcAft>
                <a:spcPts val="40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4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7" name="Google Shape;187;p44"/>
          <p:cNvSpPr txBox="1"/>
          <p:nvPr>
            <p:ph idx="1" type="body"/>
          </p:nvPr>
        </p:nvSpPr>
        <p:spPr>
          <a:xfrm>
            <a:off x="457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88" name="Google Shape;188;p44"/>
          <p:cNvSpPr txBox="1"/>
          <p:nvPr>
            <p:ph idx="2" type="body"/>
          </p:nvPr>
        </p:nvSpPr>
        <p:spPr>
          <a:xfrm>
            <a:off x="4648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cxnSp>
        <p:nvCxnSpPr>
          <p:cNvPr id="189" name="Google Shape;189;p44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44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5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93" name="Google Shape;193;p45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45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">
  <p:cSld name="TITLE_ONLY_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6"/>
          <p:cNvSpPr txBox="1"/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7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theme" Target="../theme/theme6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theme" Target="../theme/theme1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5.xml"/><Relationship Id="rId8" Type="http://schemas.openxmlformats.org/officeDocument/2006/relationships/theme" Target="../theme/theme2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3B7EA1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B7EA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3B7EA1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B7EA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9"/>
          <p:cNvSpPr txBox="1"/>
          <p:nvPr>
            <p:ph idx="1" type="body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3B7EA1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B7EA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5"/>
          <p:cNvSpPr txBox="1"/>
          <p:nvPr>
            <p:ph idx="1" type="body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3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3B7EA1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B7EA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33"/>
          <p:cNvSpPr txBox="1"/>
          <p:nvPr>
            <p:ph idx="1" type="body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1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3B7EA1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B7EA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2" name="Google Shape;172;p41"/>
          <p:cNvSpPr txBox="1"/>
          <p:nvPr>
            <p:ph idx="1" type="body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3" r:id="rId1"/>
    <p:sldLayoutId id="2147483684" r:id="rId2"/>
    <p:sldLayoutId id="2147483685" r:id="rId3"/>
    <p:sldLayoutId id="2147483686" r:id="rId4"/>
    <p:sldLayoutId id="2147483687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gapminder.org/videos/dont-panic-the-facts-about-population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7"/>
          <p:cNvSpPr txBox="1"/>
          <p:nvPr>
            <p:ph type="ctrTitle"/>
          </p:nvPr>
        </p:nvSpPr>
        <p:spPr>
          <a:xfrm>
            <a:off x="2971800" y="1657350"/>
            <a:ext cx="5586300" cy="8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10</a:t>
            </a:r>
            <a:endParaRPr/>
          </a:p>
        </p:txBody>
      </p:sp>
      <p:sp>
        <p:nvSpPr>
          <p:cNvPr id="202" name="Google Shape;202;p47"/>
          <p:cNvSpPr txBox="1"/>
          <p:nvPr>
            <p:ph idx="1" type="subTitle"/>
          </p:nvPr>
        </p:nvSpPr>
        <p:spPr>
          <a:xfrm>
            <a:off x="2971800" y="2571750"/>
            <a:ext cx="55863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6"/>
          <p:cNvSpPr txBox="1"/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Cross-Classification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7"/>
          <p:cNvSpPr txBox="1"/>
          <p:nvPr>
            <p:ph type="title"/>
          </p:nvPr>
        </p:nvSpPr>
        <p:spPr>
          <a:xfrm>
            <a:off x="457200" y="205975"/>
            <a:ext cx="7446900" cy="67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Grouping By Multiple Columns</a:t>
            </a:r>
            <a:endParaRPr/>
          </a:p>
        </p:txBody>
      </p:sp>
      <p:sp>
        <p:nvSpPr>
          <p:cNvPr id="260" name="Google Shape;260;p57"/>
          <p:cNvSpPr txBox="1"/>
          <p:nvPr>
            <p:ph idx="1" type="body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lang="en"/>
              <a:t> method can also aggregate all rows that share the combination of values in multiple columns</a:t>
            </a:r>
            <a:endParaRPr/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First argument: 		A list of which columns to group by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Second argument: 	(Optional) How to combine values</a:t>
            </a:r>
            <a:endParaRPr/>
          </a:p>
        </p:txBody>
      </p:sp>
      <p:sp>
        <p:nvSpPr>
          <p:cNvPr id="261" name="Google Shape;261;p57"/>
          <p:cNvSpPr txBox="1"/>
          <p:nvPr/>
        </p:nvSpPr>
        <p:spPr>
          <a:xfrm>
            <a:off x="3764100" y="3115652"/>
            <a:ext cx="16158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8"/>
          <p:cNvSpPr txBox="1"/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Pivot Tables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9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Pivot</a:t>
            </a:r>
            <a:endParaRPr/>
          </a:p>
        </p:txBody>
      </p:sp>
      <p:sp>
        <p:nvSpPr>
          <p:cNvPr id="272" name="Google Shape;272;p59"/>
          <p:cNvSpPr txBox="1"/>
          <p:nvPr>
            <p:ph idx="1" type="body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Cross-classifies according to two categorical variables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Produces a grid of counts or aggregated values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Two required arguments: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First: variable that forms column labels of grid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Second: variable that forms row labels of grid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Two optional arguments (include </a:t>
            </a:r>
            <a:r>
              <a:rPr b="1" lang="en"/>
              <a:t>both</a:t>
            </a:r>
            <a:r>
              <a:rPr lang="en"/>
              <a:t> or </a:t>
            </a:r>
            <a:r>
              <a:rPr b="1" lang="en"/>
              <a:t>neither</a:t>
            </a:r>
            <a:r>
              <a:rPr lang="en"/>
              <a:t>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1" lang="en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lang="en"/>
              <a:t>=’column_label_to_aggregate’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1" lang="en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collect</a:t>
            </a:r>
            <a:r>
              <a:rPr lang="en"/>
              <a:t>=function_to_aggregate_with</a:t>
            </a:r>
            <a:endParaRPr/>
          </a:p>
        </p:txBody>
      </p:sp>
      <p:sp>
        <p:nvSpPr>
          <p:cNvPr id="273" name="Google Shape;273;p59"/>
          <p:cNvSpPr txBox="1"/>
          <p:nvPr/>
        </p:nvSpPr>
        <p:spPr>
          <a:xfrm>
            <a:off x="3764100" y="4030052"/>
            <a:ext cx="16158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60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Question </a:t>
            </a:r>
            <a:endParaRPr/>
          </a:p>
        </p:txBody>
      </p:sp>
      <p:sp>
        <p:nvSpPr>
          <p:cNvPr id="279" name="Google Shape;279;p60"/>
          <p:cNvSpPr txBox="1"/>
          <p:nvPr>
            <p:ph idx="1" type="body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NBA teams spent the most on their “starters” in 2015-2016?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/>
              <a:t>Assume the “starter” for a team &amp; position is the player with the highest salary on that team in that position.</a:t>
            </a:r>
            <a:endParaRPr/>
          </a:p>
        </p:txBody>
      </p:sp>
      <p:pic>
        <p:nvPicPr>
          <p:cNvPr id="280" name="Google Shape;280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2650" y="2733825"/>
            <a:ext cx="5398701" cy="17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60"/>
          <p:cNvSpPr txBox="1"/>
          <p:nvPr/>
        </p:nvSpPr>
        <p:spPr>
          <a:xfrm>
            <a:off x="7371000" y="3887750"/>
            <a:ext cx="13158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61"/>
          <p:cNvSpPr txBox="1"/>
          <p:nvPr>
            <p:ph idx="1" type="body"/>
          </p:nvPr>
        </p:nvSpPr>
        <p:spPr>
          <a:xfrm>
            <a:off x="457200" y="971550"/>
            <a:ext cx="8229600" cy="6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00"/>
              </a:spcAft>
              <a:buNone/>
            </a:pPr>
            <a:r>
              <a:rPr lang="en"/>
              <a:t>Generate a table of the names of the starters for each team</a:t>
            </a:r>
            <a:endParaRPr/>
          </a:p>
        </p:txBody>
      </p:sp>
      <p:sp>
        <p:nvSpPr>
          <p:cNvPr id="287" name="Google Shape;287;p61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Take-Home Question</a:t>
            </a:r>
            <a:endParaRPr/>
          </a:p>
        </p:txBody>
      </p:sp>
      <p:pic>
        <p:nvPicPr>
          <p:cNvPr id="288" name="Google Shape;28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838" y="1460500"/>
            <a:ext cx="7754329" cy="3238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8"/>
          <p:cNvSpPr txBox="1"/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9"/>
          <p:cNvSpPr txBox="1"/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1: World Progress</a:t>
            </a:r>
            <a:endParaRPr/>
          </a:p>
        </p:txBody>
      </p:sp>
      <p:sp>
        <p:nvSpPr>
          <p:cNvPr id="213" name="Google Shape;213;p49"/>
          <p:cNvSpPr txBox="1"/>
          <p:nvPr/>
        </p:nvSpPr>
        <p:spPr>
          <a:xfrm>
            <a:off x="214800" y="3893950"/>
            <a:ext cx="87144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https://www.gapminder.org/videos/dont-panic-the-facts-about-population/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0"/>
          <p:cNvSpPr txBox="1"/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Prediction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1"/>
          <p:cNvSpPr txBox="1"/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 with Multiple Columns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2"/>
          <p:cNvSpPr txBox="1"/>
          <p:nvPr>
            <p:ph idx="1" type="body"/>
          </p:nvPr>
        </p:nvSpPr>
        <p:spPr>
          <a:xfrm>
            <a:off x="457200" y="881875"/>
            <a:ext cx="8229600" cy="3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You have data about daily temperatures as shown. Which type of chart would you use to answer each question?</a:t>
            </a:r>
            <a:endParaRPr>
              <a:solidFill>
                <a:srgbClr val="666666"/>
              </a:solidFill>
            </a:endParaRPr>
          </a:p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Char char="●"/>
            </a:pPr>
            <a:r>
              <a:rPr lang="en" sz="2000">
                <a:solidFill>
                  <a:srgbClr val="666666"/>
                </a:solidFill>
              </a:rPr>
              <a:t>Are there more cloudy than</a:t>
            </a:r>
            <a:br>
              <a:rPr lang="en" sz="2000">
                <a:solidFill>
                  <a:srgbClr val="666666"/>
                </a:solidFill>
              </a:rPr>
            </a:br>
            <a:r>
              <a:rPr lang="en" sz="2000">
                <a:solidFill>
                  <a:srgbClr val="666666"/>
                </a:solidFill>
              </a:rPr>
              <a:t>sunny days?</a:t>
            </a:r>
            <a:endParaRPr sz="2000">
              <a:solidFill>
                <a:srgbClr val="666666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000"/>
              <a:buChar char="●"/>
            </a:pPr>
            <a:r>
              <a:rPr lang="en" sz="2000">
                <a:solidFill>
                  <a:srgbClr val="666666"/>
                </a:solidFill>
              </a:rPr>
              <a:t>What percentage of days</a:t>
            </a:r>
            <a:br>
              <a:rPr lang="en" sz="2000">
                <a:solidFill>
                  <a:srgbClr val="666666"/>
                </a:solidFill>
              </a:rPr>
            </a:br>
            <a:r>
              <a:rPr lang="en" sz="2000">
                <a:solidFill>
                  <a:srgbClr val="666666"/>
                </a:solidFill>
              </a:rPr>
              <a:t>have a high above 72º?</a:t>
            </a:r>
            <a:endParaRPr sz="2000">
              <a:solidFill>
                <a:srgbClr val="666666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666666"/>
              </a:buClr>
              <a:buSzPts val="2000"/>
              <a:buChar char="●"/>
            </a:pPr>
            <a:r>
              <a:rPr lang="en" sz="2000">
                <a:solidFill>
                  <a:srgbClr val="666666"/>
                </a:solidFill>
              </a:rPr>
              <a:t>Did many days have</a:t>
            </a:r>
            <a:br>
              <a:rPr lang="en" sz="2000">
                <a:solidFill>
                  <a:srgbClr val="666666"/>
                </a:solidFill>
              </a:rPr>
            </a:br>
            <a:r>
              <a:rPr lang="en" sz="2000">
                <a:solidFill>
                  <a:srgbClr val="666666"/>
                </a:solidFill>
              </a:rPr>
              <a:t>a difference of more</a:t>
            </a:r>
            <a:br>
              <a:rPr lang="en" sz="2000">
                <a:solidFill>
                  <a:srgbClr val="666666"/>
                </a:solidFill>
              </a:rPr>
            </a:br>
            <a:r>
              <a:rPr lang="en" sz="2000">
                <a:solidFill>
                  <a:srgbClr val="666666"/>
                </a:solidFill>
              </a:rPr>
              <a:t>than 20 degrees</a:t>
            </a:r>
            <a:br>
              <a:rPr lang="en" sz="2000">
                <a:solidFill>
                  <a:srgbClr val="666666"/>
                </a:solidFill>
              </a:rPr>
            </a:br>
            <a:r>
              <a:rPr lang="en" sz="2000">
                <a:solidFill>
                  <a:srgbClr val="666666"/>
                </a:solidFill>
              </a:rPr>
              <a:t>between their high &amp;</a:t>
            </a:r>
            <a:br>
              <a:rPr lang="en" sz="2000">
                <a:solidFill>
                  <a:srgbClr val="666666"/>
                </a:solidFill>
              </a:rPr>
            </a:br>
            <a:r>
              <a:rPr lang="en" sz="2000">
                <a:solidFill>
                  <a:srgbClr val="666666"/>
                </a:solidFill>
              </a:rPr>
              <a:t>low temperatures?</a:t>
            </a:r>
            <a:endParaRPr sz="2000">
              <a:solidFill>
                <a:srgbClr val="666666"/>
              </a:solidFill>
            </a:endParaRPr>
          </a:p>
        </p:txBody>
      </p:sp>
      <p:sp>
        <p:nvSpPr>
          <p:cNvPr id="229" name="Google Shape;229;p52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last time: discussion Q</a:t>
            </a:r>
            <a:endParaRPr/>
          </a:p>
        </p:txBody>
      </p:sp>
      <p:pic>
        <p:nvPicPr>
          <p:cNvPr id="230" name="Google Shape;23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1500" y="1989850"/>
            <a:ext cx="4246300" cy="27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3"/>
          <p:cNvSpPr txBox="1"/>
          <p:nvPr>
            <p:ph idx="1" type="body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apply</a:t>
            </a:r>
            <a:r>
              <a:rPr lang="en"/>
              <a:t> method creates an array by calling a function on every element in one or more input columns</a:t>
            </a:r>
            <a:endParaRPr/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First argument: 		Function to apply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Other arguments: 	The input column(s)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table_name.apply(one_arg_function, 'column_label')</a:t>
            </a:r>
            <a:endParaRPr b="1" sz="2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table_name.apply(two_arg_function, </a:t>
            </a:r>
            <a:endParaRPr b="1" sz="2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'column_label_for_first_arg',</a:t>
            </a:r>
            <a:endParaRPr b="1" sz="2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'column_label_for_second_arg')</a:t>
            </a:r>
            <a:endParaRPr b="1" sz="2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apply</a:t>
            </a:r>
            <a:r>
              <a:rPr lang="en"/>
              <a:t> called with only a function applies it to each row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53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</a:t>
            </a:r>
            <a:endParaRPr/>
          </a:p>
        </p:txBody>
      </p:sp>
      <p:sp>
        <p:nvSpPr>
          <p:cNvPr id="237" name="Google Shape;237;p53"/>
          <p:cNvSpPr txBox="1"/>
          <p:nvPr/>
        </p:nvSpPr>
        <p:spPr>
          <a:xfrm>
            <a:off x="3764100" y="4639652"/>
            <a:ext cx="16158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4"/>
          <p:cNvSpPr txBox="1"/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Grouping by One Attribute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5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Grouping by One Column</a:t>
            </a:r>
            <a:endParaRPr/>
          </a:p>
        </p:txBody>
      </p:sp>
      <p:sp>
        <p:nvSpPr>
          <p:cNvPr id="248" name="Google Shape;248;p55"/>
          <p:cNvSpPr txBox="1"/>
          <p:nvPr>
            <p:ph idx="1" type="body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lang="en"/>
              <a:t> method aggregates all rows with the same value for a column into a single row in the resulting table.</a:t>
            </a:r>
            <a:endParaRPr/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First argument: 		Which column to group by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Second argument: 	(Optional) How to combine values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1" lang="en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len  </a:t>
            </a:r>
            <a:r>
              <a:rPr lang="en"/>
              <a:t>— number of grouped values (default)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1" lang="en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list </a:t>
            </a:r>
            <a:r>
              <a:rPr lang="en"/>
              <a:t>— list of all grouped values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1" lang="en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sum  </a:t>
            </a:r>
            <a:r>
              <a:rPr lang="en"/>
              <a:t>— total of all grouped values</a:t>
            </a:r>
            <a:endParaRPr/>
          </a:p>
        </p:txBody>
      </p:sp>
      <p:sp>
        <p:nvSpPr>
          <p:cNvPr id="249" name="Google Shape;249;p55"/>
          <p:cNvSpPr txBox="1"/>
          <p:nvPr/>
        </p:nvSpPr>
        <p:spPr>
          <a:xfrm>
            <a:off x="3764100" y="3877652"/>
            <a:ext cx="16158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Custom 430">
      <a:dk1>
        <a:srgbClr val="3B3B3B"/>
      </a:dk1>
      <a:lt1>
        <a:srgbClr val="FFFFFF"/>
      </a:lt1>
      <a:dk2>
        <a:srgbClr val="3369FC"/>
      </a:dk2>
      <a:lt2>
        <a:srgbClr val="CCCCCC"/>
      </a:lt2>
      <a:accent1>
        <a:srgbClr val="0056FB"/>
      </a:accent1>
      <a:accent2>
        <a:srgbClr val="F50017"/>
      </a:accent2>
      <a:accent3>
        <a:srgbClr val="FF8608"/>
      </a:accent3>
      <a:accent4>
        <a:srgbClr val="069924"/>
      </a:accent4>
      <a:accent5>
        <a:srgbClr val="60B4F6"/>
      </a:accent5>
      <a:accent6>
        <a:srgbClr val="F0C631"/>
      </a:accent6>
      <a:hlink>
        <a:srgbClr val="0056FB"/>
      </a:hlink>
      <a:folHlink>
        <a:srgbClr val="41424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Custom 430">
      <a:dk1>
        <a:srgbClr val="3B3B3B"/>
      </a:dk1>
      <a:lt1>
        <a:srgbClr val="FFFFFF"/>
      </a:lt1>
      <a:dk2>
        <a:srgbClr val="3369FC"/>
      </a:dk2>
      <a:lt2>
        <a:srgbClr val="CCCCCC"/>
      </a:lt2>
      <a:accent1>
        <a:srgbClr val="0056FB"/>
      </a:accent1>
      <a:accent2>
        <a:srgbClr val="F50017"/>
      </a:accent2>
      <a:accent3>
        <a:srgbClr val="FF8608"/>
      </a:accent3>
      <a:accent4>
        <a:srgbClr val="069924"/>
      </a:accent4>
      <a:accent5>
        <a:srgbClr val="60B4F6"/>
      </a:accent5>
      <a:accent6>
        <a:srgbClr val="F0C631"/>
      </a:accent6>
      <a:hlink>
        <a:srgbClr val="0056FB"/>
      </a:hlink>
      <a:folHlink>
        <a:srgbClr val="41424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">
  <a:themeElements>
    <a:clrScheme name="Custom 430">
      <a:dk1>
        <a:srgbClr val="3B3B3B"/>
      </a:dk1>
      <a:lt1>
        <a:srgbClr val="FFFFFF"/>
      </a:lt1>
      <a:dk2>
        <a:srgbClr val="3369FC"/>
      </a:dk2>
      <a:lt2>
        <a:srgbClr val="CCCCCC"/>
      </a:lt2>
      <a:accent1>
        <a:srgbClr val="0056FB"/>
      </a:accent1>
      <a:accent2>
        <a:srgbClr val="F50017"/>
      </a:accent2>
      <a:accent3>
        <a:srgbClr val="FF8608"/>
      </a:accent3>
      <a:accent4>
        <a:srgbClr val="069924"/>
      </a:accent4>
      <a:accent5>
        <a:srgbClr val="60B4F6"/>
      </a:accent5>
      <a:accent6>
        <a:srgbClr val="F0C631"/>
      </a:accent6>
      <a:hlink>
        <a:srgbClr val="0056FB"/>
      </a:hlink>
      <a:folHlink>
        <a:srgbClr val="41424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">
  <a:themeElements>
    <a:clrScheme name="Custom 430">
      <a:dk1>
        <a:srgbClr val="3B3B3B"/>
      </a:dk1>
      <a:lt1>
        <a:srgbClr val="FFFFFF"/>
      </a:lt1>
      <a:dk2>
        <a:srgbClr val="3369FC"/>
      </a:dk2>
      <a:lt2>
        <a:srgbClr val="CCCCCC"/>
      </a:lt2>
      <a:accent1>
        <a:srgbClr val="0056FB"/>
      </a:accent1>
      <a:accent2>
        <a:srgbClr val="F50017"/>
      </a:accent2>
      <a:accent3>
        <a:srgbClr val="FF8608"/>
      </a:accent3>
      <a:accent4>
        <a:srgbClr val="069924"/>
      </a:accent4>
      <a:accent5>
        <a:srgbClr val="60B4F6"/>
      </a:accent5>
      <a:accent6>
        <a:srgbClr val="F0C631"/>
      </a:accent6>
      <a:hlink>
        <a:srgbClr val="0056FB"/>
      </a:hlink>
      <a:folHlink>
        <a:srgbClr val="41424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Custom">
  <a:themeElements>
    <a:clrScheme name="Custom 430">
      <a:dk1>
        <a:srgbClr val="3B3B3B"/>
      </a:dk1>
      <a:lt1>
        <a:srgbClr val="FFFFFF"/>
      </a:lt1>
      <a:dk2>
        <a:srgbClr val="3369FC"/>
      </a:dk2>
      <a:lt2>
        <a:srgbClr val="CCCCCC"/>
      </a:lt2>
      <a:accent1>
        <a:srgbClr val="0056FB"/>
      </a:accent1>
      <a:accent2>
        <a:srgbClr val="F50017"/>
      </a:accent2>
      <a:accent3>
        <a:srgbClr val="FF8608"/>
      </a:accent3>
      <a:accent4>
        <a:srgbClr val="069924"/>
      </a:accent4>
      <a:accent5>
        <a:srgbClr val="60B4F6"/>
      </a:accent5>
      <a:accent6>
        <a:srgbClr val="F0C631"/>
      </a:accent6>
      <a:hlink>
        <a:srgbClr val="0056FB"/>
      </a:hlink>
      <a:folHlink>
        <a:srgbClr val="41424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