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64" r:id="rId8"/>
    <p:sldId id="265" r:id="rId9"/>
    <p:sldId id="266" r:id="rId10"/>
    <p:sldId id="257" r:id="rId11"/>
    <p:sldId id="263" r:id="rId12"/>
    <p:sldId id="260" r:id="rId13"/>
    <p:sldId id="261" r:id="rId14"/>
    <p:sldId id="26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7838-3C1F-044D-BCDE-619E767C216E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BF26-AD01-2247-AD4D-FF9B2DB2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Cause and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0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Misleading numbers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Nov 29</a:t>
            </a:r>
            <a:r>
              <a:rPr lang="en-US" baseline="30000" dirty="0" smtClean="0"/>
              <a:t>th</a:t>
            </a:r>
            <a:r>
              <a:rPr lang="en-US" dirty="0" smtClean="0"/>
              <a:t> 2016, the Office of Personnel Management (OPM) released a guide/study titled “Compensation Flexibilities to Recruit and Retain Cybersecurity Professionals” </a:t>
            </a:r>
          </a:p>
          <a:p>
            <a:pPr lvl="1"/>
            <a:r>
              <a:rPr lang="en-US" dirty="0" smtClean="0"/>
              <a:t>In it OPM hoped to highlight compensation actions to meet the ever growing need for talented cybersecurity workforce to address complex and ever-evolving cyber threats</a:t>
            </a:r>
          </a:p>
          <a:p>
            <a:r>
              <a:rPr lang="en-US" dirty="0" smtClean="0"/>
              <a:t>In it, the OPM proposed a strategy where the federal government could match competitive compensations for a wide </a:t>
            </a:r>
            <a:r>
              <a:rPr lang="en-US" dirty="0" err="1" smtClean="0"/>
              <a:t>vareity</a:t>
            </a:r>
            <a:r>
              <a:rPr lang="en-US" dirty="0" smtClean="0"/>
              <a:t> of career stages </a:t>
            </a:r>
          </a:p>
          <a:p>
            <a:r>
              <a:rPr lang="en-US" dirty="0" smtClean="0"/>
              <a:t>Let’s look at one particular compensation strategy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72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Misleading statistics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agency wants to hire a student who is graduating with a degree in cybersecurity for a Information Security position in Washington, DC. </a:t>
            </a:r>
          </a:p>
          <a:p>
            <a:r>
              <a:rPr lang="en-US" dirty="0" smtClean="0"/>
              <a:t>Already has a locally competitive offer of of $95,000. </a:t>
            </a:r>
          </a:p>
          <a:p>
            <a:r>
              <a:rPr lang="en-US" dirty="0" smtClean="0"/>
              <a:t>How can the federal government compete with this?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OPM has a solution!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50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Misleading statistics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47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First the agency establishes a base pay at GS-7, step 10, on special rate at ($61,441) based on the competing job offer.</a:t>
            </a:r>
          </a:p>
          <a:p>
            <a:r>
              <a:rPr lang="en-US" dirty="0" smtClean="0"/>
              <a:t>Then the agency offers a recruitment incentive of 10 percent with a </a:t>
            </a:r>
            <a:r>
              <a:rPr lang="en-US" b="1" dirty="0" smtClean="0"/>
              <a:t>three-year service agreement. </a:t>
            </a:r>
          </a:p>
          <a:p>
            <a:pPr lvl="1"/>
            <a:r>
              <a:rPr lang="en-US" dirty="0" smtClean="0"/>
              <a:t>$61,441 x .10 (10 percent) x 3 years = $18,432. </a:t>
            </a:r>
          </a:p>
          <a:p>
            <a:r>
              <a:rPr lang="en-US" dirty="0" smtClean="0"/>
              <a:t>The agency also offers to repay the candidate’s student loan of $21,000  </a:t>
            </a:r>
          </a:p>
        </p:txBody>
      </p:sp>
    </p:spTree>
    <p:extLst>
      <p:ext uri="{BB962C8B-B14F-4D97-AF65-F5344CB8AC3E}">
        <p14:creationId xmlns:p14="http://schemas.microsoft.com/office/powerpoint/2010/main" val="139316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like we beat the offer!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994" y="44031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18241" y="36439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Time to poach from private industry!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743"/>
            <a:ext cx="6959600" cy="1600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291551" y="2043743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73820" y="5447973"/>
            <a:ext cx="9482300" cy="130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i="1" dirty="0" smtClean="0"/>
              <a:t>Screenshot from ““Compensation Flexibilities to Recruit and Retain Cybersecurity Professionals”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648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 No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Year 1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61,441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+</a:t>
            </a:r>
            <a:r>
              <a:rPr lang="uk-UA" dirty="0" smtClean="0"/>
              <a:t>6144</a:t>
            </a:r>
            <a:r>
              <a:rPr lang="en-US" dirty="0" smtClean="0"/>
              <a:t>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u="sng" dirty="0" smtClean="0"/>
              <a:t>+7,000</a:t>
            </a:r>
            <a:r>
              <a:rPr lang="en-US" dirty="0" smtClean="0"/>
              <a:t>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=</a:t>
            </a:r>
            <a:r>
              <a:rPr lang="ru-RU" dirty="0" smtClean="0"/>
              <a:t>74585 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3628" y="1825625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Year 2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61,441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+6144*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u="sng" dirty="0" smtClean="0"/>
              <a:t>+7,000</a:t>
            </a:r>
            <a:r>
              <a:rPr lang="en-US" dirty="0" smtClean="0"/>
              <a:t>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=</a:t>
            </a:r>
            <a:r>
              <a:rPr lang="ru-RU" dirty="0" smtClean="0"/>
              <a:t>74585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70834" y="1825625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Year 3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61,441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+</a:t>
            </a:r>
            <a:r>
              <a:rPr lang="ru-RU" dirty="0" smtClean="0"/>
              <a:t>74</a:t>
            </a:r>
            <a:r>
              <a:rPr lang="en-US" dirty="0" smtClean="0"/>
              <a:t>,</a:t>
            </a:r>
            <a:r>
              <a:rPr lang="ru-RU" dirty="0" smtClean="0"/>
              <a:t>585</a:t>
            </a:r>
            <a:r>
              <a:rPr lang="en-US" dirty="0" smtClean="0"/>
              <a:t>*</a:t>
            </a:r>
            <a:r>
              <a:rPr lang="ru-RU" dirty="0"/>
              <a:t> 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 dirty="0" smtClean="0"/>
              <a:t>+7000*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=</a:t>
            </a:r>
            <a:r>
              <a:rPr lang="ru-RU" dirty="0" smtClean="0"/>
              <a:t>74585 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6907" y="4175153"/>
            <a:ext cx="3355428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6210" y="4612905"/>
            <a:ext cx="9482300" cy="130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Total Compensation </a:t>
            </a:r>
            <a:r>
              <a:rPr lang="en-US" dirty="0" smtClean="0"/>
              <a:t>= $</a:t>
            </a:r>
            <a:r>
              <a:rPr lang="is-IS" dirty="0" smtClean="0"/>
              <a:t>223,755 (*with a service agreement of three years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0786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brilliant math comes from “Compensation Flexibilities to Recruit and Retain Cybersecurity Professionals” published by OPM. Credit to _____ for pointing this out 2 years ago (it’s still on their website!)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Year 1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95,000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3628" y="1825625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Year 2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95,000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70834" y="1825625"/>
            <a:ext cx="3355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Year 3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95,000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 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30192" y="3477787"/>
            <a:ext cx="9482300" cy="130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Total Compensation </a:t>
            </a:r>
            <a:r>
              <a:rPr lang="en-US" dirty="0" smtClean="0"/>
              <a:t>= $285,000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Total Difference = $</a:t>
            </a:r>
            <a:r>
              <a:rPr lang="is-IS" dirty="0" smtClean="0">
                <a:solidFill>
                  <a:srgbClr val="FF0000"/>
                </a:solidFill>
              </a:rPr>
              <a:t>61,245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blogs.plos.org/publichealth/files/2013/03/John-Snows-cholera-map-of-009-690x3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143126"/>
            <a:ext cx="6572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0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ohn S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014538"/>
            <a:ext cx="21431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3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UMich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04" y="365125"/>
            <a:ext cx="6506295" cy="6268660"/>
          </a:xfrm>
        </p:spPr>
      </p:pic>
    </p:spTree>
    <p:extLst>
      <p:ext uri="{BB962C8B-B14F-4D97-AF65-F5344CB8AC3E}">
        <p14:creationId xmlns:p14="http://schemas.microsoft.com/office/powerpoint/2010/main" val="48230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53" y="1825625"/>
            <a:ext cx="6517294" cy="4351338"/>
          </a:xfrm>
        </p:spPr>
      </p:pic>
    </p:spTree>
    <p:extLst>
      <p:ext uri="{BB962C8B-B14F-4D97-AF65-F5344CB8AC3E}">
        <p14:creationId xmlns:p14="http://schemas.microsoft.com/office/powerpoint/2010/main" val="4031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lh5.googleusercontent.com/Ntl-3r3KcOL4bgDrLB8_PQIsC0AV80uOGh8afTLaZxZ3iHRA8tn65znwEyeCb21k-Hlu6IA_o9HHgaG9YCAfQ32f67etc3GoeRDpoU7hVhz4sE6lXDgGjKtVAr2XFkDYTjjN9kc_c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1690688"/>
            <a:ext cx="72009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6"/>
            <a:ext cx="12192000" cy="6952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5086"/>
            <a:ext cx="9144000" cy="105972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Lying With Statistics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2" y="3781026"/>
            <a:ext cx="2028496" cy="20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5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Misuse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Faulty Polling (Data Gathering) </a:t>
            </a:r>
          </a:p>
          <a:p>
            <a:r>
              <a:rPr lang="en-US" dirty="0" smtClean="0"/>
              <a:t>Flawed Correlations </a:t>
            </a:r>
          </a:p>
          <a:p>
            <a:r>
              <a:rPr lang="en-US" dirty="0" smtClean="0"/>
              <a:t>Misleading Data Visualizations</a:t>
            </a:r>
          </a:p>
          <a:p>
            <a:r>
              <a:rPr lang="en-US" dirty="0" smtClean="0"/>
              <a:t>And Much More!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518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373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Mangal</vt:lpstr>
      <vt:lpstr>Arial</vt:lpstr>
      <vt:lpstr>Calibri</vt:lpstr>
      <vt:lpstr>Calibri Light</vt:lpstr>
      <vt:lpstr>Office Theme</vt:lpstr>
      <vt:lpstr>Cause and Effect</vt:lpstr>
      <vt:lpstr>PowerPoint Presentation</vt:lpstr>
      <vt:lpstr>PowerPoint Presentation</vt:lpstr>
      <vt:lpstr>UMich</vt:lpstr>
      <vt:lpstr>PowerPoint Presentation</vt:lpstr>
      <vt:lpstr>PowerPoint Presentation</vt:lpstr>
      <vt:lpstr>Lying With Statistics</vt:lpstr>
      <vt:lpstr>Common Types of Misuse of Statistics</vt:lpstr>
      <vt:lpstr>PowerPoint Presentation</vt:lpstr>
      <vt:lpstr>Misleading numbers…</vt:lpstr>
      <vt:lpstr>Misleading statistics…</vt:lpstr>
      <vt:lpstr>Misleading statistics…</vt:lpstr>
      <vt:lpstr>Seems like we beat the offer! </vt:lpstr>
      <vt:lpstr>Unfortunately No… </vt:lpstr>
      <vt:lpstr>Vs.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2019-03-06T04:09:04Z</dcterms:created>
  <dcterms:modified xsi:type="dcterms:W3CDTF">2019-03-06T06:47:46Z</dcterms:modified>
</cp:coreProperties>
</file>