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8" r:id="rId3"/>
    <p:sldId id="293" r:id="rId4"/>
    <p:sldId id="297" r:id="rId5"/>
    <p:sldId id="276" r:id="rId6"/>
    <p:sldId id="294" r:id="rId7"/>
    <p:sldId id="296" r:id="rId8"/>
    <p:sldId id="295" r:id="rId9"/>
    <p:sldId id="301" r:id="rId10"/>
    <p:sldId id="303" r:id="rId11"/>
    <p:sldId id="299" r:id="rId12"/>
    <p:sldId id="302" r:id="rId13"/>
    <p:sldId id="300" r:id="rId14"/>
    <p:sldId id="304" r:id="rId15"/>
    <p:sldId id="311" r:id="rId16"/>
    <p:sldId id="305" r:id="rId17"/>
    <p:sldId id="306" r:id="rId18"/>
    <p:sldId id="307" r:id="rId19"/>
    <p:sldId id="308" r:id="rId20"/>
    <p:sldId id="309"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4674"/>
  </p:normalViewPr>
  <p:slideViewPr>
    <p:cSldViewPr snapToGrid="0" snapToObjects="1">
      <p:cViewPr varScale="1">
        <p:scale>
          <a:sx n="90" d="100"/>
          <a:sy n="90" d="100"/>
        </p:scale>
        <p:origin x="232"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472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18005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20151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76019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07F9E-DF31-BA4A-8FDD-357099947FF3}" type="datetimeFigureOut">
              <a:rPr lang="en-US" smtClean="0"/>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96559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07F9E-DF31-BA4A-8FDD-357099947FF3}"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8993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07F9E-DF31-BA4A-8FDD-357099947FF3}" type="datetimeFigureOut">
              <a:rPr lang="en-US" smtClean="0"/>
              <a:t>3/31/19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046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07F9E-DF31-BA4A-8FDD-357099947FF3}" type="datetimeFigureOut">
              <a:rPr lang="en-US" smtClean="0"/>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84223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07F9E-DF31-BA4A-8FDD-357099947FF3}" type="datetimeFigureOut">
              <a:rPr lang="en-US" smtClean="0"/>
              <a:t>3/31/19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43758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07F9E-DF31-BA4A-8FDD-357099947FF3}"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3666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07F9E-DF31-BA4A-8FDD-357099947FF3}" type="datetimeFigureOut">
              <a:rPr lang="en-US" smtClean="0"/>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784D1-A9F4-3C42-87BC-FBCAB7AE44D9}" type="slidenum">
              <a:rPr lang="en-US" smtClean="0"/>
              <a:t>‹#›</a:t>
            </a:fld>
            <a:endParaRPr lang="en-US"/>
          </a:p>
        </p:txBody>
      </p:sp>
    </p:spTree>
    <p:extLst>
      <p:ext uri="{BB962C8B-B14F-4D97-AF65-F5344CB8AC3E}">
        <p14:creationId xmlns:p14="http://schemas.microsoft.com/office/powerpoint/2010/main" val="12917291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07F9E-DF31-BA4A-8FDD-357099947FF3}" type="datetimeFigureOut">
              <a:rPr lang="en-US" smtClean="0"/>
              <a:t>3/31/19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D784D1-A9F4-3C42-87BC-FBCAB7AE44D9}" type="slidenum">
              <a:rPr lang="en-US" smtClean="0"/>
              <a:t>‹#›</a:t>
            </a:fld>
            <a:endParaRPr lang="en-US"/>
          </a:p>
        </p:txBody>
      </p:sp>
    </p:spTree>
    <p:extLst>
      <p:ext uri="{BB962C8B-B14F-4D97-AF65-F5344CB8AC3E}">
        <p14:creationId xmlns:p14="http://schemas.microsoft.com/office/powerpoint/2010/main" val="209895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Curves</a:t>
            </a:r>
            <a:endParaRPr lang="en-US" dirty="0"/>
          </a:p>
        </p:txBody>
      </p:sp>
      <p:sp>
        <p:nvSpPr>
          <p:cNvPr id="3" name="Subtitle 2"/>
          <p:cNvSpPr>
            <a:spLocks noGrp="1"/>
          </p:cNvSpPr>
          <p:nvPr>
            <p:ph type="subTitle" idx="1"/>
          </p:nvPr>
        </p:nvSpPr>
        <p:spPr/>
        <p:txBody>
          <a:bodyPr/>
          <a:lstStyle/>
          <a:p>
            <a:r>
              <a:rPr lang="en-US" dirty="0" smtClean="0"/>
              <a:t>Slides</a:t>
            </a:r>
            <a:endParaRPr lang="en-US" dirty="0"/>
          </a:p>
        </p:txBody>
      </p:sp>
    </p:spTree>
    <p:extLst>
      <p:ext uri="{BB962C8B-B14F-4D97-AF65-F5344CB8AC3E}">
        <p14:creationId xmlns:p14="http://schemas.microsoft.com/office/powerpoint/2010/main" val="139099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s://puu.sh/D9pD1/96144579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022648"/>
            <a:ext cx="11839575" cy="335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1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 </a:t>
            </a:r>
            <a:endParaRPr lang="en-US" dirty="0"/>
          </a:p>
        </p:txBody>
      </p:sp>
      <p:pic>
        <p:nvPicPr>
          <p:cNvPr id="37890" name="Picture 2" descr="https://puu.sh/D9jsV/bda06805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048" y="1690688"/>
            <a:ext cx="8663789" cy="439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0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Normal Distribution </a:t>
            </a:r>
          </a:p>
          <a:p>
            <a:pPr lvl="2"/>
            <a:r>
              <a:rPr lang="en-US" dirty="0" smtClean="0">
                <a:sym typeface="Wingdings"/>
              </a:rPr>
              <a:t>68% of the data falls between one </a:t>
            </a:r>
            <a:r>
              <a:rPr lang="en-US" dirty="0" err="1" smtClean="0">
                <a:sym typeface="Wingdings"/>
              </a:rPr>
              <a:t>std</a:t>
            </a:r>
            <a:r>
              <a:rPr lang="en-US" dirty="0" smtClean="0">
                <a:sym typeface="Wingdings"/>
              </a:rPr>
              <a:t> of the normal curve </a:t>
            </a:r>
          </a:p>
          <a:p>
            <a:pPr lvl="2"/>
            <a:r>
              <a:rPr lang="en-US" dirty="0" smtClean="0">
                <a:sym typeface="Wingdings"/>
              </a:rPr>
              <a:t>95% of the data is within 2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pPr lvl="2"/>
            <a:r>
              <a:rPr lang="en-US" dirty="0" smtClean="0">
                <a:sym typeface="Wingdings"/>
              </a:rPr>
              <a:t>99.7% of the data is within 3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r>
              <a:rPr lang="en-US" dirty="0" smtClean="0">
                <a:sym typeface="Wingdings"/>
              </a:rPr>
              <a:t>Examples of normal distributions </a:t>
            </a:r>
          </a:p>
          <a:p>
            <a:pPr lvl="1"/>
            <a:r>
              <a:rPr lang="en-US" dirty="0" smtClean="0">
                <a:sym typeface="Wingdings"/>
              </a:rPr>
              <a:t>SAT scores </a:t>
            </a:r>
          </a:p>
          <a:p>
            <a:pPr lvl="1"/>
            <a:r>
              <a:rPr lang="en-US" dirty="0" smtClean="0">
                <a:sym typeface="Wingdings"/>
              </a:rPr>
              <a:t>Height of American Men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17260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Normal Distribution </a:t>
            </a:r>
          </a:p>
          <a:p>
            <a:pPr lvl="2"/>
            <a:r>
              <a:rPr lang="en-US" dirty="0" smtClean="0">
                <a:sym typeface="Wingdings"/>
              </a:rPr>
              <a:t>68% of the data falls between one </a:t>
            </a:r>
            <a:r>
              <a:rPr lang="en-US" dirty="0" err="1" smtClean="0">
                <a:sym typeface="Wingdings"/>
              </a:rPr>
              <a:t>std</a:t>
            </a:r>
            <a:r>
              <a:rPr lang="en-US" dirty="0" smtClean="0">
                <a:sym typeface="Wingdings"/>
              </a:rPr>
              <a:t> of the normal curve </a:t>
            </a:r>
          </a:p>
          <a:p>
            <a:pPr lvl="2"/>
            <a:r>
              <a:rPr lang="en-US" dirty="0" smtClean="0">
                <a:sym typeface="Wingdings"/>
              </a:rPr>
              <a:t>95% of the data is within 2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pPr lvl="2"/>
            <a:r>
              <a:rPr lang="en-US" dirty="0" smtClean="0">
                <a:sym typeface="Wingdings"/>
              </a:rPr>
              <a:t>99.7% of the data is within 3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r>
              <a:rPr lang="en-US" dirty="0" smtClean="0">
                <a:sym typeface="Wingdings"/>
              </a:rPr>
              <a:t>Examples of normal distributions </a:t>
            </a:r>
          </a:p>
          <a:p>
            <a:pPr lvl="1"/>
            <a:r>
              <a:rPr lang="en-US" dirty="0" smtClean="0">
                <a:sym typeface="Wingdings"/>
              </a:rPr>
              <a:t>SAT scores </a:t>
            </a:r>
          </a:p>
          <a:p>
            <a:pPr lvl="1"/>
            <a:r>
              <a:rPr lang="en-US" dirty="0" smtClean="0">
                <a:sym typeface="Wingdings"/>
              </a:rPr>
              <a:t>Height of American Men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69338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Sampling and the Central Limit Theorem</a:t>
            </a:r>
          </a:p>
          <a:p>
            <a:pPr lvl="2"/>
            <a:r>
              <a:rPr lang="en-US" dirty="0" smtClean="0">
                <a:sym typeface="Wingdings"/>
              </a:rPr>
              <a:t>Golden Rule = One should treat others as one would like others to treat oneself </a:t>
            </a:r>
          </a:p>
          <a:p>
            <a:pPr lvl="2"/>
            <a:r>
              <a:rPr lang="en-US" dirty="0" smtClean="0">
                <a:sym typeface="Wingdings"/>
              </a:rPr>
              <a:t>If we have detailed info about a population, we can infer information from the sample </a:t>
            </a:r>
          </a:p>
          <a:p>
            <a:pPr lvl="2"/>
            <a:r>
              <a:rPr lang="en-US" dirty="0" smtClean="0">
                <a:sym typeface="Wingdings"/>
              </a:rPr>
              <a:t>If we have detailed info about the sample we can draw information about the population</a:t>
            </a:r>
          </a:p>
          <a:p>
            <a:pPr lvl="2"/>
            <a:r>
              <a:rPr lang="en-US" dirty="0" smtClean="0">
                <a:sym typeface="Wingdings"/>
              </a:rPr>
              <a:t>Every Population has </a:t>
            </a:r>
          </a:p>
          <a:p>
            <a:pPr lvl="2"/>
            <a:r>
              <a:rPr lang="en-US" dirty="0" smtClean="0">
                <a:sym typeface="Wingdings"/>
              </a:rPr>
              <a:t>The Central Limit Theorem says that the probability distribution of the sum or average of a large random sample drawn with replacement will be roughly normal, regardless of the distribution of the population from which the sample is drawn.</a:t>
            </a:r>
          </a:p>
          <a:p>
            <a:pPr lvl="2"/>
            <a:r>
              <a:rPr lang="en-US" dirty="0" smtClean="0">
                <a:sym typeface="Wingdings"/>
              </a:rPr>
              <a:t>Standard Error = s / </a:t>
            </a:r>
            <a:r>
              <a:rPr lang="en-US" dirty="0" err="1" smtClean="0">
                <a:sym typeface="Wingdings"/>
              </a:rPr>
              <a:t>sqrt</a:t>
            </a:r>
            <a:r>
              <a:rPr lang="en-US" dirty="0" smtClean="0">
                <a:sym typeface="Wingdings"/>
              </a:rPr>
              <a:t>(n) which helps us determine using a normal distributions </a:t>
            </a:r>
          </a:p>
          <a:p>
            <a:pPr lvl="2"/>
            <a:r>
              <a:rPr lang="en-US" dirty="0" smtClean="0">
                <a:sym typeface="Wingdings"/>
              </a:rPr>
              <a:t>Law of Large Numbers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93090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Sampling and the Central Limit Theorem</a:t>
            </a:r>
          </a:p>
          <a:p>
            <a:pPr lvl="3"/>
            <a:r>
              <a:rPr lang="en-US" dirty="0" smtClean="0">
                <a:sym typeface="Wingdings"/>
              </a:rPr>
              <a:t>The Central limit Theorem states that when sample size tends to infinity, the sample mean will be normally distributed. The Law of Large Number states that when sample size tends to infinity, the sample mean equals to population mean. </a:t>
            </a:r>
          </a:p>
          <a:p>
            <a:pPr lvl="3"/>
            <a:r>
              <a:rPr lang="en-US" dirty="0" smtClean="0"/>
              <a:t>The Law of Large Numbers tells us where the center (maximum point) of the bell is located. Again, as the sample size approaches infinity the center of the distribution of the sample means becomes very close to the population mean.</a:t>
            </a:r>
            <a:endParaRPr lang="en-US" dirty="0" smtClean="0">
              <a:sym typeface="Wingdings"/>
            </a:endParaRPr>
          </a:p>
          <a:p>
            <a:pPr lvl="3"/>
            <a:r>
              <a:rPr lang="en-US" dirty="0" smtClean="0">
                <a:sym typeface="Wingdings"/>
              </a:rPr>
              <a:t>The Law of Large Numbers tells us where the center (maximum point) of the bell is located. Again, as the sample size approaches infinity the center of the distribution of the sample means becomes very close to the population mean.</a:t>
            </a:r>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152751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3010" name="Picture 2" descr="https://puu.sh/D9pU9/c70e463c1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825625"/>
            <a:ext cx="10482262" cy="311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2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4034" name="Picture 2" descr="https://puu.sh/D9q0B/f897d19c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027906"/>
            <a:ext cx="8710612" cy="540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1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5058" name="Picture 2" descr="https://puu.sh/D9q23/877be0f04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4" y="2172015"/>
            <a:ext cx="11453811" cy="942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16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6082" name="Picture 2" descr="https://puu.sh/D9q3C/f250d861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670" y="1690688"/>
            <a:ext cx="9894885" cy="329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2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Deck Order</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dirty="0" smtClean="0">
                <a:sym typeface="Wingdings"/>
              </a:rPr>
              <a:t>Story about drops </a:t>
            </a:r>
          </a:p>
          <a:p>
            <a:pPr lvl="1"/>
            <a:r>
              <a:rPr lang="en-US" dirty="0" smtClean="0">
                <a:sym typeface="Wingdings"/>
              </a:rPr>
              <a:t>Using Mean, but median is more relevant here </a:t>
            </a:r>
          </a:p>
          <a:p>
            <a:pPr lvl="1"/>
            <a:r>
              <a:rPr lang="en-US" dirty="0" smtClean="0">
                <a:sym typeface="Wingdings"/>
              </a:rPr>
              <a:t>How to calculate mean/median</a:t>
            </a:r>
          </a:p>
          <a:p>
            <a:pPr lvl="1"/>
            <a:r>
              <a:rPr lang="en-US" dirty="0" smtClean="0">
                <a:sym typeface="Wingdings"/>
              </a:rPr>
              <a:t>Concept of Percentile </a:t>
            </a:r>
          </a:p>
          <a:p>
            <a:pPr lvl="2"/>
            <a:r>
              <a:rPr lang="en-US" dirty="0" smtClean="0">
                <a:sym typeface="Wingdings"/>
              </a:rPr>
              <a:t>80</a:t>
            </a:r>
            <a:r>
              <a:rPr lang="en-US" baseline="30000" dirty="0" smtClean="0">
                <a:sym typeface="Wingdings"/>
              </a:rPr>
              <a:t>th</a:t>
            </a:r>
            <a:r>
              <a:rPr lang="en-US" dirty="0" smtClean="0">
                <a:sym typeface="Wingdings"/>
              </a:rPr>
              <a:t> Percentile </a:t>
            </a:r>
          </a:p>
          <a:p>
            <a:pPr lvl="2"/>
            <a:r>
              <a:rPr lang="en-US" dirty="0" smtClean="0">
                <a:sym typeface="Wingdings"/>
              </a:rPr>
              <a:t>80% of values below, 20% of values above </a:t>
            </a:r>
          </a:p>
          <a:p>
            <a:pPr lvl="2"/>
            <a:r>
              <a:rPr lang="en-US" dirty="0" smtClean="0">
                <a:sym typeface="Wingdings"/>
              </a:rPr>
              <a:t>Care with duplicates</a:t>
            </a:r>
          </a:p>
          <a:p>
            <a:pPr lvl="1"/>
            <a:r>
              <a:rPr lang="en-US" dirty="0" smtClean="0">
                <a:sym typeface="Wingdings"/>
              </a:rPr>
              <a:t>Back to story about drops, standard deviation</a:t>
            </a:r>
          </a:p>
          <a:p>
            <a:pPr lvl="1"/>
            <a:r>
              <a:rPr lang="en-US" dirty="0" smtClean="0">
                <a:sym typeface="Wingdings"/>
              </a:rPr>
              <a:t>How to calculate in Python, </a:t>
            </a:r>
            <a:r>
              <a:rPr lang="en-US" dirty="0" err="1" smtClean="0">
                <a:sym typeface="Wingdings"/>
              </a:rPr>
              <a:t>std</a:t>
            </a:r>
            <a:r>
              <a:rPr lang="en-US" dirty="0" smtClean="0">
                <a:sym typeface="Wingdings"/>
              </a:rPr>
              <a:t> </a:t>
            </a:r>
          </a:p>
          <a:p>
            <a:pPr lvl="1"/>
            <a:r>
              <a:rPr lang="en-US" dirty="0" smtClean="0">
                <a:sym typeface="Wingdings"/>
              </a:rPr>
              <a:t>Concept of Skew (Left Skew, Right Skew) </a:t>
            </a:r>
          </a:p>
          <a:p>
            <a:pPr lvl="1"/>
            <a:r>
              <a:rPr lang="en-US" dirty="0" smtClean="0">
                <a:sym typeface="Wingdings"/>
              </a:rPr>
              <a:t>Normal Distribution </a:t>
            </a:r>
          </a:p>
          <a:p>
            <a:pPr lvl="2"/>
            <a:r>
              <a:rPr lang="en-US" dirty="0" smtClean="0">
                <a:sym typeface="Wingdings"/>
              </a:rPr>
              <a:t>What it means </a:t>
            </a:r>
          </a:p>
          <a:p>
            <a:pPr lvl="1"/>
            <a:r>
              <a:rPr lang="en-US" dirty="0" smtClean="0">
                <a:sym typeface="Wingdings"/>
              </a:rPr>
              <a:t>Central Limit Theorem </a:t>
            </a:r>
          </a:p>
          <a:p>
            <a:pPr lvl="2"/>
            <a:endParaRPr lang="en-US" dirty="0" smtClean="0">
              <a:sym typeface="Wingdings"/>
            </a:endParaRPr>
          </a:p>
          <a:p>
            <a:endParaRPr lang="en-US" dirty="0" smtClean="0">
              <a:sym typeface="Wingdings"/>
            </a:endParaRPr>
          </a:p>
          <a:p>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75646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a:p>
        </p:txBody>
      </p:sp>
      <p:pic>
        <p:nvPicPr>
          <p:cNvPr id="47106" name="Picture 2" descr="https://puu.sh/D9q5X/9dcd5778c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282" y="1257299"/>
            <a:ext cx="7184430" cy="474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6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4" name="Content Placeholder 3"/>
          <p:cNvSpPr>
            <a:spLocks noGrp="1"/>
          </p:cNvSpPr>
          <p:nvPr>
            <p:ph idx="1"/>
          </p:nvPr>
        </p:nvSpPr>
        <p:spPr/>
        <p:txBody>
          <a:bodyPr/>
          <a:lstStyle/>
          <a:p>
            <a:endParaRPr lang="en-US" dirty="0"/>
          </a:p>
        </p:txBody>
      </p:sp>
      <p:pic>
        <p:nvPicPr>
          <p:cNvPr id="48132" name="Picture 4" descr="https://puu.sh/D9q56/a0360c8f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2438640"/>
            <a:ext cx="10215562" cy="156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72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lnSpcReduction="10000"/>
          </a:bodyPr>
          <a:lstStyle/>
          <a:p>
            <a:r>
              <a:rPr lang="en-US" dirty="0" smtClean="0"/>
              <a:t>Calculating Sample Statistics </a:t>
            </a:r>
          </a:p>
          <a:p>
            <a:pPr lvl="1"/>
            <a:r>
              <a:rPr lang="en-US" dirty="0" smtClean="0"/>
              <a:t>Mean -&gt; Suffers from outlier problem</a:t>
            </a:r>
          </a:p>
          <a:p>
            <a:pPr lvl="1"/>
            <a:r>
              <a:rPr lang="en-US" dirty="0" smtClean="0"/>
              <a:t>Median </a:t>
            </a:r>
          </a:p>
          <a:p>
            <a:pPr lvl="1"/>
            <a:r>
              <a:rPr lang="en-US" dirty="0" smtClean="0"/>
              <a:t>Percentile </a:t>
            </a:r>
          </a:p>
          <a:p>
            <a:pPr lvl="1"/>
            <a:r>
              <a:rPr lang="en-US" dirty="0" smtClean="0">
                <a:sym typeface="Wingdings"/>
              </a:rPr>
              <a:t>Standard Deviation </a:t>
            </a:r>
          </a:p>
          <a:p>
            <a:pPr lvl="2"/>
            <a:endParaRPr lang="en-US" dirty="0">
              <a:sym typeface="Wingdings"/>
            </a:endParaRPr>
          </a:p>
          <a:p>
            <a:r>
              <a:rPr lang="en-US" dirty="0" smtClean="0">
                <a:sym typeface="Wingdings"/>
              </a:rPr>
              <a:t>Types of distributions </a:t>
            </a:r>
          </a:p>
          <a:p>
            <a:pPr lvl="1"/>
            <a:r>
              <a:rPr lang="en-US" dirty="0" smtClean="0">
                <a:sym typeface="Wingdings"/>
              </a:rPr>
              <a:t>Left Skew, Right Skew </a:t>
            </a:r>
          </a:p>
          <a:p>
            <a:pPr lvl="1"/>
            <a:r>
              <a:rPr lang="en-US" dirty="0" smtClean="0">
                <a:sym typeface="Wingdings"/>
              </a:rPr>
              <a:t>Normal Distribution </a:t>
            </a:r>
          </a:p>
          <a:p>
            <a:pPr lvl="2"/>
            <a:r>
              <a:rPr lang="en-US" dirty="0" smtClean="0">
                <a:sym typeface="Wingdings"/>
              </a:rPr>
              <a:t>68% of the data falls between one </a:t>
            </a:r>
            <a:r>
              <a:rPr lang="en-US" dirty="0" err="1" smtClean="0">
                <a:sym typeface="Wingdings"/>
              </a:rPr>
              <a:t>std</a:t>
            </a:r>
            <a:r>
              <a:rPr lang="en-US" dirty="0" smtClean="0">
                <a:sym typeface="Wingdings"/>
              </a:rPr>
              <a:t> of the normal curve </a:t>
            </a:r>
          </a:p>
          <a:p>
            <a:pPr lvl="2"/>
            <a:r>
              <a:rPr lang="en-US" dirty="0" smtClean="0">
                <a:sym typeface="Wingdings"/>
              </a:rPr>
              <a:t>95% of the data is within 2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pPr lvl="2"/>
            <a:r>
              <a:rPr lang="en-US" dirty="0" smtClean="0">
                <a:sym typeface="Wingdings"/>
              </a:rPr>
              <a:t>99.7% of the data is within 3 standard deviations (</a:t>
            </a:r>
            <a:r>
              <a:rPr lang="en-US" dirty="0" err="1" smtClean="0">
                <a:sym typeface="Wingdings"/>
              </a:rPr>
              <a:t>σ</a:t>
            </a:r>
            <a:r>
              <a:rPr lang="en-US" dirty="0" smtClean="0">
                <a:sym typeface="Wingdings"/>
              </a:rPr>
              <a:t>) of the mean (</a:t>
            </a:r>
            <a:r>
              <a:rPr lang="en-US" dirty="0" err="1" smtClean="0">
                <a:sym typeface="Wingdings"/>
              </a:rPr>
              <a:t>μ</a:t>
            </a:r>
            <a:r>
              <a:rPr lang="en-US" dirty="0" smtClean="0">
                <a:sym typeface="Wingdings"/>
              </a:rPr>
              <a:t>).</a:t>
            </a:r>
          </a:p>
          <a:p>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33768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Doesn’t suffer from outliers </a:t>
            </a:r>
          </a:p>
          <a:p>
            <a:pPr lvl="1"/>
            <a:r>
              <a:rPr lang="en-US" dirty="0" smtClean="0">
                <a:sym typeface="Wingdings"/>
              </a:rPr>
              <a:t>Middle of the histogram is the median </a:t>
            </a:r>
          </a:p>
          <a:p>
            <a:pPr lvl="1"/>
            <a:endParaRPr lang="en-US" dirty="0" smtClean="0"/>
          </a:p>
        </p:txBody>
      </p:sp>
    </p:spTree>
    <p:extLst>
      <p:ext uri="{BB962C8B-B14F-4D97-AF65-F5344CB8AC3E}">
        <p14:creationId xmlns:p14="http://schemas.microsoft.com/office/powerpoint/2010/main" val="13599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One (February)  </a:t>
            </a:r>
            <a:endParaRPr lang="en-US" dirty="0"/>
          </a:p>
        </p:txBody>
      </p:sp>
      <p:pic>
        <p:nvPicPr>
          <p:cNvPr id="34818" name="Picture 2" descr="https://puu.sh/D9hBM/f00486108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5650" y="1861344"/>
            <a:ext cx="3060700" cy="42799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dirty="0" smtClean="0">
                <a:sym typeface="Wingdings"/>
              </a:rPr>
              <a:t>Average = 2.8</a:t>
            </a:r>
          </a:p>
          <a:p>
            <a:pPr lvl="1"/>
            <a:r>
              <a:rPr lang="en-US" dirty="0" smtClean="0">
                <a:sym typeface="Wingdings"/>
              </a:rPr>
              <a:t>Median = 2.2</a:t>
            </a:r>
          </a:p>
          <a:p>
            <a:pPr lvl="1"/>
            <a:r>
              <a:rPr lang="en-US" dirty="0" err="1" smtClean="0">
                <a:sym typeface="Wingdings"/>
              </a:rPr>
              <a:t>Std</a:t>
            </a:r>
            <a:r>
              <a:rPr lang="en-US" dirty="0" smtClean="0">
                <a:sym typeface="Wingdings"/>
              </a:rPr>
              <a:t> Deviation = ? </a:t>
            </a:r>
          </a:p>
          <a:p>
            <a:pPr lvl="1"/>
            <a:endParaRPr lang="en-US" dirty="0" smtClean="0">
              <a:sym typeface="Wingdings"/>
            </a:endParaRPr>
          </a:p>
          <a:p>
            <a:pPr lvl="1"/>
            <a:endParaRPr lang="en-US" dirty="0"/>
          </a:p>
        </p:txBody>
      </p:sp>
    </p:spTree>
    <p:extLst>
      <p:ext uri="{BB962C8B-B14F-4D97-AF65-F5344CB8AC3E}">
        <p14:creationId xmlns:p14="http://schemas.microsoft.com/office/powerpoint/2010/main" val="113053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One (March) </a:t>
            </a:r>
            <a:endParaRPr lang="en-US" dirty="0"/>
          </a:p>
        </p:txBody>
      </p:sp>
      <p:pic>
        <p:nvPicPr>
          <p:cNvPr id="35842" name="Picture 2" descr="https://puu.sh/D9hHs/30801201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238" y="899319"/>
            <a:ext cx="4373562" cy="540940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dirty="0" smtClean="0">
                <a:sym typeface="Wingdings"/>
              </a:rPr>
              <a:t>Average = 9.2</a:t>
            </a:r>
          </a:p>
          <a:p>
            <a:pPr lvl="1"/>
            <a:r>
              <a:rPr lang="en-US" dirty="0" smtClean="0">
                <a:sym typeface="Wingdings"/>
              </a:rPr>
              <a:t>Median =  1.1</a:t>
            </a:r>
          </a:p>
          <a:p>
            <a:pPr lvl="1"/>
            <a:r>
              <a:rPr lang="en-US" dirty="0" err="1" smtClean="0">
                <a:sym typeface="Wingdings"/>
              </a:rPr>
              <a:t>Std</a:t>
            </a:r>
            <a:r>
              <a:rPr lang="en-US" dirty="0" smtClean="0">
                <a:sym typeface="Wingdings"/>
              </a:rPr>
              <a:t> Deviation = ?  </a:t>
            </a:r>
          </a:p>
          <a:p>
            <a:pPr lvl="1"/>
            <a:endParaRPr lang="en-US" dirty="0"/>
          </a:p>
        </p:txBody>
      </p:sp>
    </p:spTree>
    <p:extLst>
      <p:ext uri="{BB962C8B-B14F-4D97-AF65-F5344CB8AC3E}">
        <p14:creationId xmlns:p14="http://schemas.microsoft.com/office/powerpoint/2010/main" val="43903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One (February) </a:t>
            </a:r>
            <a:endParaRPr lang="en-US" dirty="0"/>
          </a:p>
        </p:txBody>
      </p:sp>
      <p:pic>
        <p:nvPicPr>
          <p:cNvPr id="36866" name="Picture 2" descr="https://puu.sh/D9i9q/e0042f24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421" y="1690688"/>
            <a:ext cx="7157041" cy="483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52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One (February) </a:t>
            </a:r>
            <a:endParaRPr lang="en-US" dirty="0"/>
          </a:p>
        </p:txBody>
      </p:sp>
      <p:pic>
        <p:nvPicPr>
          <p:cNvPr id="1026" name="Picture 2" descr="https://puu.sh/D9i8i/6fefa447f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214" y="1690688"/>
            <a:ext cx="7247359"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6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covering</a:t>
            </a:r>
            <a:endParaRPr lang="en-US" dirty="0"/>
          </a:p>
        </p:txBody>
      </p:sp>
      <p:sp>
        <p:nvSpPr>
          <p:cNvPr id="3" name="Content Placeholder 2"/>
          <p:cNvSpPr>
            <a:spLocks noGrp="1"/>
          </p:cNvSpPr>
          <p:nvPr>
            <p:ph idx="1"/>
          </p:nvPr>
        </p:nvSpPr>
        <p:spPr/>
        <p:txBody>
          <a:bodyPr>
            <a:normAutofit/>
          </a:bodyPr>
          <a:lstStyle/>
          <a:p>
            <a:r>
              <a:rPr lang="en-US" dirty="0" smtClean="0">
                <a:sym typeface="Wingdings"/>
              </a:rPr>
              <a:t>Standard Deviation </a:t>
            </a:r>
          </a:p>
          <a:p>
            <a:pPr lvl="2"/>
            <a:r>
              <a:rPr lang="en-US" dirty="0" smtClean="0">
                <a:sym typeface="Wingdings"/>
              </a:rPr>
              <a:t>Root mean square of deviations from average. </a:t>
            </a:r>
          </a:p>
          <a:p>
            <a:pPr lvl="2"/>
            <a:r>
              <a:rPr lang="en-US" dirty="0" smtClean="0">
                <a:sym typeface="Wingdings"/>
              </a:rPr>
              <a:t>Measure of disruption, how tightly values cluster around the mean</a:t>
            </a:r>
          </a:p>
          <a:p>
            <a:pPr lvl="2"/>
            <a:r>
              <a:rPr lang="en-US" dirty="0" smtClean="0">
                <a:sym typeface="Wingdings"/>
              </a:rPr>
              <a:t>Show off </a:t>
            </a:r>
            <a:r>
              <a:rPr lang="en-US" dirty="0" err="1" smtClean="0">
                <a:sym typeface="Wingdings"/>
              </a:rPr>
              <a:t>uber</a:t>
            </a:r>
            <a:r>
              <a:rPr lang="en-US" dirty="0" smtClean="0">
                <a:sym typeface="Wingdings"/>
              </a:rPr>
              <a:t> dataset, how most data is </a:t>
            </a:r>
            <a:r>
              <a:rPr lang="en-US" dirty="0" err="1" smtClean="0">
                <a:sym typeface="Wingdings"/>
              </a:rPr>
              <a:t>withing</a:t>
            </a:r>
            <a:r>
              <a:rPr lang="en-US" dirty="0" smtClean="0">
                <a:sym typeface="Wingdings"/>
              </a:rPr>
              <a:t> a couple of </a:t>
            </a:r>
            <a:r>
              <a:rPr lang="en-US" dirty="0" err="1" smtClean="0">
                <a:sym typeface="Wingdings"/>
              </a:rPr>
              <a:t>stds</a:t>
            </a:r>
            <a:r>
              <a:rPr lang="en-US" dirty="0" smtClean="0">
                <a:sym typeface="Wingdings"/>
              </a:rPr>
              <a:t> </a:t>
            </a:r>
          </a:p>
          <a:p>
            <a:pPr lvl="1"/>
            <a:endParaRPr lang="en-US" dirty="0" smtClean="0">
              <a:sym typeface="Wingdings"/>
            </a:endParaRPr>
          </a:p>
          <a:p>
            <a:pPr lvl="1"/>
            <a:endParaRPr lang="en-US" dirty="0" smtClean="0">
              <a:sym typeface="Wingdings"/>
            </a:endParaRPr>
          </a:p>
          <a:p>
            <a:pPr lvl="1"/>
            <a:endParaRPr lang="en-US" dirty="0" smtClean="0">
              <a:sym typeface="Wingdings"/>
            </a:endParaRPr>
          </a:p>
          <a:p>
            <a:pPr lvl="1"/>
            <a:endParaRPr lang="en-US" dirty="0">
              <a:sym typeface="Wingdings"/>
            </a:endParaRPr>
          </a:p>
          <a:p>
            <a:endParaRPr lang="en-US" dirty="0" smtClean="0">
              <a:sym typeface="Wingdings"/>
            </a:endParaRPr>
          </a:p>
          <a:p>
            <a:pPr lvl="1"/>
            <a:endParaRPr lang="en-US" dirty="0" smtClean="0"/>
          </a:p>
        </p:txBody>
      </p:sp>
    </p:spTree>
    <p:extLst>
      <p:ext uri="{BB962C8B-B14F-4D97-AF65-F5344CB8AC3E}">
        <p14:creationId xmlns:p14="http://schemas.microsoft.com/office/powerpoint/2010/main" val="933187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3880</TotalTime>
  <Words>663</Words>
  <Application>Microsoft Macintosh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Wingdings</vt:lpstr>
      <vt:lpstr>Arial</vt:lpstr>
      <vt:lpstr>Office Theme</vt:lpstr>
      <vt:lpstr>Curves</vt:lpstr>
      <vt:lpstr>Deck Order</vt:lpstr>
      <vt:lpstr>What we are covering</vt:lpstr>
      <vt:lpstr>Median</vt:lpstr>
      <vt:lpstr>First One (February)  </vt:lpstr>
      <vt:lpstr>Second One (March) </vt:lpstr>
      <vt:lpstr>First One (February) </vt:lpstr>
      <vt:lpstr>Second One (February) </vt:lpstr>
      <vt:lpstr>What we are covering</vt:lpstr>
      <vt:lpstr>PowerPoint Presentation</vt:lpstr>
      <vt:lpstr>Normal Distribution </vt:lpstr>
      <vt:lpstr>What we are covering</vt:lpstr>
      <vt:lpstr>What we are covering</vt:lpstr>
      <vt:lpstr>What we are covering</vt:lpstr>
      <vt:lpstr>What we are covering</vt:lpstr>
      <vt:lpstr>What we are covering</vt:lpstr>
      <vt:lpstr>What we are covering</vt:lpstr>
      <vt:lpstr>What we are covering</vt:lpstr>
      <vt:lpstr>What we are covering</vt:lpstr>
      <vt:lpstr>What we are covering</vt:lpstr>
      <vt:lpstr>What we are covering</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45</cp:revision>
  <dcterms:created xsi:type="dcterms:W3CDTF">2019-03-31T17:24:05Z</dcterms:created>
  <dcterms:modified xsi:type="dcterms:W3CDTF">2019-04-03T10:04:58Z</dcterms:modified>
</cp:coreProperties>
</file>