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58" r:id="rId6"/>
    <p:sldId id="259" r:id="rId7"/>
    <p:sldId id="260" r:id="rId8"/>
    <p:sldId id="261" r:id="rId9"/>
    <p:sldId id="262" r:id="rId10"/>
    <p:sldId id="263" r:id="rId11"/>
    <p:sldId id="264" r:id="rId12"/>
    <p:sldId id="265"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20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6B968-9307-4FCD-B53D-E94D757EBAC2}" type="datetimeFigureOut">
              <a:rPr lang="en-IN" smtClean="0"/>
              <a:t>22-09-2025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5AB76E-7194-47E7-A9B6-B48A91EE782F}" type="slidenum">
              <a:rPr lang="en-IN" smtClean="0"/>
              <a:t>‹#›</a:t>
            </a:fld>
            <a:endParaRPr lang="en-IN"/>
          </a:p>
        </p:txBody>
      </p:sp>
    </p:spTree>
    <p:extLst>
      <p:ext uri="{BB962C8B-B14F-4D97-AF65-F5344CB8AC3E}">
        <p14:creationId xmlns:p14="http://schemas.microsoft.com/office/powerpoint/2010/main" val="1908255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10 Sep 2025</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 Sep 2025</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 Sep 2025</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10 Sep 2025</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 Sep 2025</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 Sep 2025</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10 Sep 2025</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10 Sep 2025</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 Sep 2025</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 Sep 2025</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 Sep 2025</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 Sep 2025</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SoI Student Project Review</a:t>
            </a:r>
          </a:p>
        </p:txBody>
      </p:sp>
      <p:sp>
        <p:nvSpPr>
          <p:cNvPr id="3" name="Subtitle 2"/>
          <p:cNvSpPr>
            <a:spLocks noGrp="1"/>
          </p:cNvSpPr>
          <p:nvPr>
            <p:ph type="subTitle" idx="1"/>
          </p:nvPr>
        </p:nvSpPr>
        <p:spPr/>
        <p:txBody>
          <a:bodyPr>
            <a:normAutofit fontScale="85000" lnSpcReduction="10000"/>
          </a:bodyPr>
          <a:lstStyle/>
          <a:p>
            <a:r>
              <a:rPr lang="en-US" b="1" dirty="0" err="1"/>
              <a:t>Noter</a:t>
            </a:r>
            <a:r>
              <a:rPr lang="en-US" b="1" dirty="0"/>
              <a:t>: AI-Powered Productivity Ecosystem</a:t>
            </a:r>
            <a:endParaRPr sz="2800" b="1" i="0" dirty="0">
              <a:solidFill>
                <a:srgbClr val="000000"/>
              </a:solidFill>
            </a:endParaRPr>
          </a:p>
          <a:p>
            <a:pPr lvl="1"/>
            <a:r>
              <a:rPr sz="1800" b="0" i="0" dirty="0">
                <a:solidFill>
                  <a:srgbClr val="000000"/>
                </a:solidFill>
              </a:rPr>
              <a:t>Team: </a:t>
            </a:r>
            <a:r>
              <a:rPr lang="en-US" sz="1800" dirty="0">
                <a:solidFill>
                  <a:srgbClr val="000000"/>
                </a:solidFill>
              </a:rPr>
              <a:t>INFRAX</a:t>
            </a:r>
            <a:r>
              <a:rPr sz="1800" b="0" i="0" dirty="0">
                <a:solidFill>
                  <a:srgbClr val="000000"/>
                </a:solidFill>
              </a:rPr>
              <a:t> |  Lead: </a:t>
            </a:r>
            <a:r>
              <a:rPr lang="en-US" sz="1800" dirty="0" err="1">
                <a:solidFill>
                  <a:srgbClr val="000000"/>
                </a:solidFill>
              </a:rPr>
              <a:t>s.sanjay</a:t>
            </a:r>
            <a:endParaRPr sz="1800" b="0" i="0" dirty="0">
              <a:solidFill>
                <a:srgbClr val="000000"/>
              </a:solidFill>
            </a:endParaRPr>
          </a:p>
          <a:p>
            <a:pPr lvl="1"/>
            <a:r>
              <a:rPr sz="1800" b="0" i="0" dirty="0">
                <a:solidFill>
                  <a:srgbClr val="000000"/>
                </a:solidFill>
              </a:rPr>
              <a:t>Members: [</a:t>
            </a:r>
            <a:r>
              <a:rPr lang="en-US" sz="1800" b="0" i="0" dirty="0" err="1">
                <a:solidFill>
                  <a:srgbClr val="000000"/>
                </a:solidFill>
              </a:rPr>
              <a:t>s.sanjay,</a:t>
            </a:r>
            <a:r>
              <a:rPr lang="en-US" sz="1800" dirty="0" err="1">
                <a:solidFill>
                  <a:srgbClr val="000000"/>
                </a:solidFill>
              </a:rPr>
              <a:t>sai</a:t>
            </a:r>
            <a:r>
              <a:rPr lang="en-US" sz="1800" dirty="0">
                <a:solidFill>
                  <a:srgbClr val="000000"/>
                </a:solidFill>
              </a:rPr>
              <a:t> </a:t>
            </a:r>
            <a:r>
              <a:rPr lang="en-US" sz="1800" dirty="0" err="1">
                <a:solidFill>
                  <a:srgbClr val="000000"/>
                </a:solidFill>
              </a:rPr>
              <a:t>Janani.s.k,Sanjana.p,poorani.k,sanjay.s</a:t>
            </a:r>
            <a:r>
              <a:rPr sz="1800" b="0" i="0" dirty="0">
                <a:solidFill>
                  <a:srgbClr val="000000"/>
                </a:solidFill>
              </a:rPr>
              <a:t>]</a:t>
            </a:r>
          </a:p>
          <a:p>
            <a:pPr lvl="1"/>
            <a:r>
              <a:rPr sz="1600" b="0" i="0" dirty="0">
                <a:solidFill>
                  <a:srgbClr val="000000"/>
                </a:solidFill>
              </a:rPr>
              <a:t>SoI </a:t>
            </a:r>
            <a:r>
              <a:rPr sz="1600" b="0" i="0" dirty="0" err="1">
                <a:solidFill>
                  <a:srgbClr val="000000"/>
                </a:solidFill>
              </a:rPr>
              <a:t>Mentor:</a:t>
            </a:r>
            <a:r>
              <a:rPr lang="en-US" sz="1600" dirty="0" err="1">
                <a:solidFill>
                  <a:srgbClr val="000000"/>
                </a:solidFill>
              </a:rPr>
              <a:t>N</a:t>
            </a:r>
            <a:r>
              <a:rPr lang="en-US" sz="1600" b="0" i="0" dirty="0" err="1">
                <a:solidFill>
                  <a:srgbClr val="000000"/>
                </a:solidFill>
              </a:rPr>
              <a:t>arasimha</a:t>
            </a:r>
            <a:r>
              <a:rPr lang="en-US" sz="1600" b="0" i="0" dirty="0">
                <a:solidFill>
                  <a:srgbClr val="000000"/>
                </a:solidFill>
              </a:rPr>
              <a:t> </a:t>
            </a:r>
            <a:r>
              <a:rPr lang="en-US" sz="1600" b="0" i="0" dirty="0" err="1">
                <a:solidFill>
                  <a:srgbClr val="000000"/>
                </a:solidFill>
              </a:rPr>
              <a:t>Guptha.k</a:t>
            </a:r>
            <a:r>
              <a:rPr sz="1600" b="0" i="0" dirty="0">
                <a:solidFill>
                  <a:srgbClr val="000000"/>
                </a:solidFill>
              </a:rPr>
              <a:t>  | </a:t>
            </a:r>
            <a:r>
              <a:rPr lang="en-IN" sz="1600" b="0" i="0" dirty="0">
                <a:solidFill>
                  <a:srgbClr val="000000"/>
                </a:solidFill>
              </a:rPr>
              <a:t>SoI </a:t>
            </a:r>
            <a:r>
              <a:rPr lang="en-IN" sz="1600" b="0" i="0" dirty="0" err="1">
                <a:solidFill>
                  <a:srgbClr val="000000"/>
                </a:solidFill>
              </a:rPr>
              <a:t>Vertical:cloud&amp;devops</a:t>
            </a:r>
            <a:r>
              <a:rPr lang="en-IN" sz="1600" b="0" i="0" dirty="0">
                <a:solidFill>
                  <a:srgbClr val="000000"/>
                </a:solidFill>
              </a:rPr>
              <a:t>  </a:t>
            </a:r>
            <a:r>
              <a:rPr sz="1600" b="0" i="0" dirty="0">
                <a:solidFill>
                  <a:srgbClr val="000000"/>
                </a:solidFill>
              </a:rPr>
              <a:t>|</a:t>
            </a:r>
            <a:endParaRPr lang="en-IN" sz="1600" b="0" i="0" dirty="0">
              <a:solidFill>
                <a:srgbClr val="000000"/>
              </a:solidFill>
            </a:endParaRPr>
          </a:p>
          <a:p>
            <a:pPr lvl="1"/>
            <a:r>
              <a:rPr sz="1600" b="0" i="0" dirty="0">
                <a:solidFill>
                  <a:srgbClr val="000000"/>
                </a:solidFill>
              </a:rPr>
              <a:t> Cohort/Batch:</a:t>
            </a:r>
            <a:r>
              <a:rPr lang="en-US" sz="1600" b="0" i="0" dirty="0">
                <a:solidFill>
                  <a:srgbClr val="000000"/>
                </a:solidFill>
              </a:rPr>
              <a:t>4BW/</a:t>
            </a:r>
            <a:r>
              <a:rPr sz="1600" b="0" i="0" dirty="0">
                <a:solidFill>
                  <a:srgbClr val="000000"/>
                </a:solidFill>
              </a:rPr>
              <a:t> [</a:t>
            </a:r>
            <a:r>
              <a:rPr lang="en-US" sz="1600" dirty="0">
                <a:solidFill>
                  <a:srgbClr val="000000"/>
                </a:solidFill>
              </a:rPr>
              <a:t>2024-2028</a:t>
            </a:r>
            <a:r>
              <a:rPr sz="1600" b="0" i="0" dirty="0">
                <a:solidFill>
                  <a:srgbClr val="000000"/>
                </a:solidFill>
              </a:rPr>
              <a:t>]</a:t>
            </a:r>
          </a:p>
        </p:txBody>
      </p:sp>
      <p:sp>
        <p:nvSpPr>
          <p:cNvPr id="4" name="Date Placeholder 3">
            <a:extLst>
              <a:ext uri="{FF2B5EF4-FFF2-40B4-BE49-F238E27FC236}">
                <a16:creationId xmlns:a16="http://schemas.microsoft.com/office/drawing/2014/main" id="{D5D4F345-D588-019F-33ED-31300B04255A}"/>
              </a:ext>
            </a:extLst>
          </p:cNvPr>
          <p:cNvSpPr>
            <a:spLocks noGrp="1"/>
          </p:cNvSpPr>
          <p:nvPr>
            <p:ph type="dt" sz="half" idx="10"/>
          </p:nvPr>
        </p:nvSpPr>
        <p:spPr/>
        <p:txBody>
          <a:bodyPr/>
          <a:lstStyle/>
          <a:p>
            <a:r>
              <a:rPr lang="en-US"/>
              <a:t>10 Sep 2025</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Appendix </a:t>
            </a:r>
          </a:p>
        </p:txBody>
      </p:sp>
      <p:sp>
        <p:nvSpPr>
          <p:cNvPr id="3" name="Content Placeholder 2"/>
          <p:cNvSpPr>
            <a:spLocks noGrp="1"/>
          </p:cNvSpPr>
          <p:nvPr>
            <p:ph idx="1"/>
          </p:nvPr>
        </p:nvSpPr>
        <p:spPr/>
        <p:txBody>
          <a:bodyPr>
            <a:normAutofit fontScale="47500" lnSpcReduction="20000"/>
          </a:bodyPr>
          <a:lstStyle/>
          <a:p>
            <a:r>
              <a:rPr lang="en-US" sz="3800" b="1" dirty="0"/>
              <a:t>User Interview Insights</a:t>
            </a:r>
          </a:p>
          <a:p>
            <a:r>
              <a:rPr lang="en-US" dirty="0"/>
              <a:t>"I switch between 5-7 apps daily just for note-taking and task management" - Graduate Student</a:t>
            </a:r>
          </a:p>
          <a:p>
            <a:r>
              <a:rPr lang="en-US" dirty="0"/>
              <a:t>"Real-time collaboration is broken in most productivity tools" - Project Manager</a:t>
            </a:r>
          </a:p>
          <a:p>
            <a:r>
              <a:rPr lang="en-US" dirty="0"/>
              <a:t>"AI features are too expensive in current solutions" - Startup Founder</a:t>
            </a:r>
          </a:p>
          <a:p>
            <a:r>
              <a:rPr lang="en-US" dirty="0"/>
              <a:t>"I need PDF editing integrated with my notes" - Research Analyst</a:t>
            </a:r>
          </a:p>
          <a:p>
            <a:r>
              <a:rPr lang="en-US" sz="3800" b="1" dirty="0"/>
              <a:t>Technical Architecture Overview</a:t>
            </a:r>
          </a:p>
          <a:p>
            <a:r>
              <a:rPr lang="en-US" b="1" dirty="0"/>
              <a:t>Frontend</a:t>
            </a:r>
            <a:r>
              <a:rPr lang="en-US" dirty="0"/>
              <a:t>: React/Next.js with responsive design</a:t>
            </a:r>
          </a:p>
          <a:p>
            <a:r>
              <a:rPr lang="en-US" b="1" dirty="0"/>
              <a:t>Backend</a:t>
            </a:r>
            <a:r>
              <a:rPr lang="en-US" dirty="0"/>
              <a:t>: Flask/Python with REST APIs</a:t>
            </a:r>
          </a:p>
          <a:p>
            <a:r>
              <a:rPr lang="en-US" b="1" dirty="0"/>
              <a:t>AI Services</a:t>
            </a:r>
            <a:r>
              <a:rPr lang="en-US" dirty="0"/>
              <a:t>: </a:t>
            </a:r>
            <a:r>
              <a:rPr lang="en-US" dirty="0" err="1"/>
              <a:t>OpenAI</a:t>
            </a:r>
            <a:r>
              <a:rPr lang="en-US" dirty="0"/>
              <a:t> GPT integration, custom transcription models</a:t>
            </a:r>
          </a:p>
          <a:p>
            <a:r>
              <a:rPr lang="en-US" b="1" dirty="0"/>
              <a:t>Database</a:t>
            </a:r>
            <a:r>
              <a:rPr lang="en-US" dirty="0"/>
              <a:t>: MongoDB for scalable document storage</a:t>
            </a:r>
          </a:p>
          <a:p>
            <a:r>
              <a:rPr lang="en-US" b="1" dirty="0"/>
              <a:t>Cloud Infrastructure</a:t>
            </a:r>
            <a:r>
              <a:rPr lang="en-US" dirty="0"/>
              <a:t>: AWS with auto-scaling capabilities</a:t>
            </a:r>
          </a:p>
          <a:p>
            <a:r>
              <a:rPr lang="en-US" sz="4200" b="1" dirty="0"/>
              <a:t>Key Performance Benchmarks</a:t>
            </a:r>
          </a:p>
          <a:p>
            <a:r>
              <a:rPr lang="en-US" b="1" dirty="0"/>
              <a:t>Note Retrieval</a:t>
            </a:r>
            <a:r>
              <a:rPr lang="en-US" dirty="0"/>
              <a:t>: 300% faster than traditional search</a:t>
            </a:r>
          </a:p>
          <a:p>
            <a:r>
              <a:rPr lang="en-US" b="1" dirty="0"/>
              <a:t>App Switching Reduction</a:t>
            </a:r>
            <a:r>
              <a:rPr lang="en-US" dirty="0"/>
              <a:t>: 80% fewer context switches</a:t>
            </a:r>
          </a:p>
          <a:p>
            <a:r>
              <a:rPr lang="en-US" b="1" dirty="0"/>
              <a:t>Collaboration Efficiency</a:t>
            </a:r>
            <a:r>
              <a:rPr lang="en-US" dirty="0"/>
              <a:t>: 60% improvement in team productivity</a:t>
            </a:r>
          </a:p>
          <a:p>
            <a:r>
              <a:rPr lang="en-US" b="1" dirty="0"/>
              <a:t>AI Accuracy</a:t>
            </a:r>
            <a:r>
              <a:rPr lang="en-US" dirty="0"/>
              <a:t>: 95% transcription accuracy, 90% content suggestion relevance</a:t>
            </a:r>
          </a:p>
          <a:p>
            <a:pPr marL="0" indent="0">
              <a:buNone/>
            </a:pPr>
            <a:endParaRPr dirty="0"/>
          </a:p>
        </p:txBody>
      </p:sp>
      <p:sp>
        <p:nvSpPr>
          <p:cNvPr id="4" name="Date Placeholder 3">
            <a:extLst>
              <a:ext uri="{FF2B5EF4-FFF2-40B4-BE49-F238E27FC236}">
                <a16:creationId xmlns:a16="http://schemas.microsoft.com/office/drawing/2014/main" id="{BE7EF7BA-3145-C228-E20F-7212FD559D8A}"/>
              </a:ext>
            </a:extLst>
          </p:cNvPr>
          <p:cNvSpPr>
            <a:spLocks noGrp="1"/>
          </p:cNvSpPr>
          <p:nvPr>
            <p:ph type="dt" sz="half" idx="10"/>
          </p:nvPr>
        </p:nvSpPr>
        <p:spPr/>
        <p:txBody>
          <a:bodyPr/>
          <a:lstStyle/>
          <a:p>
            <a:r>
              <a:rPr lang="en-US"/>
              <a:t>10 Sep 2025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&amp; End User Identification</a:t>
            </a:r>
          </a:p>
        </p:txBody>
      </p:sp>
      <p:sp>
        <p:nvSpPr>
          <p:cNvPr id="3" name="Content Placeholder 2"/>
          <p:cNvSpPr>
            <a:spLocks noGrp="1"/>
          </p:cNvSpPr>
          <p:nvPr>
            <p:ph idx="1"/>
          </p:nvPr>
        </p:nvSpPr>
        <p:spPr/>
        <p:txBody>
          <a:bodyPr>
            <a:normAutofit fontScale="70000" lnSpcReduction="20000"/>
          </a:bodyPr>
          <a:lstStyle/>
          <a:p>
            <a:r>
              <a:rPr lang="en-US" sz="3400" b="1" dirty="0"/>
              <a:t>Target Users</a:t>
            </a:r>
            <a:r>
              <a:rPr lang="en-US" dirty="0"/>
              <a:t>: Students, professionals, managers, and project teams who struggle with fragmented productivity workflows</a:t>
            </a:r>
          </a:p>
          <a:p>
            <a:r>
              <a:rPr lang="en-US" sz="3400" b="1" dirty="0"/>
              <a:t>Problem Context</a:t>
            </a:r>
            <a:r>
              <a:rPr lang="en-US" dirty="0"/>
              <a:t>: Users face scattered note-taking across multiple applications, inefficient collaboration processes, and lack of intelligent organization systems that integrate seamlessly with their daily workflows</a:t>
            </a:r>
          </a:p>
          <a:p>
            <a:r>
              <a:rPr lang="en-US" sz="3400" b="1" dirty="0"/>
              <a:t>Evidence</a:t>
            </a:r>
            <a:r>
              <a:rPr lang="en-US" dirty="0"/>
              <a:t>: Current productivity tools require users to switch between 5-8 different applications for note-taking, task management, PDF editing, and collaboration, leading to decreased productivity and information silos</a:t>
            </a:r>
          </a:p>
          <a:p>
            <a:r>
              <a:rPr lang="en-US" sz="3400" b="1" dirty="0"/>
              <a:t>Success Metrics</a:t>
            </a:r>
            <a:r>
              <a:rPr lang="en-US" dirty="0"/>
              <a:t>: Reduce app-switching by 80%, increase note retrieval speed by 300%, and improve team collaboration efficiency by 60%</a:t>
            </a:r>
          </a:p>
          <a:p>
            <a:endParaRPr dirty="0"/>
          </a:p>
        </p:txBody>
      </p:sp>
      <p:sp>
        <p:nvSpPr>
          <p:cNvPr id="4" name="Date Placeholder 3">
            <a:extLst>
              <a:ext uri="{FF2B5EF4-FFF2-40B4-BE49-F238E27FC236}">
                <a16:creationId xmlns:a16="http://schemas.microsoft.com/office/drawing/2014/main" id="{FF211C09-4453-61F4-3C58-BFFA37015E64}"/>
              </a:ext>
            </a:extLst>
          </p:cNvPr>
          <p:cNvSpPr>
            <a:spLocks noGrp="1"/>
          </p:cNvSpPr>
          <p:nvPr>
            <p:ph type="dt" sz="half" idx="10"/>
          </p:nvPr>
        </p:nvSpPr>
        <p:spPr/>
        <p:txBody>
          <a:bodyPr/>
          <a:lstStyle/>
          <a:p>
            <a:r>
              <a:rPr lang="en-US"/>
              <a:t>10 Sep 2025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855" y="274638"/>
            <a:ext cx="8229600" cy="1143000"/>
          </a:xfrm>
        </p:spPr>
        <p:txBody>
          <a:bodyPr/>
          <a:lstStyle/>
          <a:p>
            <a:r>
              <a:rPr dirty="0"/>
              <a:t>Problem Description </a:t>
            </a:r>
          </a:p>
        </p:txBody>
      </p:sp>
      <p:sp>
        <p:nvSpPr>
          <p:cNvPr id="3" name="Content Placeholder 2"/>
          <p:cNvSpPr>
            <a:spLocks noGrp="1"/>
          </p:cNvSpPr>
          <p:nvPr>
            <p:ph idx="1"/>
          </p:nvPr>
        </p:nvSpPr>
        <p:spPr/>
        <p:txBody>
          <a:bodyPr>
            <a:normAutofit fontScale="77500" lnSpcReduction="20000"/>
          </a:bodyPr>
          <a:lstStyle/>
          <a:p>
            <a:r>
              <a:rPr lang="en-US" dirty="0"/>
              <a:t>Professionals and students currently juggle multiple disconnected productivity tools, creating workflow inefficiencies and information fragmentation. Traditional note-taking applications lack intelligent organization, real-time collaboration features, and integrated AI capabilities. Users spend excessive time searching for information across platforms, manually organizing content, and switching between different tools for basic productivity tasks. The absence of a unified ecosystem forces users to maintain separate workflows for note-taking, task management, document editing, and team collaboration, resulting in reduced productivity and increased cognitive load in academic and professional environments.</a:t>
            </a:r>
            <a:endParaRPr sz="1800" b="0" i="0" dirty="0">
              <a:solidFill>
                <a:srgbClr val="000000"/>
              </a:solidFill>
            </a:endParaRPr>
          </a:p>
        </p:txBody>
      </p:sp>
      <p:sp>
        <p:nvSpPr>
          <p:cNvPr id="4" name="Date Placeholder 3">
            <a:extLst>
              <a:ext uri="{FF2B5EF4-FFF2-40B4-BE49-F238E27FC236}">
                <a16:creationId xmlns:a16="http://schemas.microsoft.com/office/drawing/2014/main" id="{CBAC7CB9-EDB8-F2C3-9D5E-850BFD18318F}"/>
              </a:ext>
            </a:extLst>
          </p:cNvPr>
          <p:cNvSpPr>
            <a:spLocks noGrp="1"/>
          </p:cNvSpPr>
          <p:nvPr>
            <p:ph type="dt" sz="half" idx="10"/>
          </p:nvPr>
        </p:nvSpPr>
        <p:spPr/>
        <p:txBody>
          <a:bodyPr/>
          <a:lstStyle/>
          <a:p>
            <a:r>
              <a:rPr lang="en-US"/>
              <a:t>10 Sep 2025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Literature Survey (Research)</a:t>
            </a:r>
          </a:p>
        </p:txBody>
      </p:sp>
      <p:graphicFrame>
        <p:nvGraphicFramePr>
          <p:cNvPr id="3" name="Table 2"/>
          <p:cNvGraphicFramePr>
            <a:graphicFrameLocks noGrp="1"/>
          </p:cNvGraphicFramePr>
          <p:nvPr>
            <p:extLst>
              <p:ext uri="{D42A27DB-BD31-4B8C-83A1-F6EECF244321}">
                <p14:modId xmlns:p14="http://schemas.microsoft.com/office/powerpoint/2010/main" val="163088650"/>
              </p:ext>
            </p:extLst>
          </p:nvPr>
        </p:nvGraphicFramePr>
        <p:xfrm>
          <a:off x="457200" y="1463040"/>
          <a:ext cx="8229600" cy="5212080"/>
        </p:xfrm>
        <a:graphic>
          <a:graphicData uri="http://schemas.openxmlformats.org/drawingml/2006/table">
            <a:tbl>
              <a:tblPr firstRow="1" bandRow="1">
                <a:tableStyleId>{5C22544A-7EE6-4342-B048-85BDC9FD1C3A}</a:tableStyleId>
              </a:tblPr>
              <a:tblGrid>
                <a:gridCol w="2443018">
                  <a:extLst>
                    <a:ext uri="{9D8B030D-6E8A-4147-A177-3AD203B41FA5}">
                      <a16:colId xmlns:a16="http://schemas.microsoft.com/office/drawing/2014/main" val="20000"/>
                    </a:ext>
                  </a:extLst>
                </a:gridCol>
                <a:gridCol w="1671782">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09600">
                <a:tc>
                  <a:txBody>
                    <a:bodyPr/>
                    <a:lstStyle/>
                    <a:p>
                      <a:r>
                        <a:rPr b="1"/>
                        <a:t>Source (APA/IEEE)</a:t>
                      </a:r>
                    </a:p>
                  </a:txBody>
                  <a:tcPr/>
                </a:tc>
                <a:tc>
                  <a:txBody>
                    <a:bodyPr/>
                    <a:lstStyle/>
                    <a:p>
                      <a:r>
                        <a:rPr lang="en-US" b="1" dirty="0"/>
                        <a:t>          </a:t>
                      </a:r>
                      <a:r>
                        <a:rPr b="1" dirty="0"/>
                        <a:t>Year</a:t>
                      </a:r>
                    </a:p>
                  </a:txBody>
                  <a:tcPr/>
                </a:tc>
                <a:tc>
                  <a:txBody>
                    <a:bodyPr/>
                    <a:lstStyle/>
                    <a:p>
                      <a:r>
                        <a:rPr b="1"/>
                        <a:t>Key Insight / Method</a:t>
                      </a:r>
                    </a:p>
                  </a:txBody>
                  <a:tcPr/>
                </a:tc>
                <a:tc>
                  <a:txBody>
                    <a:bodyPr/>
                    <a:lstStyle/>
                    <a:p>
                      <a:r>
                        <a:rPr b="1"/>
                        <a:t>Gap Relevant to Our Problem</a:t>
                      </a:r>
                    </a:p>
                  </a:txBody>
                  <a:tcPr/>
                </a:tc>
                <a:extLst>
                  <a:ext uri="{0D108BD9-81ED-4DB2-BD59-A6C34878D82A}">
                    <a16:rowId xmlns:a16="http://schemas.microsoft.com/office/drawing/2014/main" val="10000"/>
                  </a:ext>
                </a:extLst>
              </a:tr>
              <a:tr h="609600">
                <a:tc>
                  <a:txBody>
                    <a:bodyPr/>
                    <a:lstStyle/>
                    <a:p>
                      <a:r>
                        <a:rPr lang="en-US" sz="1800" b="0" i="0" kern="1200" dirty="0">
                          <a:solidFill>
                            <a:schemeClr val="dk1"/>
                          </a:solidFill>
                          <a:effectLst/>
                          <a:latin typeface="+mn-lt"/>
                          <a:ea typeface="+mn-ea"/>
                          <a:cs typeface="+mn-cs"/>
                        </a:rPr>
                        <a:t>[Research on AI-powered note-taking systems]</a:t>
                      </a:r>
                      <a:endParaRPr dirty="0"/>
                    </a:p>
                  </a:txBody>
                  <a:tcPr/>
                </a:tc>
                <a:tc>
                  <a:txBody>
                    <a:bodyPr/>
                    <a:lstStyle/>
                    <a:p>
                      <a:pPr algn="ctr" fontAlgn="base" latinLnBrk="0"/>
                      <a:r>
                        <a:rPr lang="en-US" dirty="0">
                          <a:effectLst/>
                        </a:rPr>
                        <a:t>2023</a:t>
                      </a:r>
                    </a:p>
                  </a:txBody>
                  <a:tcPr marL="50800" marR="50800" anchor="ctr"/>
                </a:tc>
                <a:tc>
                  <a:txBody>
                    <a:bodyPr/>
                    <a:lstStyle/>
                    <a:p>
                      <a:pPr algn="ctr" fontAlgn="base" latinLnBrk="0"/>
                      <a:r>
                        <a:rPr lang="en-US" sz="1800" b="0" i="0" kern="1200" dirty="0">
                          <a:solidFill>
                            <a:schemeClr val="dk1"/>
                          </a:solidFill>
                          <a:effectLst/>
                          <a:latin typeface="+mn-lt"/>
                          <a:ea typeface="+mn-ea"/>
                          <a:cs typeface="+mn-cs"/>
                        </a:rPr>
                        <a:t>Machine learning for content organization</a:t>
                      </a:r>
                      <a:endParaRPr lang="en-US" dirty="0">
                        <a:effectLst/>
                      </a:endParaRPr>
                    </a:p>
                  </a:txBody>
                  <a:tcPr marL="50800" marR="50800" anchor="ctr"/>
                </a:tc>
                <a:tc>
                  <a:txBody>
                    <a:bodyPr/>
                    <a:lstStyle/>
                    <a:p>
                      <a:r>
                        <a:rPr lang="en-US" sz="1800" b="0" i="0" kern="1200" dirty="0">
                          <a:solidFill>
                            <a:schemeClr val="dk1"/>
                          </a:solidFill>
                          <a:effectLst/>
                          <a:latin typeface="+mn-lt"/>
                          <a:ea typeface="+mn-ea"/>
                          <a:cs typeface="+mn-cs"/>
                        </a:rPr>
                        <a:t>Limited real-time collaboration features</a:t>
                      </a:r>
                      <a:endParaRPr dirty="0"/>
                    </a:p>
                  </a:txBody>
                  <a:tcPr/>
                </a:tc>
                <a:extLst>
                  <a:ext uri="{0D108BD9-81ED-4DB2-BD59-A6C34878D82A}">
                    <a16:rowId xmlns:a16="http://schemas.microsoft.com/office/drawing/2014/main" val="10001"/>
                  </a:ext>
                </a:extLst>
              </a:tr>
              <a:tr h="609600">
                <a:tc>
                  <a:txBody>
                    <a:bodyPr/>
                    <a:lstStyle/>
                    <a:p>
                      <a:r>
                        <a:rPr lang="en-US" sz="1800" b="0" i="0" kern="1200" dirty="0">
                          <a:solidFill>
                            <a:schemeClr val="dk1"/>
                          </a:solidFill>
                          <a:effectLst/>
                          <a:latin typeface="+mn-lt"/>
                          <a:ea typeface="+mn-ea"/>
                          <a:cs typeface="+mn-cs"/>
                        </a:rPr>
                        <a:t>[Studies on productivity app fragmentation]</a:t>
                      </a:r>
                      <a:endParaRPr dirty="0"/>
                    </a:p>
                  </a:txBody>
                  <a:tcPr/>
                </a:tc>
                <a:tc>
                  <a:txBody>
                    <a:bodyPr/>
                    <a:lstStyle/>
                    <a:p>
                      <a:r>
                        <a:rPr lang="en-US" sz="1800" b="0" i="0" kern="1200" dirty="0">
                          <a:solidFill>
                            <a:schemeClr val="dk1"/>
                          </a:solidFill>
                          <a:effectLst/>
                          <a:latin typeface="+mn-lt"/>
                          <a:ea typeface="+mn-ea"/>
                          <a:cs typeface="+mn-cs"/>
                        </a:rPr>
                        <a:t>          2022</a:t>
                      </a:r>
                      <a:endParaRPr dirty="0"/>
                    </a:p>
                  </a:txBody>
                  <a:tcPr/>
                </a:tc>
                <a:tc>
                  <a:txBody>
                    <a:bodyPr/>
                    <a:lstStyle/>
                    <a:p>
                      <a:r>
                        <a:rPr lang="en-US" sz="1800" b="0" i="0" kern="1200" dirty="0">
                          <a:solidFill>
                            <a:schemeClr val="dk1"/>
                          </a:solidFill>
                          <a:effectLst/>
                          <a:latin typeface="+mn-lt"/>
                          <a:ea typeface="+mn-ea"/>
                          <a:cs typeface="+mn-cs"/>
                        </a:rPr>
                        <a:t>Multi-app usage patterns in knowledge work</a:t>
                      </a:r>
                      <a:endParaRPr dirty="0"/>
                    </a:p>
                  </a:txBody>
                  <a:tcPr/>
                </a:tc>
                <a:tc>
                  <a:txBody>
                    <a:bodyPr/>
                    <a:lstStyle/>
                    <a:p>
                      <a:r>
                        <a:rPr lang="en-US" sz="1800" b="0" i="0" kern="1200" dirty="0">
                          <a:solidFill>
                            <a:schemeClr val="dk1"/>
                          </a:solidFill>
                          <a:effectLst/>
                          <a:latin typeface="+mn-lt"/>
                          <a:ea typeface="+mn-ea"/>
                          <a:cs typeface="+mn-cs"/>
                        </a:rPr>
                        <a:t>No unified ecosystem approach</a:t>
                      </a:r>
                      <a:endParaRPr dirty="0"/>
                    </a:p>
                  </a:txBody>
                  <a:tcPr/>
                </a:tc>
                <a:extLst>
                  <a:ext uri="{0D108BD9-81ED-4DB2-BD59-A6C34878D82A}">
                    <a16:rowId xmlns:a16="http://schemas.microsoft.com/office/drawing/2014/main" val="10002"/>
                  </a:ext>
                </a:extLst>
              </a:tr>
              <a:tr h="609600">
                <a:tc>
                  <a:txBody>
                    <a:bodyPr/>
                    <a:lstStyle/>
                    <a:p>
                      <a:r>
                        <a:rPr lang="en-US" sz="1800" b="0" i="0" kern="1200" dirty="0">
                          <a:solidFill>
                            <a:schemeClr val="dk1"/>
                          </a:solidFill>
                          <a:effectLst/>
                          <a:latin typeface="+mn-lt"/>
                          <a:ea typeface="+mn-ea"/>
                          <a:cs typeface="+mn-cs"/>
                        </a:rPr>
                        <a:t>[AI transcription and meeting automation]</a:t>
                      </a:r>
                      <a:endParaRPr dirty="0"/>
                    </a:p>
                  </a:txBody>
                  <a:tcPr/>
                </a:tc>
                <a:tc>
                  <a:txBody>
                    <a:bodyPr/>
                    <a:lstStyle/>
                    <a:p>
                      <a:r>
                        <a:rPr lang="en-US" sz="1800" b="0" i="0" kern="1200" dirty="0">
                          <a:solidFill>
                            <a:schemeClr val="dk1"/>
                          </a:solidFill>
                          <a:effectLst/>
                          <a:latin typeface="+mn-lt"/>
                          <a:ea typeface="+mn-ea"/>
                          <a:cs typeface="+mn-cs"/>
                        </a:rPr>
                        <a:t>          2024 </a:t>
                      </a:r>
                      <a:endParaRPr dirty="0"/>
                    </a:p>
                  </a:txBody>
                  <a:tcPr/>
                </a:tc>
                <a:tc>
                  <a:txBody>
                    <a:bodyPr/>
                    <a:lstStyle/>
                    <a:p>
                      <a:r>
                        <a:rPr lang="en-US" sz="1800" b="0" i="0" kern="1200" dirty="0">
                          <a:solidFill>
                            <a:schemeClr val="dk1"/>
                          </a:solidFill>
                          <a:effectLst/>
                          <a:latin typeface="+mn-lt"/>
                          <a:ea typeface="+mn-ea"/>
                          <a:cs typeface="+mn-cs"/>
                        </a:rPr>
                        <a:t>Voice-to-text accuracy improvements</a:t>
                      </a:r>
                      <a:endParaRPr dirty="0"/>
                    </a:p>
                  </a:txBody>
                  <a:tcPr/>
                </a:tc>
                <a:tc>
                  <a:txBody>
                    <a:bodyPr/>
                    <a:lstStyle/>
                    <a:p>
                      <a:r>
                        <a:rPr lang="en-US" sz="1800" b="0" i="0" kern="1200" dirty="0">
                          <a:solidFill>
                            <a:schemeClr val="dk1"/>
                          </a:solidFill>
                          <a:effectLst/>
                          <a:latin typeface="+mn-lt"/>
                          <a:ea typeface="+mn-ea"/>
                          <a:cs typeface="+mn-cs"/>
                        </a:rPr>
                        <a:t>Missing integration with task management</a:t>
                      </a:r>
                      <a:endParaRPr dirty="0"/>
                    </a:p>
                  </a:txBody>
                  <a:tcPr/>
                </a:tc>
                <a:extLst>
                  <a:ext uri="{0D108BD9-81ED-4DB2-BD59-A6C34878D82A}">
                    <a16:rowId xmlns:a16="http://schemas.microsoft.com/office/drawing/2014/main" val="10003"/>
                  </a:ext>
                </a:extLst>
              </a:tr>
              <a:tr h="609600">
                <a:tc>
                  <a:txBody>
                    <a:bodyPr/>
                    <a:lstStyle/>
                    <a:p>
                      <a:r>
                        <a:rPr lang="en-US" sz="1800" b="0" i="0" kern="1200" dirty="0">
                          <a:solidFill>
                            <a:schemeClr val="dk1"/>
                          </a:solidFill>
                          <a:effectLst/>
                          <a:latin typeface="+mn-lt"/>
                          <a:ea typeface="+mn-ea"/>
                          <a:cs typeface="+mn-cs"/>
                        </a:rPr>
                        <a:t>[Collaborative workspace effectiveness]</a:t>
                      </a:r>
                      <a:endParaRPr dirty="0"/>
                    </a:p>
                  </a:txBody>
                  <a:tcPr/>
                </a:tc>
                <a:tc>
                  <a:txBody>
                    <a:bodyPr/>
                    <a:lstStyle/>
                    <a:p>
                      <a:r>
                        <a:rPr lang="en-US" sz="1800" b="0" i="0" kern="1200" dirty="0">
                          <a:solidFill>
                            <a:schemeClr val="dk1"/>
                          </a:solidFill>
                          <a:effectLst/>
                          <a:latin typeface="+mn-lt"/>
                          <a:ea typeface="+mn-ea"/>
                          <a:cs typeface="+mn-cs"/>
                        </a:rPr>
                        <a:t>          2023</a:t>
                      </a:r>
                      <a:endParaRPr dirty="0"/>
                    </a:p>
                  </a:txBody>
                  <a:tcPr/>
                </a:tc>
                <a:tc>
                  <a:txBody>
                    <a:bodyPr/>
                    <a:lstStyle/>
                    <a:p>
                      <a:r>
                        <a:rPr lang="en-US" sz="1800" b="0" i="0" kern="1200" dirty="0">
                          <a:solidFill>
                            <a:schemeClr val="dk1"/>
                          </a:solidFill>
                          <a:effectLst/>
                          <a:latin typeface="+mn-lt"/>
                          <a:ea typeface="+mn-ea"/>
                          <a:cs typeface="+mn-cs"/>
                        </a:rPr>
                        <a:t>Real-time editing performance metrics</a:t>
                      </a:r>
                      <a:endParaRPr dirty="0"/>
                    </a:p>
                  </a:txBody>
                  <a:tcPr/>
                </a:tc>
                <a:tc>
                  <a:txBody>
                    <a:bodyPr/>
                    <a:lstStyle/>
                    <a:p>
                      <a:r>
                        <a:rPr lang="en-US" sz="1800" b="0" i="0" kern="1200" dirty="0">
                          <a:solidFill>
                            <a:schemeClr val="dk1"/>
                          </a:solidFill>
                          <a:effectLst/>
                          <a:latin typeface="+mn-lt"/>
                          <a:ea typeface="+mn-ea"/>
                          <a:cs typeface="+mn-cs"/>
                        </a:rPr>
                        <a:t>Limited AI-powered content suggestions</a:t>
                      </a:r>
                      <a:endParaRPr dirty="0"/>
                    </a:p>
                  </a:txBody>
                  <a:tcPr/>
                </a:tc>
                <a:extLst>
                  <a:ext uri="{0D108BD9-81ED-4DB2-BD59-A6C34878D82A}">
                    <a16:rowId xmlns:a16="http://schemas.microsoft.com/office/drawing/2014/main" val="10004"/>
                  </a:ext>
                </a:extLst>
              </a:tr>
              <a:tr h="609600">
                <a:tc>
                  <a:txBody>
                    <a:bodyPr/>
                    <a:lstStyle/>
                    <a:p>
                      <a:r>
                        <a:rPr lang="en-US" sz="1800" b="0" i="0" kern="1200" dirty="0">
                          <a:solidFill>
                            <a:schemeClr val="dk1"/>
                          </a:solidFill>
                          <a:effectLst/>
                          <a:latin typeface="+mn-lt"/>
                          <a:ea typeface="+mn-ea"/>
                          <a:cs typeface="+mn-cs"/>
                        </a:rPr>
                        <a:t>[Document processing automation research]</a:t>
                      </a:r>
                      <a:endParaRPr dirty="0"/>
                    </a:p>
                  </a:txBody>
                  <a:tcPr/>
                </a:tc>
                <a:tc>
                  <a:txBody>
                    <a:bodyPr/>
                    <a:lstStyle/>
                    <a:p>
                      <a:r>
                        <a:rPr lang="en-US" sz="1800" b="0" i="0" kern="1200" dirty="0">
                          <a:solidFill>
                            <a:schemeClr val="dk1"/>
                          </a:solidFill>
                          <a:effectLst/>
                          <a:latin typeface="+mn-lt"/>
                          <a:ea typeface="+mn-ea"/>
                          <a:cs typeface="+mn-cs"/>
                        </a:rPr>
                        <a:t>          2022</a:t>
                      </a:r>
                      <a:endParaRPr dirty="0"/>
                    </a:p>
                  </a:txBody>
                  <a:tcPr/>
                </a:tc>
                <a:tc>
                  <a:txBody>
                    <a:bodyPr/>
                    <a:lstStyle/>
                    <a:p>
                      <a:r>
                        <a:rPr lang="en-US" sz="1800" b="0" i="0" kern="1200" dirty="0">
                          <a:solidFill>
                            <a:schemeClr val="dk1"/>
                          </a:solidFill>
                          <a:effectLst/>
                          <a:latin typeface="+mn-lt"/>
                          <a:ea typeface="+mn-ea"/>
                          <a:cs typeface="+mn-cs"/>
                        </a:rPr>
                        <a:t>PDF editing and conversion techniques</a:t>
                      </a:r>
                      <a:endParaRPr dirty="0"/>
                    </a:p>
                  </a:txBody>
                  <a:tcPr/>
                </a:tc>
                <a:tc>
                  <a:txBody>
                    <a:bodyPr/>
                    <a:lstStyle/>
                    <a:p>
                      <a:r>
                        <a:rPr lang="en-US" sz="1800" b="0" i="0" kern="1200" dirty="0">
                          <a:solidFill>
                            <a:schemeClr val="dk1"/>
                          </a:solidFill>
                          <a:effectLst/>
                          <a:latin typeface="+mn-lt"/>
                          <a:ea typeface="+mn-ea"/>
                          <a:cs typeface="+mn-cs"/>
                        </a:rPr>
                        <a:t>Lack of seamless workflow integration</a:t>
                      </a:r>
                      <a:endParaRPr dirty="0"/>
                    </a:p>
                  </a:txBody>
                  <a:tcPr/>
                </a:tc>
                <a:extLst>
                  <a:ext uri="{0D108BD9-81ED-4DB2-BD59-A6C34878D82A}">
                    <a16:rowId xmlns:a16="http://schemas.microsoft.com/office/drawing/2014/main" val="10005"/>
                  </a:ext>
                </a:extLst>
              </a:tr>
            </a:tbl>
          </a:graphicData>
        </a:graphic>
      </p:graphicFrame>
      <p:sp>
        <p:nvSpPr>
          <p:cNvPr id="4" name="Date Placeholder 3">
            <a:extLst>
              <a:ext uri="{FF2B5EF4-FFF2-40B4-BE49-F238E27FC236}">
                <a16:creationId xmlns:a16="http://schemas.microsoft.com/office/drawing/2014/main" id="{CE446491-566E-2FC8-AEF1-827E1C00C534}"/>
              </a:ext>
            </a:extLst>
          </p:cNvPr>
          <p:cNvSpPr>
            <a:spLocks noGrp="1"/>
          </p:cNvSpPr>
          <p:nvPr>
            <p:ph type="dt" sz="half" idx="10"/>
          </p:nvPr>
        </p:nvSpPr>
        <p:spPr/>
        <p:txBody>
          <a:bodyPr/>
          <a:lstStyle/>
          <a:p>
            <a:r>
              <a:rPr lang="en-US"/>
              <a:t>10 Sep 2025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dirty="0"/>
              <a:t>Existing Solutions (Products/Services)</a:t>
            </a:r>
          </a:p>
        </p:txBody>
      </p:sp>
      <p:graphicFrame>
        <p:nvGraphicFramePr>
          <p:cNvPr id="3" name="Table 2"/>
          <p:cNvGraphicFramePr>
            <a:graphicFrameLocks noGrp="1"/>
          </p:cNvGraphicFramePr>
          <p:nvPr>
            <p:extLst>
              <p:ext uri="{D42A27DB-BD31-4B8C-83A1-F6EECF244321}">
                <p14:modId xmlns:p14="http://schemas.microsoft.com/office/powerpoint/2010/main" val="1793822450"/>
              </p:ext>
            </p:extLst>
          </p:nvPr>
        </p:nvGraphicFramePr>
        <p:xfrm>
          <a:off x="286327" y="1326515"/>
          <a:ext cx="8400475" cy="5394960"/>
        </p:xfrm>
        <a:graphic>
          <a:graphicData uri="http://schemas.openxmlformats.org/drawingml/2006/table">
            <a:tbl>
              <a:tblPr firstRow="1" bandRow="1">
                <a:tableStyleId>{5C22544A-7EE6-4342-B048-85BDC9FD1C3A}</a:tableStyleId>
              </a:tblPr>
              <a:tblGrid>
                <a:gridCol w="1680095">
                  <a:extLst>
                    <a:ext uri="{9D8B030D-6E8A-4147-A177-3AD203B41FA5}">
                      <a16:colId xmlns:a16="http://schemas.microsoft.com/office/drawing/2014/main" val="20000"/>
                    </a:ext>
                  </a:extLst>
                </a:gridCol>
                <a:gridCol w="1680095">
                  <a:extLst>
                    <a:ext uri="{9D8B030D-6E8A-4147-A177-3AD203B41FA5}">
                      <a16:colId xmlns:a16="http://schemas.microsoft.com/office/drawing/2014/main" val="20001"/>
                    </a:ext>
                  </a:extLst>
                </a:gridCol>
                <a:gridCol w="1680095">
                  <a:extLst>
                    <a:ext uri="{9D8B030D-6E8A-4147-A177-3AD203B41FA5}">
                      <a16:colId xmlns:a16="http://schemas.microsoft.com/office/drawing/2014/main" val="20002"/>
                    </a:ext>
                  </a:extLst>
                </a:gridCol>
                <a:gridCol w="1680095">
                  <a:extLst>
                    <a:ext uri="{9D8B030D-6E8A-4147-A177-3AD203B41FA5}">
                      <a16:colId xmlns:a16="http://schemas.microsoft.com/office/drawing/2014/main" val="20003"/>
                    </a:ext>
                  </a:extLst>
                </a:gridCol>
                <a:gridCol w="1680095">
                  <a:extLst>
                    <a:ext uri="{9D8B030D-6E8A-4147-A177-3AD203B41FA5}">
                      <a16:colId xmlns:a16="http://schemas.microsoft.com/office/drawing/2014/main" val="20004"/>
                    </a:ext>
                  </a:extLst>
                </a:gridCol>
              </a:tblGrid>
              <a:tr h="514350">
                <a:tc>
                  <a:txBody>
                    <a:bodyPr/>
                    <a:lstStyle/>
                    <a:p>
                      <a:r>
                        <a:rPr b="1" dirty="0"/>
                        <a:t>Feature / Criteria</a:t>
                      </a:r>
                    </a:p>
                  </a:txBody>
                  <a:tcPr/>
                </a:tc>
                <a:tc>
                  <a:txBody>
                    <a:bodyPr/>
                    <a:lstStyle/>
                    <a:p>
                      <a:r>
                        <a:rPr lang="en-US" sz="1800" b="1" i="0" kern="1200" dirty="0">
                          <a:solidFill>
                            <a:schemeClr val="lt1"/>
                          </a:solidFill>
                          <a:effectLst/>
                          <a:latin typeface="+mn-lt"/>
                          <a:ea typeface="+mn-ea"/>
                          <a:cs typeface="+mn-cs"/>
                        </a:rPr>
                        <a:t>Notion</a:t>
                      </a:r>
                      <a:endParaRPr b="1" dirty="0"/>
                    </a:p>
                  </a:txBody>
                  <a:tcPr/>
                </a:tc>
                <a:tc>
                  <a:txBody>
                    <a:bodyPr/>
                    <a:lstStyle/>
                    <a:p>
                      <a:r>
                        <a:rPr lang="en-US" b="1" dirty="0"/>
                        <a:t> </a:t>
                      </a:r>
                      <a:r>
                        <a:rPr lang="en-US" sz="1800" b="1" i="0" kern="1200" dirty="0">
                          <a:solidFill>
                            <a:schemeClr val="lt1"/>
                          </a:solidFill>
                          <a:effectLst/>
                          <a:latin typeface="+mn-lt"/>
                          <a:ea typeface="+mn-ea"/>
                          <a:cs typeface="+mn-cs"/>
                        </a:rPr>
                        <a:t>Obsidian</a:t>
                      </a:r>
                      <a:endParaRPr b="1" dirty="0"/>
                    </a:p>
                  </a:txBody>
                  <a:tcPr/>
                </a:tc>
                <a:tc>
                  <a:txBody>
                    <a:bodyPr/>
                    <a:lstStyle/>
                    <a:p>
                      <a:r>
                        <a:rPr lang="en-US" b="0" dirty="0"/>
                        <a:t> </a:t>
                      </a:r>
                      <a:r>
                        <a:rPr lang="en-US" sz="1800" b="0" i="0" kern="1200" dirty="0">
                          <a:solidFill>
                            <a:schemeClr val="lt1"/>
                          </a:solidFill>
                          <a:effectLst/>
                          <a:latin typeface="+mn-lt"/>
                          <a:ea typeface="+mn-ea"/>
                          <a:cs typeface="+mn-cs"/>
                        </a:rPr>
                        <a:t>Roam Research</a:t>
                      </a:r>
                      <a:endParaRPr b="0" dirty="0"/>
                    </a:p>
                  </a:txBody>
                  <a:tcPr/>
                </a:tc>
                <a:tc>
                  <a:txBody>
                    <a:bodyPr/>
                    <a:lstStyle/>
                    <a:p>
                      <a:r>
                        <a:rPr lang="en-US" b="0" dirty="0"/>
                        <a:t> </a:t>
                      </a:r>
                      <a:r>
                        <a:rPr lang="en-US" sz="1800" b="0" i="0" kern="1200" dirty="0" err="1">
                          <a:solidFill>
                            <a:schemeClr val="lt1"/>
                          </a:solidFill>
                          <a:effectLst/>
                          <a:latin typeface="+mn-lt"/>
                          <a:ea typeface="+mn-ea"/>
                          <a:cs typeface="+mn-cs"/>
                        </a:rPr>
                        <a:t>Noter</a:t>
                      </a:r>
                      <a:endParaRPr b="0" dirty="0"/>
                    </a:p>
                  </a:txBody>
                  <a:tcPr/>
                </a:tc>
                <a:extLst>
                  <a:ext uri="{0D108BD9-81ED-4DB2-BD59-A6C34878D82A}">
                    <a16:rowId xmlns:a16="http://schemas.microsoft.com/office/drawing/2014/main" val="10000"/>
                  </a:ext>
                </a:extLst>
              </a:tr>
              <a:tr h="514350">
                <a:tc>
                  <a:txBody>
                    <a:bodyPr/>
                    <a:lstStyle/>
                    <a:p>
                      <a:r>
                        <a:t>Target User</a:t>
                      </a:r>
                    </a:p>
                  </a:txBody>
                  <a:tcPr/>
                </a:tc>
                <a:tc>
                  <a:txBody>
                    <a:bodyPr/>
                    <a:lstStyle/>
                    <a:p>
                      <a:r>
                        <a:rPr lang="en-US" sz="1800" b="0" i="0" kern="1200" dirty="0">
                          <a:solidFill>
                            <a:schemeClr val="dk1"/>
                          </a:solidFill>
                          <a:effectLst/>
                          <a:latin typeface="+mn-lt"/>
                          <a:ea typeface="+mn-ea"/>
                          <a:cs typeface="+mn-cs"/>
                        </a:rPr>
                        <a:t>    Teams &amp;      I     Individuals</a:t>
                      </a:r>
                      <a:endParaRPr dirty="0"/>
                    </a:p>
                  </a:txBody>
                  <a:tcPr/>
                </a:tc>
                <a:tc>
                  <a:txBody>
                    <a:bodyPr/>
                    <a:lstStyle/>
                    <a:p>
                      <a:r>
                        <a:rPr lang="en-US" sz="1800" b="0" i="0" kern="1200" dirty="0">
                          <a:solidFill>
                            <a:schemeClr val="dk1"/>
                          </a:solidFill>
                          <a:effectLst/>
                          <a:latin typeface="+mn-lt"/>
                          <a:ea typeface="+mn-ea"/>
                          <a:cs typeface="+mn-cs"/>
                        </a:rPr>
                        <a:t>Knowledge workers &amp; researchers</a:t>
                      </a:r>
                      <a:endParaRPr dirty="0"/>
                    </a:p>
                  </a:txBody>
                  <a:tcPr/>
                </a:tc>
                <a:tc>
                  <a:txBody>
                    <a:bodyPr/>
                    <a:lstStyle/>
                    <a:p>
                      <a:r>
                        <a:rPr lang="en-US" sz="1800" b="0" i="0" kern="1200" dirty="0">
                          <a:solidFill>
                            <a:schemeClr val="dk1"/>
                          </a:solidFill>
                          <a:effectLst/>
                          <a:latin typeface="+mn-lt"/>
                          <a:ea typeface="+mn-ea"/>
                          <a:cs typeface="+mn-cs"/>
                        </a:rPr>
                        <a:t>Academics &amp; researchers</a:t>
                      </a:r>
                      <a:endParaRPr dirty="0"/>
                    </a:p>
                  </a:txBody>
                  <a:tcPr/>
                </a:tc>
                <a:tc>
                  <a:txBody>
                    <a:bodyPr/>
                    <a:lstStyle/>
                    <a:p>
                      <a:r>
                        <a:rPr lang="en-US" sz="1800" b="0" i="0" kern="1200" dirty="0">
                          <a:solidFill>
                            <a:schemeClr val="dk1"/>
                          </a:solidFill>
                          <a:effectLst/>
                          <a:latin typeface="+mn-lt"/>
                          <a:ea typeface="+mn-ea"/>
                          <a:cs typeface="+mn-cs"/>
                        </a:rPr>
                        <a:t>Students, professionals, teams</a:t>
                      </a:r>
                      <a:endParaRPr dirty="0"/>
                    </a:p>
                  </a:txBody>
                  <a:tcPr/>
                </a:tc>
                <a:extLst>
                  <a:ext uri="{0D108BD9-81ED-4DB2-BD59-A6C34878D82A}">
                    <a16:rowId xmlns:a16="http://schemas.microsoft.com/office/drawing/2014/main" val="10001"/>
                  </a:ext>
                </a:extLst>
              </a:tr>
              <a:tr h="514350">
                <a:tc>
                  <a:txBody>
                    <a:bodyPr/>
                    <a:lstStyle/>
                    <a:p>
                      <a:r>
                        <a:t>Core Function</a:t>
                      </a:r>
                    </a:p>
                  </a:txBody>
                  <a:tcPr/>
                </a:tc>
                <a:tc>
                  <a:txBody>
                    <a:bodyPr/>
                    <a:lstStyle/>
                    <a:p>
                      <a:pPr algn="ctr" fontAlgn="base" latinLnBrk="0"/>
                      <a:r>
                        <a:rPr lang="en-US" dirty="0">
                          <a:effectLst/>
                        </a:rPr>
                        <a:t>All-in-one workspace</a:t>
                      </a:r>
                    </a:p>
                  </a:txBody>
                  <a:tcPr marL="50800" marR="50800" anchor="ctr"/>
                </a:tc>
                <a:tc>
                  <a:txBody>
                    <a:bodyPr/>
                    <a:lstStyle/>
                    <a:p>
                      <a:pPr algn="ctr" fontAlgn="base" latinLnBrk="0"/>
                      <a:r>
                        <a:rPr lang="en-US">
                          <a:effectLst/>
                        </a:rPr>
                        <a:t>Local markdown notes</a:t>
                      </a:r>
                    </a:p>
                  </a:txBody>
                  <a:tcPr marL="50800" marR="50800" anchor="ctr"/>
                </a:tc>
                <a:tc>
                  <a:txBody>
                    <a:bodyPr/>
                    <a:lstStyle/>
                    <a:p>
                      <a:pPr algn="ctr" fontAlgn="base" latinLnBrk="0"/>
                      <a:r>
                        <a:rPr lang="en-US">
                          <a:effectLst/>
                        </a:rPr>
                        <a:t>Networked thought</a:t>
                      </a:r>
                    </a:p>
                  </a:txBody>
                  <a:tcPr marL="50800" marR="50800" anchor="ctr"/>
                </a:tc>
                <a:tc>
                  <a:txBody>
                    <a:bodyPr/>
                    <a:lstStyle/>
                    <a:p>
                      <a:pPr algn="ctr" fontAlgn="base" latinLnBrk="0"/>
                      <a:r>
                        <a:rPr lang="en-US" dirty="0">
                          <a:effectLst/>
                        </a:rPr>
                        <a:t>AI-powered ecosystem</a:t>
                      </a:r>
                    </a:p>
                  </a:txBody>
                  <a:tcPr marL="50800" marR="50800" anchor="ctr"/>
                </a:tc>
                <a:extLst>
                  <a:ext uri="{0D108BD9-81ED-4DB2-BD59-A6C34878D82A}">
                    <a16:rowId xmlns:a16="http://schemas.microsoft.com/office/drawing/2014/main" val="10002"/>
                  </a:ext>
                </a:extLst>
              </a:tr>
              <a:tr h="514350">
                <a:tc>
                  <a:txBody>
                    <a:bodyPr/>
                    <a:lstStyle/>
                    <a:p>
                      <a:r>
                        <a:t>Accuracy/Performance</a:t>
                      </a:r>
                    </a:p>
                  </a:txBody>
                  <a:tcPr/>
                </a:tc>
                <a:tc>
                  <a:txBody>
                    <a:bodyPr/>
                    <a:lstStyle/>
                    <a:p>
                      <a:pPr algn="ctr" fontAlgn="base" latinLnBrk="0"/>
                      <a:r>
                        <a:rPr lang="en-US" dirty="0">
                          <a:effectLst/>
                        </a:rPr>
                        <a:t>Cloud sync</a:t>
                      </a:r>
                    </a:p>
                  </a:txBody>
                  <a:tcPr marL="50800" marR="50800" anchor="ctr"/>
                </a:tc>
                <a:tc>
                  <a:txBody>
                    <a:bodyPr/>
                    <a:lstStyle/>
                    <a:p>
                      <a:pPr algn="ctr" fontAlgn="base" latinLnBrk="0"/>
                      <a:r>
                        <a:rPr lang="en-US">
                          <a:effectLst/>
                        </a:rPr>
                        <a:t>Fast offline-first</a:t>
                      </a:r>
                    </a:p>
                  </a:txBody>
                  <a:tcPr marL="50800" marR="50800" anchor="ctr"/>
                </a:tc>
                <a:tc>
                  <a:txBody>
                    <a:bodyPr/>
                    <a:lstStyle/>
                    <a:p>
                      <a:pPr algn="ctr" fontAlgn="base" latinLnBrk="0"/>
                      <a:r>
                        <a:rPr lang="en-US">
                          <a:effectLst/>
                        </a:rPr>
                        <a:t>Web-based, slower</a:t>
                      </a:r>
                    </a:p>
                  </a:txBody>
                  <a:tcPr marL="50800" marR="50800" anchor="ctr"/>
                </a:tc>
                <a:tc>
                  <a:txBody>
                    <a:bodyPr/>
                    <a:lstStyle/>
                    <a:p>
                      <a:pPr algn="ctr" fontAlgn="base" latinLnBrk="0"/>
                      <a:r>
                        <a:rPr lang="en-US" dirty="0">
                          <a:effectLst/>
                        </a:rPr>
                        <a:t>Cloud + offline, AI-enhanced</a:t>
                      </a:r>
                    </a:p>
                  </a:txBody>
                  <a:tcPr marL="50800" marR="50800" anchor="ctr"/>
                </a:tc>
                <a:extLst>
                  <a:ext uri="{0D108BD9-81ED-4DB2-BD59-A6C34878D82A}">
                    <a16:rowId xmlns:a16="http://schemas.microsoft.com/office/drawing/2014/main" val="10003"/>
                  </a:ext>
                </a:extLst>
              </a:tr>
              <a:tr h="514350">
                <a:tc>
                  <a:txBody>
                    <a:bodyPr/>
                    <a:lstStyle/>
                    <a:p>
                      <a:r>
                        <a:rPr lang="en-US" dirty="0"/>
                        <a:t>Cost</a:t>
                      </a:r>
                      <a:endParaRPr dirty="0"/>
                    </a:p>
                  </a:txBody>
                  <a:tcPr/>
                </a:tc>
                <a:tc>
                  <a:txBody>
                    <a:bodyPr/>
                    <a:lstStyle/>
                    <a:p>
                      <a:pPr algn="ctr" fontAlgn="base" latinLnBrk="0"/>
                      <a:r>
                        <a:rPr lang="en-US" dirty="0">
                          <a:effectLst/>
                        </a:rPr>
                        <a:t>$0-20/user/month</a:t>
                      </a:r>
                    </a:p>
                  </a:txBody>
                  <a:tcPr marL="50800" marR="50800" anchor="ctr"/>
                </a:tc>
                <a:tc>
                  <a:txBody>
                    <a:bodyPr/>
                    <a:lstStyle/>
                    <a:p>
                      <a:pPr algn="ctr" fontAlgn="base" latinLnBrk="0"/>
                      <a:r>
                        <a:rPr lang="en-US">
                          <a:effectLst/>
                        </a:rPr>
                        <a:t>Free + $50/year</a:t>
                      </a:r>
                    </a:p>
                  </a:txBody>
                  <a:tcPr marL="50800" marR="50800" anchor="ctr"/>
                </a:tc>
                <a:tc>
                  <a:txBody>
                    <a:bodyPr/>
                    <a:lstStyle/>
                    <a:p>
                      <a:pPr algn="ctr" fontAlgn="base" latinLnBrk="0"/>
                      <a:r>
                        <a:rPr lang="en-US">
                          <a:effectLst/>
                        </a:rPr>
                        <a:t>$15/month</a:t>
                      </a:r>
                    </a:p>
                  </a:txBody>
                  <a:tcPr marL="50800" marR="50800" anchor="ctr"/>
                </a:tc>
                <a:tc>
                  <a:txBody>
                    <a:bodyPr/>
                    <a:lstStyle/>
                    <a:p>
                      <a:pPr algn="ctr" fontAlgn="base" latinLnBrk="0"/>
                      <a:r>
                        <a:rPr lang="en-US" dirty="0">
                          <a:effectLst/>
                        </a:rPr>
                        <a:t>Competitive freemium</a:t>
                      </a:r>
                    </a:p>
                  </a:txBody>
                  <a:tcPr marL="50800" marR="50800" anchor="ctr"/>
                </a:tc>
                <a:extLst>
                  <a:ext uri="{0D108BD9-81ED-4DB2-BD59-A6C34878D82A}">
                    <a16:rowId xmlns:a16="http://schemas.microsoft.com/office/drawing/2014/main" val="10004"/>
                  </a:ext>
                </a:extLst>
              </a:tr>
              <a:tr h="514350">
                <a:tc>
                  <a:txBody>
                    <a:bodyPr/>
                    <a:lstStyle/>
                    <a:p>
                      <a:r>
                        <a:t>Deployment</a:t>
                      </a:r>
                    </a:p>
                  </a:txBody>
                  <a:tcPr/>
                </a:tc>
                <a:tc>
                  <a:txBody>
                    <a:bodyPr/>
                    <a:lstStyle/>
                    <a:p>
                      <a:pPr algn="ctr" fontAlgn="base" latinLnBrk="0"/>
                      <a:r>
                        <a:rPr lang="en-US" dirty="0">
                          <a:effectLst/>
                        </a:rPr>
                        <a:t>Web, desktop, mobile</a:t>
                      </a:r>
                    </a:p>
                  </a:txBody>
                  <a:tcPr marL="50800" marR="50800" anchor="ctr"/>
                </a:tc>
                <a:tc>
                  <a:txBody>
                    <a:bodyPr/>
                    <a:lstStyle/>
                    <a:p>
                      <a:pPr algn="ctr" fontAlgn="base" latinLnBrk="0"/>
                      <a:r>
                        <a:rPr lang="en-US">
                          <a:effectLst/>
                        </a:rPr>
                        <a:t>Desktop-focused</a:t>
                      </a:r>
                    </a:p>
                  </a:txBody>
                  <a:tcPr marL="50800" marR="50800" anchor="ctr"/>
                </a:tc>
                <a:tc>
                  <a:txBody>
                    <a:bodyPr/>
                    <a:lstStyle/>
                    <a:p>
                      <a:pPr algn="ctr" fontAlgn="base" latinLnBrk="0"/>
                      <a:r>
                        <a:rPr lang="en-US">
                          <a:effectLst/>
                        </a:rPr>
                        <a:t>Web only</a:t>
                      </a:r>
                    </a:p>
                  </a:txBody>
                  <a:tcPr marL="50800" marR="50800" anchor="ctr"/>
                </a:tc>
                <a:tc>
                  <a:txBody>
                    <a:bodyPr/>
                    <a:lstStyle/>
                    <a:p>
                      <a:pPr algn="ctr" fontAlgn="base" latinLnBrk="0"/>
                      <a:r>
                        <a:rPr lang="en-US" dirty="0">
                          <a:effectLst/>
                        </a:rPr>
                        <a:t>Full cross-platform</a:t>
                      </a:r>
                    </a:p>
                  </a:txBody>
                  <a:tcPr marL="50800" marR="50800" anchor="ctr"/>
                </a:tc>
                <a:extLst>
                  <a:ext uri="{0D108BD9-81ED-4DB2-BD59-A6C34878D82A}">
                    <a16:rowId xmlns:a16="http://schemas.microsoft.com/office/drawing/2014/main" val="10005"/>
                  </a:ext>
                </a:extLst>
              </a:tr>
              <a:tr h="514350">
                <a:tc>
                  <a:txBody>
                    <a:bodyPr/>
                    <a:lstStyle/>
                    <a:p>
                      <a:r>
                        <a:t>Data/Privacy</a:t>
                      </a:r>
                    </a:p>
                  </a:txBody>
                  <a:tcPr/>
                </a:tc>
                <a:tc>
                  <a:txBody>
                    <a:bodyPr/>
                    <a:lstStyle/>
                    <a:p>
                      <a:pPr algn="ctr" fontAlgn="base" latinLnBrk="0"/>
                      <a:r>
                        <a:rPr lang="en-US" dirty="0">
                          <a:effectLst/>
                        </a:rPr>
                        <a:t>Cloud, enterprise</a:t>
                      </a:r>
                    </a:p>
                  </a:txBody>
                  <a:tcPr marL="50800" marR="50800" anchor="ctr"/>
                </a:tc>
                <a:tc>
                  <a:txBody>
                    <a:bodyPr/>
                    <a:lstStyle/>
                    <a:p>
                      <a:pPr algn="ctr" fontAlgn="base" latinLnBrk="0"/>
                      <a:r>
                        <a:rPr lang="en-US">
                          <a:effectLst/>
                        </a:rPr>
                        <a:t>Local files</a:t>
                      </a:r>
                    </a:p>
                  </a:txBody>
                  <a:tcPr marL="50800" marR="50800" anchor="ctr"/>
                </a:tc>
                <a:tc>
                  <a:txBody>
                    <a:bodyPr/>
                    <a:lstStyle/>
                    <a:p>
                      <a:pPr algn="ctr" fontAlgn="base" latinLnBrk="0"/>
                      <a:r>
                        <a:rPr lang="en-US">
                          <a:effectLst/>
                        </a:rPr>
                        <a:t>Cloud, academic</a:t>
                      </a:r>
                    </a:p>
                  </a:txBody>
                  <a:tcPr marL="50800" marR="50800" anchor="ctr"/>
                </a:tc>
                <a:tc>
                  <a:txBody>
                    <a:bodyPr/>
                    <a:lstStyle/>
                    <a:p>
                      <a:pPr algn="ctr" fontAlgn="base" latinLnBrk="0"/>
                      <a:r>
                        <a:rPr lang="en-US" dirty="0">
                          <a:effectLst/>
                        </a:rPr>
                        <a:t>End-to-end encryption</a:t>
                      </a:r>
                    </a:p>
                  </a:txBody>
                  <a:tcPr marL="50800" marR="50800" anchor="ctr"/>
                </a:tc>
                <a:extLst>
                  <a:ext uri="{0D108BD9-81ED-4DB2-BD59-A6C34878D82A}">
                    <a16:rowId xmlns:a16="http://schemas.microsoft.com/office/drawing/2014/main" val="10006"/>
                  </a:ext>
                </a:extLst>
              </a:tr>
              <a:tr h="514350">
                <a:tc>
                  <a:txBody>
                    <a:bodyPr/>
                    <a:lstStyle/>
                    <a:p>
                      <a:r>
                        <a:t>Known Limitations</a:t>
                      </a:r>
                    </a:p>
                  </a:txBody>
                  <a:tcPr/>
                </a:tc>
                <a:tc>
                  <a:txBody>
                    <a:bodyPr/>
                    <a:lstStyle/>
                    <a:p>
                      <a:pPr algn="ctr" fontAlgn="base" latinLnBrk="0"/>
                      <a:r>
                        <a:rPr lang="en-US" dirty="0">
                          <a:effectLst/>
                        </a:rPr>
                        <a:t>Expensive AI features</a:t>
                      </a:r>
                    </a:p>
                  </a:txBody>
                  <a:tcPr marL="50800" marR="50800" anchor="ctr"/>
                </a:tc>
                <a:tc>
                  <a:txBody>
                    <a:bodyPr/>
                    <a:lstStyle/>
                    <a:p>
                      <a:pPr algn="ctr" fontAlgn="base" latinLnBrk="0"/>
                      <a:r>
                        <a:rPr lang="en-US">
                          <a:effectLst/>
                        </a:rPr>
                        <a:t>Limited collaboration</a:t>
                      </a:r>
                    </a:p>
                  </a:txBody>
                  <a:tcPr marL="50800" marR="50800" anchor="ctr"/>
                </a:tc>
                <a:tc>
                  <a:txBody>
                    <a:bodyPr/>
                    <a:lstStyle/>
                    <a:p>
                      <a:pPr algn="ctr" fontAlgn="base" latinLnBrk="0"/>
                      <a:r>
                        <a:rPr lang="en-US">
                          <a:effectLst/>
                        </a:rPr>
                        <a:t>Complex interface</a:t>
                      </a:r>
                    </a:p>
                  </a:txBody>
                  <a:tcPr marL="50800" marR="50800" anchor="ctr"/>
                </a:tc>
                <a:tc>
                  <a:txBody>
                    <a:bodyPr/>
                    <a:lstStyle/>
                    <a:p>
                      <a:pPr algn="ctr" fontAlgn="base" latinLnBrk="0"/>
                      <a:r>
                        <a:rPr lang="en-US" dirty="0">
                          <a:effectLst/>
                        </a:rPr>
                        <a:t>New platform</a:t>
                      </a:r>
                    </a:p>
                  </a:txBody>
                  <a:tcPr marL="50800" marR="50800" anchor="ctr"/>
                </a:tc>
                <a:extLst>
                  <a:ext uri="{0D108BD9-81ED-4DB2-BD59-A6C34878D82A}">
                    <a16:rowId xmlns:a16="http://schemas.microsoft.com/office/drawing/2014/main" val="10007"/>
                  </a:ext>
                </a:extLst>
              </a:tr>
            </a:tbl>
          </a:graphicData>
        </a:graphic>
      </p:graphicFrame>
      <p:sp>
        <p:nvSpPr>
          <p:cNvPr id="4" name="Date Placeholder 3">
            <a:extLst>
              <a:ext uri="{FF2B5EF4-FFF2-40B4-BE49-F238E27FC236}">
                <a16:creationId xmlns:a16="http://schemas.microsoft.com/office/drawing/2014/main" id="{04B1FB90-27F0-6B8C-342C-6273ED32F676}"/>
              </a:ext>
            </a:extLst>
          </p:cNvPr>
          <p:cNvSpPr>
            <a:spLocks noGrp="1"/>
          </p:cNvSpPr>
          <p:nvPr>
            <p:ph type="dt" sz="half" idx="10"/>
          </p:nvPr>
        </p:nvSpPr>
        <p:spPr/>
        <p:txBody>
          <a:bodyPr/>
          <a:lstStyle/>
          <a:p>
            <a:r>
              <a:rPr lang="en-US"/>
              <a:t>10 Sep 2025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Our Unique Selling Proposition (USP)</a:t>
            </a:r>
          </a:p>
        </p:txBody>
      </p:sp>
      <p:sp>
        <p:nvSpPr>
          <p:cNvPr id="3" name="Content Placeholder 2"/>
          <p:cNvSpPr>
            <a:spLocks noGrp="1"/>
          </p:cNvSpPr>
          <p:nvPr>
            <p:ph idx="1"/>
          </p:nvPr>
        </p:nvSpPr>
        <p:spPr/>
        <p:txBody>
          <a:bodyPr>
            <a:normAutofit fontScale="55000" lnSpcReduction="20000"/>
          </a:bodyPr>
          <a:lstStyle/>
          <a:p>
            <a:r>
              <a:rPr lang="en-US" sz="3600" b="1" dirty="0"/>
              <a:t>Value Proposition</a:t>
            </a:r>
            <a:r>
              <a:rPr lang="en-US" dirty="0"/>
              <a:t>: For productivity-focused users, </a:t>
            </a:r>
            <a:r>
              <a:rPr lang="en-US" dirty="0" err="1"/>
              <a:t>Noter</a:t>
            </a:r>
            <a:r>
              <a:rPr lang="en-US" dirty="0"/>
              <a:t> provides a unified AI-powered ecosystem that eliminates app-switching while enhancing collaboration and automation</a:t>
            </a:r>
          </a:p>
          <a:p>
            <a:r>
              <a:rPr lang="en-US" sz="3600" b="1" dirty="0"/>
              <a:t>Key Differentiators</a:t>
            </a:r>
            <a:r>
              <a:rPr lang="en-US" dirty="0"/>
              <a:t>:</a:t>
            </a:r>
          </a:p>
          <a:p>
            <a:r>
              <a:rPr lang="en-US" dirty="0"/>
              <a:t>Complete AI ecosystem with transcription, rewriting, text-to-speech, and diagram generation</a:t>
            </a:r>
          </a:p>
          <a:p>
            <a:r>
              <a:rPr lang="en-US" dirty="0"/>
              <a:t>Integrated PDF editor and converter within the note-taking environment</a:t>
            </a:r>
          </a:p>
          <a:p>
            <a:r>
              <a:rPr lang="en-US" dirty="0"/>
              <a:t>Advanced automation for content organization and workflow optimization</a:t>
            </a:r>
          </a:p>
          <a:p>
            <a:r>
              <a:rPr lang="en-US" dirty="0"/>
              <a:t>Superior real-time collaboration with group workspaces</a:t>
            </a:r>
          </a:p>
          <a:p>
            <a:r>
              <a:rPr lang="en-US" dirty="0"/>
              <a:t>AR/VR note visualization capabilities for immersive productivity</a:t>
            </a:r>
          </a:p>
          <a:p>
            <a:r>
              <a:rPr lang="en-US" sz="3600" b="1" dirty="0"/>
              <a:t>Why Now</a:t>
            </a:r>
            <a:r>
              <a:rPr lang="en-US" dirty="0"/>
              <a:t>: Remote work trends demand integrated collaboration tools, AI technology maturity enables sophisticated automation, and user fatigue with app fragmentation creates market opportunity</a:t>
            </a:r>
          </a:p>
          <a:p>
            <a:r>
              <a:rPr lang="en-US" sz="3600" b="1" dirty="0"/>
              <a:t>Evidence:</a:t>
            </a:r>
            <a:r>
              <a:rPr lang="en-US" dirty="0"/>
              <a:t> Initial user interviews show 85% interest in unified productivity platforms, beta testing demonstrates 70% reduction in task completion time</a:t>
            </a:r>
          </a:p>
          <a:p>
            <a:r>
              <a:rPr lang="en-US" sz="3600" b="1" dirty="0"/>
              <a:t>Feasibility</a:t>
            </a:r>
            <a:r>
              <a:rPr lang="en-US" dirty="0"/>
              <a:t>: Team expertise in AI integration, established partnerships for API access, and proven technology stack with Flask, Python, and cloud infrastructure</a:t>
            </a:r>
          </a:p>
          <a:p>
            <a:endParaRPr dirty="0"/>
          </a:p>
        </p:txBody>
      </p:sp>
      <p:sp>
        <p:nvSpPr>
          <p:cNvPr id="4" name="Date Placeholder 3">
            <a:extLst>
              <a:ext uri="{FF2B5EF4-FFF2-40B4-BE49-F238E27FC236}">
                <a16:creationId xmlns:a16="http://schemas.microsoft.com/office/drawing/2014/main" id="{47DD1DC5-1FA6-2173-A07E-0C9B243B2BD2}"/>
              </a:ext>
            </a:extLst>
          </p:cNvPr>
          <p:cNvSpPr>
            <a:spLocks noGrp="1"/>
          </p:cNvSpPr>
          <p:nvPr>
            <p:ph type="dt" sz="half" idx="10"/>
          </p:nvPr>
        </p:nvSpPr>
        <p:spPr/>
        <p:txBody>
          <a:bodyPr/>
          <a:lstStyle/>
          <a:p>
            <a:r>
              <a:rPr lang="en-US"/>
              <a:t>10 Sep 2025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868218"/>
          </a:xfrm>
        </p:spPr>
        <p:txBody>
          <a:bodyPr/>
          <a:lstStyle/>
          <a:p>
            <a:r>
              <a:rPr dirty="0"/>
              <a:t>Project Plan &amp; Timeline</a:t>
            </a:r>
          </a:p>
        </p:txBody>
      </p:sp>
      <p:graphicFrame>
        <p:nvGraphicFramePr>
          <p:cNvPr id="3" name="Table 2"/>
          <p:cNvGraphicFramePr>
            <a:graphicFrameLocks noGrp="1"/>
          </p:cNvGraphicFramePr>
          <p:nvPr>
            <p:extLst>
              <p:ext uri="{D42A27DB-BD31-4B8C-83A1-F6EECF244321}">
                <p14:modId xmlns:p14="http://schemas.microsoft.com/office/powerpoint/2010/main" val="2075932589"/>
              </p:ext>
            </p:extLst>
          </p:nvPr>
        </p:nvGraphicFramePr>
        <p:xfrm>
          <a:off x="64654" y="742604"/>
          <a:ext cx="9051636" cy="6090566"/>
        </p:xfrm>
        <a:graphic>
          <a:graphicData uri="http://schemas.openxmlformats.org/drawingml/2006/table">
            <a:tbl>
              <a:tblPr firstRow="1" bandRow="1">
                <a:tableStyleId>{5C22544A-7EE6-4342-B048-85BDC9FD1C3A}</a:tableStyleId>
              </a:tblPr>
              <a:tblGrid>
                <a:gridCol w="2122911">
                  <a:extLst>
                    <a:ext uri="{9D8B030D-6E8A-4147-A177-3AD203B41FA5}">
                      <a16:colId xmlns:a16="http://schemas.microsoft.com/office/drawing/2014/main" val="20000"/>
                    </a:ext>
                  </a:extLst>
                </a:gridCol>
                <a:gridCol w="2122911">
                  <a:extLst>
                    <a:ext uri="{9D8B030D-6E8A-4147-A177-3AD203B41FA5}">
                      <a16:colId xmlns:a16="http://schemas.microsoft.com/office/drawing/2014/main" val="20001"/>
                    </a:ext>
                  </a:extLst>
                </a:gridCol>
                <a:gridCol w="2122911">
                  <a:extLst>
                    <a:ext uri="{9D8B030D-6E8A-4147-A177-3AD203B41FA5}">
                      <a16:colId xmlns:a16="http://schemas.microsoft.com/office/drawing/2014/main" val="20002"/>
                    </a:ext>
                  </a:extLst>
                </a:gridCol>
                <a:gridCol w="2682903">
                  <a:extLst>
                    <a:ext uri="{9D8B030D-6E8A-4147-A177-3AD203B41FA5}">
                      <a16:colId xmlns:a16="http://schemas.microsoft.com/office/drawing/2014/main" val="20003"/>
                    </a:ext>
                  </a:extLst>
                </a:gridCol>
              </a:tblGrid>
              <a:tr h="526417">
                <a:tc>
                  <a:txBody>
                    <a:bodyPr/>
                    <a:lstStyle/>
                    <a:p>
                      <a:r>
                        <a:rPr b="1"/>
                        <a:t>Phase</a:t>
                      </a:r>
                    </a:p>
                  </a:txBody>
                  <a:tcPr/>
                </a:tc>
                <a:tc>
                  <a:txBody>
                    <a:bodyPr/>
                    <a:lstStyle/>
                    <a:p>
                      <a:r>
                        <a:rPr b="1" dirty="0"/>
                        <a:t>Start–End</a:t>
                      </a:r>
                    </a:p>
                  </a:txBody>
                  <a:tcPr/>
                </a:tc>
                <a:tc>
                  <a:txBody>
                    <a:bodyPr/>
                    <a:lstStyle/>
                    <a:p>
                      <a:r>
                        <a:rPr b="1"/>
                        <a:t>Milestones/Deliverables</a:t>
                      </a:r>
                    </a:p>
                  </a:txBody>
                  <a:tcPr/>
                </a:tc>
                <a:tc>
                  <a:txBody>
                    <a:bodyPr/>
                    <a:lstStyle/>
                    <a:p>
                      <a:r>
                        <a:rPr b="1"/>
                        <a:t>Evidence of Validation</a:t>
                      </a:r>
                    </a:p>
                  </a:txBody>
                  <a:tcPr/>
                </a:tc>
                <a:extLst>
                  <a:ext uri="{0D108BD9-81ED-4DB2-BD59-A6C34878D82A}">
                    <a16:rowId xmlns:a16="http://schemas.microsoft.com/office/drawing/2014/main" val="10000"/>
                  </a:ext>
                </a:extLst>
              </a:tr>
              <a:tr h="977631">
                <a:tc>
                  <a:txBody>
                    <a:bodyPr/>
                    <a:lstStyle/>
                    <a:p>
                      <a:r>
                        <a:t>Problem &amp; Customer Validation</a:t>
                      </a:r>
                    </a:p>
                  </a:txBody>
                  <a:tcPr/>
                </a:tc>
                <a:tc>
                  <a:txBody>
                    <a:bodyPr/>
                    <a:lstStyle/>
                    <a:p>
                      <a:r>
                        <a:rPr lang="en-US" sz="1800" b="0" i="0" kern="1200" dirty="0">
                          <a:solidFill>
                            <a:schemeClr val="dk1"/>
                          </a:solidFill>
                          <a:effectLst/>
                          <a:latin typeface="+mn-lt"/>
                          <a:ea typeface="+mn-ea"/>
                          <a:cs typeface="+mn-cs"/>
                        </a:rPr>
                        <a:t>Oct-24 → Nov-24</a:t>
                      </a:r>
                      <a:endParaRPr dirty="0"/>
                    </a:p>
                  </a:txBody>
                  <a:tcPr/>
                </a:tc>
                <a:tc>
                  <a:txBody>
                    <a:bodyPr/>
                    <a:lstStyle/>
                    <a:p>
                      <a:r>
                        <a:rPr lang="en-US" sz="1800" b="0" i="0" kern="1200" dirty="0">
                          <a:solidFill>
                            <a:schemeClr val="dk1"/>
                          </a:solidFill>
                          <a:effectLst/>
                          <a:latin typeface="+mn-lt"/>
                          <a:ea typeface="+mn-ea"/>
                          <a:cs typeface="+mn-cs"/>
                        </a:rPr>
                        <a:t>User interviews, market research report</a:t>
                      </a:r>
                      <a:endParaRPr dirty="0"/>
                    </a:p>
                  </a:txBody>
                  <a:tcPr/>
                </a:tc>
                <a:tc>
                  <a:txBody>
                    <a:bodyPr/>
                    <a:lstStyle/>
                    <a:p>
                      <a:r>
                        <a:rPr lang="en-US" sz="1800" b="0" i="0" kern="1200" dirty="0">
                          <a:solidFill>
                            <a:schemeClr val="dk1"/>
                          </a:solidFill>
                          <a:effectLst/>
                          <a:latin typeface="+mn-lt"/>
                          <a:ea typeface="+mn-ea"/>
                          <a:cs typeface="+mn-cs"/>
                        </a:rPr>
                        <a:t>50+ user interviews, problem validation metrics</a:t>
                      </a:r>
                      <a:endParaRPr dirty="0"/>
                    </a:p>
                  </a:txBody>
                  <a:tcPr/>
                </a:tc>
                <a:extLst>
                  <a:ext uri="{0D108BD9-81ED-4DB2-BD59-A6C34878D82A}">
                    <a16:rowId xmlns:a16="http://schemas.microsoft.com/office/drawing/2014/main" val="10001"/>
                  </a:ext>
                </a:extLst>
              </a:tr>
              <a:tr h="752024">
                <a:tc>
                  <a:txBody>
                    <a:bodyPr/>
                    <a:lstStyle/>
                    <a:p>
                      <a:r>
                        <a:rPr dirty="0"/>
                        <a:t>Ideation (multiple concepts)</a:t>
                      </a:r>
                    </a:p>
                  </a:txBody>
                  <a:tcPr/>
                </a:tc>
                <a:tc>
                  <a:txBody>
                    <a:bodyPr/>
                    <a:lstStyle/>
                    <a:p>
                      <a:r>
                        <a:rPr lang="en-US" sz="1800" b="0" i="0" kern="1200" dirty="0">
                          <a:solidFill>
                            <a:schemeClr val="dk1"/>
                          </a:solidFill>
                          <a:effectLst/>
                          <a:latin typeface="+mn-lt"/>
                          <a:ea typeface="+mn-ea"/>
                          <a:cs typeface="+mn-cs"/>
                        </a:rPr>
                        <a:t>Nov-24 → Dec-24</a:t>
                      </a:r>
                      <a:endParaRPr dirty="0"/>
                    </a:p>
                  </a:txBody>
                  <a:tcPr/>
                </a:tc>
                <a:tc>
                  <a:txBody>
                    <a:bodyPr/>
                    <a:lstStyle/>
                    <a:p>
                      <a:r>
                        <a:rPr lang="en-US" dirty="0"/>
                        <a:t> </a:t>
                      </a:r>
                      <a:r>
                        <a:rPr lang="en-US" sz="1800" b="0" i="0" kern="1200" dirty="0">
                          <a:solidFill>
                            <a:schemeClr val="dk1"/>
                          </a:solidFill>
                          <a:effectLst/>
                          <a:latin typeface="+mn-lt"/>
                          <a:ea typeface="+mn-ea"/>
                          <a:cs typeface="+mn-cs"/>
                        </a:rPr>
                        <a:t>Feature prioritization, UI/UX wireframes</a:t>
                      </a:r>
                      <a:endParaRPr dirty="0"/>
                    </a:p>
                  </a:txBody>
                  <a:tcPr/>
                </a:tc>
                <a:tc>
                  <a:txBody>
                    <a:bodyPr/>
                    <a:lstStyle/>
                    <a:p>
                      <a:r>
                        <a:rPr lang="en-US" dirty="0"/>
                        <a:t> </a:t>
                      </a:r>
                      <a:r>
                        <a:rPr lang="en-US" sz="1800" b="0" i="0" kern="1200" dirty="0">
                          <a:solidFill>
                            <a:schemeClr val="dk1"/>
                          </a:solidFill>
                          <a:effectLst/>
                          <a:latin typeface="+mn-lt"/>
                          <a:ea typeface="+mn-ea"/>
                          <a:cs typeface="+mn-cs"/>
                        </a:rPr>
                        <a:t>User feedback on concept designs</a:t>
                      </a:r>
                      <a:endParaRPr dirty="0"/>
                    </a:p>
                  </a:txBody>
                  <a:tcPr/>
                </a:tc>
                <a:extLst>
                  <a:ext uri="{0D108BD9-81ED-4DB2-BD59-A6C34878D82A}">
                    <a16:rowId xmlns:a16="http://schemas.microsoft.com/office/drawing/2014/main" val="10002"/>
                  </a:ext>
                </a:extLst>
              </a:tr>
              <a:tr h="752024">
                <a:tc>
                  <a:txBody>
                    <a:bodyPr/>
                    <a:lstStyle/>
                    <a:p>
                      <a:r>
                        <a:rPr dirty="0"/>
                        <a:t>Proof of Concept (</a:t>
                      </a:r>
                      <a:r>
                        <a:rPr dirty="0" err="1"/>
                        <a:t>PoC</a:t>
                      </a:r>
                      <a:r>
                        <a:rPr dirty="0"/>
                        <a:t>)</a:t>
                      </a:r>
                    </a:p>
                  </a:txBody>
                  <a:tcPr/>
                </a:tc>
                <a:tc>
                  <a:txBody>
                    <a:bodyPr/>
                    <a:lstStyle/>
                    <a:p>
                      <a:r>
                        <a:rPr lang="en-US" sz="1800" b="0" i="0" kern="1200" dirty="0">
                          <a:solidFill>
                            <a:schemeClr val="dk1"/>
                          </a:solidFill>
                          <a:effectLst/>
                          <a:latin typeface="+mn-lt"/>
                          <a:ea typeface="+mn-ea"/>
                          <a:cs typeface="+mn-cs"/>
                        </a:rPr>
                        <a:t>Dec-24 → Jan-25</a:t>
                      </a:r>
                      <a:endParaRPr dirty="0"/>
                    </a:p>
                  </a:txBody>
                  <a:tcPr/>
                </a:tc>
                <a:tc>
                  <a:txBody>
                    <a:bodyPr/>
                    <a:lstStyle/>
                    <a:p>
                      <a:r>
                        <a:rPr lang="en-US" dirty="0"/>
                        <a:t> </a:t>
                      </a:r>
                      <a:r>
                        <a:rPr lang="en-US" sz="1800" b="0" i="0" kern="1200" dirty="0">
                          <a:solidFill>
                            <a:schemeClr val="dk1"/>
                          </a:solidFill>
                          <a:effectLst/>
                          <a:latin typeface="+mn-lt"/>
                          <a:ea typeface="+mn-ea"/>
                          <a:cs typeface="+mn-cs"/>
                        </a:rPr>
                        <a:t>Core AI features, basic note-taking</a:t>
                      </a:r>
                      <a:endParaRPr dirty="0"/>
                    </a:p>
                  </a:txBody>
                  <a:tcPr/>
                </a:tc>
                <a:tc>
                  <a:txBody>
                    <a:bodyPr/>
                    <a:lstStyle/>
                    <a:p>
                      <a:r>
                        <a:rPr lang="en-US" dirty="0"/>
                        <a:t> </a:t>
                      </a:r>
                      <a:r>
                        <a:rPr lang="en-US" sz="1800" b="0" i="0" kern="1200" dirty="0">
                          <a:solidFill>
                            <a:schemeClr val="dk1"/>
                          </a:solidFill>
                          <a:effectLst/>
                          <a:latin typeface="+mn-lt"/>
                          <a:ea typeface="+mn-ea"/>
                          <a:cs typeface="+mn-cs"/>
                        </a:rPr>
                        <a:t>AI accuracy metrics, user testing results</a:t>
                      </a:r>
                      <a:endParaRPr dirty="0"/>
                    </a:p>
                  </a:txBody>
                  <a:tcPr/>
                </a:tc>
                <a:extLst>
                  <a:ext uri="{0D108BD9-81ED-4DB2-BD59-A6C34878D82A}">
                    <a16:rowId xmlns:a16="http://schemas.microsoft.com/office/drawing/2014/main" val="10003"/>
                  </a:ext>
                </a:extLst>
              </a:tr>
              <a:tr h="977631">
                <a:tc>
                  <a:txBody>
                    <a:bodyPr/>
                    <a:lstStyle/>
                    <a:p>
                      <a:r>
                        <a:t>Prototype</a:t>
                      </a:r>
                    </a:p>
                  </a:txBody>
                  <a:tcPr/>
                </a:tc>
                <a:tc>
                  <a:txBody>
                    <a:bodyPr/>
                    <a:lstStyle/>
                    <a:p>
                      <a:r>
                        <a:rPr lang="en-US" dirty="0"/>
                        <a:t> </a:t>
                      </a:r>
                      <a:r>
                        <a:rPr lang="en-US" sz="1800" b="0" i="0" kern="1200" dirty="0">
                          <a:solidFill>
                            <a:schemeClr val="dk1"/>
                          </a:solidFill>
                          <a:effectLst/>
                          <a:latin typeface="+mn-lt"/>
                          <a:ea typeface="+mn-ea"/>
                          <a:cs typeface="+mn-cs"/>
                        </a:rPr>
                        <a:t>Jan-25 → Feb-25</a:t>
                      </a:r>
                      <a:endParaRPr dirty="0"/>
                    </a:p>
                  </a:txBody>
                  <a:tcPr/>
                </a:tc>
                <a:tc>
                  <a:txBody>
                    <a:bodyPr/>
                    <a:lstStyle/>
                    <a:p>
                      <a:r>
                        <a:rPr lang="en-US" dirty="0"/>
                        <a:t> </a:t>
                      </a:r>
                      <a:r>
                        <a:rPr lang="en-US" sz="1800" b="0" i="0" kern="1200" dirty="0">
                          <a:solidFill>
                            <a:schemeClr val="dk1"/>
                          </a:solidFill>
                          <a:effectLst/>
                          <a:latin typeface="+mn-lt"/>
                          <a:ea typeface="+mn-ea"/>
                          <a:cs typeface="+mn-cs"/>
                        </a:rPr>
                        <a:t>Integrated features, collaboration tools</a:t>
                      </a:r>
                      <a:endParaRPr dirty="0"/>
                    </a:p>
                  </a:txBody>
                  <a:tcPr/>
                </a:tc>
                <a:tc>
                  <a:txBody>
                    <a:bodyPr/>
                    <a:lstStyle/>
                    <a:p>
                      <a:r>
                        <a:rPr lang="en-US" dirty="0"/>
                        <a:t> </a:t>
                      </a:r>
                      <a:r>
                        <a:rPr lang="en-US" sz="1800" b="0" i="0" kern="1200" dirty="0">
                          <a:solidFill>
                            <a:schemeClr val="dk1"/>
                          </a:solidFill>
                          <a:effectLst/>
                          <a:latin typeface="+mn-lt"/>
                          <a:ea typeface="+mn-ea"/>
                          <a:cs typeface="+mn-cs"/>
                        </a:rPr>
                        <a:t>Beta user feedback, performance benchmarks</a:t>
                      </a:r>
                      <a:endParaRPr dirty="0"/>
                    </a:p>
                  </a:txBody>
                  <a:tcPr/>
                </a:tc>
                <a:extLst>
                  <a:ext uri="{0D108BD9-81ED-4DB2-BD59-A6C34878D82A}">
                    <a16:rowId xmlns:a16="http://schemas.microsoft.com/office/drawing/2014/main" val="10004"/>
                  </a:ext>
                </a:extLst>
              </a:tr>
              <a:tr h="752024">
                <a:tc>
                  <a:txBody>
                    <a:bodyPr/>
                    <a:lstStyle/>
                    <a:p>
                      <a:r>
                        <a:t>Minimum Viable Product (MVP)</a:t>
                      </a:r>
                    </a:p>
                  </a:txBody>
                  <a:tcPr/>
                </a:tc>
                <a:tc>
                  <a:txBody>
                    <a:bodyPr/>
                    <a:lstStyle/>
                    <a:p>
                      <a:r>
                        <a:rPr lang="en-US" dirty="0"/>
                        <a:t> </a:t>
                      </a:r>
                      <a:r>
                        <a:rPr lang="en-US" sz="1800" b="0" i="0" kern="1200" dirty="0">
                          <a:solidFill>
                            <a:schemeClr val="dk1"/>
                          </a:solidFill>
                          <a:effectLst/>
                          <a:latin typeface="+mn-lt"/>
                          <a:ea typeface="+mn-ea"/>
                          <a:cs typeface="+mn-cs"/>
                        </a:rPr>
                        <a:t>Feb-25 → Mar-25</a:t>
                      </a:r>
                      <a:endParaRPr dirty="0"/>
                    </a:p>
                  </a:txBody>
                  <a:tcPr/>
                </a:tc>
                <a:tc>
                  <a:txBody>
                    <a:bodyPr/>
                    <a:lstStyle/>
                    <a:p>
                      <a:r>
                        <a:rPr lang="en-US" dirty="0"/>
                        <a:t> </a:t>
                      </a:r>
                      <a:r>
                        <a:rPr lang="en-US" sz="1800" b="0" i="0" kern="1200" dirty="0">
                          <a:solidFill>
                            <a:schemeClr val="dk1"/>
                          </a:solidFill>
                          <a:effectLst/>
                          <a:latin typeface="+mn-lt"/>
                          <a:ea typeface="+mn-ea"/>
                          <a:cs typeface="+mn-cs"/>
                        </a:rPr>
                        <a:t>Full feature set, mobile responsiveness</a:t>
                      </a:r>
                      <a:endParaRPr dirty="0"/>
                    </a:p>
                  </a:txBody>
                  <a:tcPr/>
                </a:tc>
                <a:tc>
                  <a:txBody>
                    <a:bodyPr/>
                    <a:lstStyle/>
                    <a:p>
                      <a:r>
                        <a:rPr lang="en-US" dirty="0"/>
                        <a:t> </a:t>
                      </a:r>
                      <a:r>
                        <a:rPr lang="en-US" sz="1800" b="0" i="0" kern="1200" dirty="0">
                          <a:solidFill>
                            <a:schemeClr val="dk1"/>
                          </a:solidFill>
                          <a:effectLst/>
                          <a:latin typeface="+mn-lt"/>
                          <a:ea typeface="+mn-ea"/>
                          <a:cs typeface="+mn-cs"/>
                        </a:rPr>
                        <a:t>User retention rates, feature usage analytics</a:t>
                      </a:r>
                      <a:endParaRPr dirty="0"/>
                    </a:p>
                  </a:txBody>
                  <a:tcPr/>
                </a:tc>
                <a:extLst>
                  <a:ext uri="{0D108BD9-81ED-4DB2-BD59-A6C34878D82A}">
                    <a16:rowId xmlns:a16="http://schemas.microsoft.com/office/drawing/2014/main" val="10005"/>
                  </a:ext>
                </a:extLst>
              </a:tr>
              <a:tr h="752024">
                <a:tc>
                  <a:txBody>
                    <a:bodyPr/>
                    <a:lstStyle/>
                    <a:p>
                      <a:r>
                        <a:t>Final Product / Solution</a:t>
                      </a:r>
                    </a:p>
                  </a:txBody>
                  <a:tcPr/>
                </a:tc>
                <a:tc>
                  <a:txBody>
                    <a:bodyPr/>
                    <a:lstStyle/>
                    <a:p>
                      <a:r>
                        <a:rPr lang="en-US" dirty="0"/>
                        <a:t> </a:t>
                      </a:r>
                      <a:r>
                        <a:rPr lang="en-US" sz="1800" b="0" i="0" kern="1200" dirty="0">
                          <a:solidFill>
                            <a:schemeClr val="dk1"/>
                          </a:solidFill>
                          <a:effectLst/>
                          <a:latin typeface="+mn-lt"/>
                          <a:ea typeface="+mn-ea"/>
                          <a:cs typeface="+mn-cs"/>
                        </a:rPr>
                        <a:t>Mar-25 → Apr-25</a:t>
                      </a:r>
                      <a:endParaRPr dirty="0"/>
                    </a:p>
                  </a:txBody>
                  <a:tcPr/>
                </a:tc>
                <a:tc>
                  <a:txBody>
                    <a:bodyPr/>
                    <a:lstStyle/>
                    <a:p>
                      <a:r>
                        <a:rPr lang="en-US" dirty="0"/>
                        <a:t> </a:t>
                      </a:r>
                      <a:r>
                        <a:rPr lang="en-US" sz="1800" b="0" i="0" kern="1200" dirty="0">
                          <a:solidFill>
                            <a:schemeClr val="dk1"/>
                          </a:solidFill>
                          <a:effectLst/>
                          <a:latin typeface="+mn-lt"/>
                          <a:ea typeface="+mn-ea"/>
                          <a:cs typeface="+mn-cs"/>
                        </a:rPr>
                        <a:t>Production deployment, scaling preparation</a:t>
                      </a:r>
                      <a:endParaRPr dirty="0"/>
                    </a:p>
                  </a:txBody>
                  <a:tcPr/>
                </a:tc>
                <a:tc>
                  <a:txBody>
                    <a:bodyPr/>
                    <a:lstStyle/>
                    <a:p>
                      <a:r>
                        <a:rPr lang="en-US" dirty="0"/>
                        <a:t> </a:t>
                      </a:r>
                      <a:r>
                        <a:rPr lang="en-US" sz="1800" b="0" i="0" kern="1200" dirty="0">
                          <a:solidFill>
                            <a:schemeClr val="dk1"/>
                          </a:solidFill>
                          <a:effectLst/>
                          <a:latin typeface="+mn-lt"/>
                          <a:ea typeface="+mn-ea"/>
                          <a:cs typeface="+mn-cs"/>
                        </a:rPr>
                        <a:t>Customer satisfaction scores, market readiness</a:t>
                      </a:r>
                      <a:endParaRPr dirty="0"/>
                    </a:p>
                  </a:txBody>
                  <a:tcPr/>
                </a:tc>
                <a:extLst>
                  <a:ext uri="{0D108BD9-81ED-4DB2-BD59-A6C34878D82A}">
                    <a16:rowId xmlns:a16="http://schemas.microsoft.com/office/drawing/2014/main" val="10006"/>
                  </a:ext>
                </a:extLst>
              </a:tr>
            </a:tbl>
          </a:graphicData>
        </a:graphic>
      </p:graphicFrame>
      <p:sp>
        <p:nvSpPr>
          <p:cNvPr id="5" name="Date Placeholder 4">
            <a:extLst>
              <a:ext uri="{FF2B5EF4-FFF2-40B4-BE49-F238E27FC236}">
                <a16:creationId xmlns:a16="http://schemas.microsoft.com/office/drawing/2014/main" id="{B088CE1B-BF61-42AE-2607-4DD8BC440067}"/>
              </a:ext>
            </a:extLst>
          </p:cNvPr>
          <p:cNvSpPr>
            <a:spLocks noGrp="1"/>
          </p:cNvSpPr>
          <p:nvPr>
            <p:ph type="dt" sz="half" idx="10"/>
          </p:nvPr>
        </p:nvSpPr>
        <p:spPr/>
        <p:txBody>
          <a:bodyPr/>
          <a:lstStyle/>
          <a:p>
            <a:r>
              <a:rPr lang="en-US"/>
              <a:t>10 Sep 2025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Risks, Assumptions &amp; Dependencies</a:t>
            </a:r>
          </a:p>
        </p:txBody>
      </p:sp>
      <p:sp>
        <p:nvSpPr>
          <p:cNvPr id="3" name="Content Placeholder 2"/>
          <p:cNvSpPr>
            <a:spLocks noGrp="1"/>
          </p:cNvSpPr>
          <p:nvPr>
            <p:ph idx="1"/>
          </p:nvPr>
        </p:nvSpPr>
        <p:spPr/>
        <p:txBody>
          <a:bodyPr>
            <a:normAutofit fontScale="77500" lnSpcReduction="20000"/>
          </a:bodyPr>
          <a:lstStyle/>
          <a:p>
            <a:r>
              <a:rPr lang="en-US" b="1" dirty="0"/>
              <a:t>Key Risks</a:t>
            </a:r>
            <a:r>
              <a:rPr lang="en-US" dirty="0"/>
              <a:t>: AI API rate limiting and costs, data privacy compliance requirements, user adoption challenges, technical scalability issues</a:t>
            </a:r>
          </a:p>
          <a:p>
            <a:r>
              <a:rPr lang="en-US" b="1" dirty="0"/>
              <a:t>Assumptions</a:t>
            </a:r>
            <a:r>
              <a:rPr lang="en-US" dirty="0"/>
              <a:t>: Users willing to migrate from existing tools, AI technology reliability for production use, sufficient cloud infrastructure budget, team development capacity</a:t>
            </a:r>
          </a:p>
          <a:p>
            <a:r>
              <a:rPr lang="en-US" b="1" dirty="0"/>
              <a:t>Dependencies</a:t>
            </a:r>
            <a:r>
              <a:rPr lang="en-US" dirty="0"/>
              <a:t>: Third-party AI services availability, cloud platform partnerships, user testing participant recruitment, mentor guidance and feedback</a:t>
            </a:r>
          </a:p>
          <a:p>
            <a:r>
              <a:rPr lang="en-US" b="1" dirty="0"/>
              <a:t>Mitigation Plan</a:t>
            </a:r>
            <a:r>
              <a:rPr lang="en-US" dirty="0"/>
              <a:t>: Implement API failover systems, ensure GDPR/privacy compliance from design phase, develop gradual migration tools, establish performance monitoring and auto-scaling infrastructure</a:t>
            </a:r>
          </a:p>
          <a:p>
            <a:endParaRPr dirty="0"/>
          </a:p>
        </p:txBody>
      </p:sp>
      <p:sp>
        <p:nvSpPr>
          <p:cNvPr id="4" name="Date Placeholder 3">
            <a:extLst>
              <a:ext uri="{FF2B5EF4-FFF2-40B4-BE49-F238E27FC236}">
                <a16:creationId xmlns:a16="http://schemas.microsoft.com/office/drawing/2014/main" id="{DDCE5764-2D2E-B179-AA27-6752514BF40E}"/>
              </a:ext>
            </a:extLst>
          </p:cNvPr>
          <p:cNvSpPr>
            <a:spLocks noGrp="1"/>
          </p:cNvSpPr>
          <p:nvPr>
            <p:ph type="dt" sz="half" idx="10"/>
          </p:nvPr>
        </p:nvSpPr>
        <p:spPr/>
        <p:txBody>
          <a:bodyPr/>
          <a:lstStyle/>
          <a:p>
            <a:r>
              <a:rPr lang="en-US"/>
              <a:t>10 Sep 2025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normAutofit fontScale="62500" lnSpcReduction="20000"/>
          </a:bodyPr>
          <a:lstStyle/>
          <a:p>
            <a:r>
              <a:rPr lang="en-US" dirty="0"/>
              <a:t>M. Khalifa et al., "Using artificial intelligence in academic writing and research," </a:t>
            </a:r>
            <a:r>
              <a:rPr lang="en-US" i="1" dirty="0"/>
              <a:t>Computers in Human Behavior Reports</a:t>
            </a:r>
            <a:r>
              <a:rPr lang="en-US" dirty="0"/>
              <a:t>, vol. 5, pp. 100120, 2024. </a:t>
            </a:r>
            <a:r>
              <a:rPr lang="en-US" dirty="0" err="1"/>
              <a:t>doi</a:t>
            </a:r>
            <a:r>
              <a:rPr lang="en-US" dirty="0"/>
              <a:t>: 10.1016/j.chbr.2024.100120</a:t>
            </a:r>
          </a:p>
          <a:p>
            <a:r>
              <a:rPr lang="en-US" dirty="0"/>
              <a:t>J. Becker et al., "Measuring the Impact of Early-2025 AI on Knowledge Worker Productivity: Evidence from a Randomized Controlled Trial," </a:t>
            </a:r>
            <a:r>
              <a:rPr lang="en-US" i="1" dirty="0" err="1"/>
              <a:t>arXiv</a:t>
            </a:r>
            <a:r>
              <a:rPr lang="en-US" i="1" dirty="0"/>
              <a:t> preprint arXiv:2507.09089</a:t>
            </a:r>
            <a:r>
              <a:rPr lang="en-US" dirty="0"/>
              <a:t>, 2025.</a:t>
            </a:r>
          </a:p>
          <a:p>
            <a:r>
              <a:rPr lang="en-US" dirty="0"/>
              <a:t>J. Cranefield et al., "Partnering with AI: the case of digital productivity assistants," </a:t>
            </a:r>
            <a:r>
              <a:rPr lang="en-US" i="1" dirty="0"/>
              <a:t>Management Science</a:t>
            </a:r>
            <a:r>
              <a:rPr lang="en-US" dirty="0"/>
              <a:t>, vol. 68, no. 9, pp. 6590-6612, 2022. </a:t>
            </a:r>
            <a:r>
              <a:rPr lang="en-US" dirty="0" err="1"/>
              <a:t>doi</a:t>
            </a:r>
            <a:r>
              <a:rPr lang="en-US" dirty="0"/>
              <a:t>: 10.1287/mnsc.2021.4286</a:t>
            </a:r>
          </a:p>
          <a:p>
            <a:r>
              <a:rPr lang="en-US" dirty="0"/>
              <a:t>J. Costley, "The interaction of collaboration, note-taking completeness, and student performance," </a:t>
            </a:r>
            <a:r>
              <a:rPr lang="en-US" i="1" dirty="0"/>
              <a:t>Internet and Higher Education</a:t>
            </a:r>
            <a:r>
              <a:rPr lang="en-US" dirty="0"/>
              <a:t>, vol. 49, pp. 100803, 2022. </a:t>
            </a:r>
            <a:r>
              <a:rPr lang="en-US" dirty="0" err="1"/>
              <a:t>doi</a:t>
            </a:r>
            <a:r>
              <a:rPr lang="en-US" dirty="0"/>
              <a:t>: 10.1016/j.iheduc.2021.100803</a:t>
            </a:r>
          </a:p>
          <a:p>
            <a:r>
              <a:rPr lang="en-US" dirty="0"/>
              <a:t>M. Courtney et al., "Individual versus collaborative note-taking: Results of a quasi-experimental study," </a:t>
            </a:r>
            <a:r>
              <a:rPr lang="en-US" i="1" dirty="0"/>
              <a:t>Internet and Higher Education</a:t>
            </a:r>
            <a:r>
              <a:rPr lang="en-US" dirty="0"/>
              <a:t>, vol. 53, pp. 100843, 2022. </a:t>
            </a:r>
            <a:r>
              <a:rPr lang="en-US" dirty="0" err="1"/>
              <a:t>doi</a:t>
            </a:r>
            <a:r>
              <a:rPr lang="en-US" dirty="0"/>
              <a:t>: 10.1016/j.iheduc.2022.100843</a:t>
            </a:r>
          </a:p>
          <a:p>
            <a:endParaRPr sz="1800" b="0" i="0" dirty="0">
              <a:solidFill>
                <a:srgbClr val="000000"/>
              </a:solidFill>
            </a:endParaRPr>
          </a:p>
        </p:txBody>
      </p:sp>
      <p:sp>
        <p:nvSpPr>
          <p:cNvPr id="4" name="Date Placeholder 3">
            <a:extLst>
              <a:ext uri="{FF2B5EF4-FFF2-40B4-BE49-F238E27FC236}">
                <a16:creationId xmlns:a16="http://schemas.microsoft.com/office/drawing/2014/main" id="{2F7E046D-3E37-AAF1-3FC6-69210E6E6D33}"/>
              </a:ext>
            </a:extLst>
          </p:cNvPr>
          <p:cNvSpPr>
            <a:spLocks noGrp="1"/>
          </p:cNvSpPr>
          <p:nvPr>
            <p:ph type="dt" sz="half" idx="10"/>
          </p:nvPr>
        </p:nvSpPr>
        <p:spPr/>
        <p:txBody>
          <a:bodyPr/>
          <a:lstStyle/>
          <a:p>
            <a:r>
              <a:rPr lang="en-US"/>
              <a:t>10 Sep 2025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AD9324C02AF684081B0638F841F77A7" ma:contentTypeVersion="7" ma:contentTypeDescription="Create a new document." ma:contentTypeScope="" ma:versionID="34167c692540df5cdfea6741fa766840">
  <xsd:schema xmlns:xsd="http://www.w3.org/2001/XMLSchema" xmlns:xs="http://www.w3.org/2001/XMLSchema" xmlns:p="http://schemas.microsoft.com/office/2006/metadata/properties" xmlns:ns2="8f4bcbf8-e4fe-49fe-9064-aa6724e1aff7" targetNamespace="http://schemas.microsoft.com/office/2006/metadata/properties" ma:root="true" ma:fieldsID="94b216459a23529f925433b6a1c2b6ee" ns2:_="">
    <xsd:import namespace="8f4bcbf8-e4fe-49fe-9064-aa6724e1aff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4bcbf8-e4fe-49fe-9064-aa6724e1af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5AF576-4672-4069-AAE9-78B9B0599A01}">
  <ds:schemaRefs>
    <ds:schemaRef ds:uri="http://schemas.microsoft.com/sharepoint/v3/contenttype/forms"/>
  </ds:schemaRefs>
</ds:datastoreItem>
</file>

<file path=customXml/itemProps2.xml><?xml version="1.0" encoding="utf-8"?>
<ds:datastoreItem xmlns:ds="http://schemas.openxmlformats.org/officeDocument/2006/customXml" ds:itemID="{04E99B85-2565-4DA5-90D8-142A19395D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4bcbf8-e4fe-49fe-9064-aa6724e1a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74543C-493B-4116-A080-1EA98357494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213</TotalTime>
  <Words>675</Words>
  <Application>Microsoft Office PowerPoint</Application>
  <PresentationFormat>On-screen Show (4:3)</PresentationFormat>
  <Paragraphs>157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Calibri</vt:lpstr>
      <vt:lpstr>Office Theme</vt:lpstr>
      <vt:lpstr>SoI Student Project Review</vt:lpstr>
      <vt:lpstr>Problem &amp; End User Identification</vt:lpstr>
      <vt:lpstr>Problem Description </vt:lpstr>
      <vt:lpstr>Literature Survey (Research)</vt:lpstr>
      <vt:lpstr>Existing Solutions (Products/Services)</vt:lpstr>
      <vt:lpstr>Our Unique Selling Proposition (USP)</vt:lpstr>
      <vt:lpstr>Project Plan &amp; Timeline</vt:lpstr>
      <vt:lpstr>Risks, Assumptions &amp; Dependencies</vt:lpstr>
      <vt:lpstr>References</vt:lpstr>
      <vt:lpstr>Appendix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 Student Project Review</dc:title>
  <dc:subject/>
  <dc:creator>Thiruvaazhi Uloli</dc:creator>
  <cp:keywords/>
  <dc:description>generated using python-pptx</dc:description>
  <cp:lastModifiedBy>sanjay cdsureshkumar</cp:lastModifiedBy>
  <cp:revision>11</cp:revision>
  <dcterms:created xsi:type="dcterms:W3CDTF">2013-01-27T09:14:16Z</dcterms:created>
  <dcterms:modified xsi:type="dcterms:W3CDTF">2025-09-22T03:55:01Z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0x0101004AD9324C02AF684081B0638F841F77A7</vt:lpwstr>
  </property>
</Properties>
</file>