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84" r:id="rId6"/>
    <p:sldId id="279" r:id="rId7"/>
    <p:sldId id="265" r:id="rId8"/>
    <p:sldId id="267" r:id="rId9"/>
    <p:sldId id="272" r:id="rId10"/>
    <p:sldId id="273" r:id="rId11"/>
    <p:sldId id="274" r:id="rId12"/>
    <p:sldId id="266" r:id="rId13"/>
    <p:sldId id="268" r:id="rId14"/>
    <p:sldId id="270" r:id="rId15"/>
    <p:sldId id="275" r:id="rId16"/>
    <p:sldId id="276" r:id="rId17"/>
    <p:sldId id="282" r:id="rId18"/>
    <p:sldId id="283" r:id="rId19"/>
    <p:sldId id="285" r:id="rId20"/>
    <p:sldId id="281" r:id="rId21"/>
    <p:sldId id="261" r:id="rId22"/>
    <p:sldId id="262" r:id="rId23"/>
    <p:sldId id="263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 snapToObjects="1">
      <p:cViewPr varScale="1">
        <p:scale>
          <a:sx n="102" d="100"/>
          <a:sy n="102" d="100"/>
        </p:scale>
        <p:origin x="-79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D2B1E-CD82-8348-8422-BE9B7683807A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16329-CF71-7443-839D-0F4F58DB77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85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8EAC-B989-2844-B7CB-22C27D030B4F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B24DF-DCEE-FA4D-91A9-3B670CFA3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0209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</a:t>
            </a:r>
            <a:r>
              <a:rPr lang="en-US" baseline="0" dirty="0" smtClean="0"/>
              <a:t> size : 200,000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B24DF-DCEE-FA4D-91A9-3B670CFA3B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88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B24DF-DCEE-FA4D-91A9-3B670CFA3B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25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3E39-3290-E44B-A8B7-D6D665EFACC8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092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B6F1-977F-4747-80EF-0C4B5766EBD3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32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1AC9-40FB-5F4D-99AC-8817E19A3DCB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507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4F7A-B333-6D49-9FBE-429AC6837625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342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A43-F62F-6A4E-B97D-B81A253BADF0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87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A693-4F85-B844-9590-85D60FD0E748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54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50E-52B5-044C-BFAD-DC965C1008D3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860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C76-E11B-EF4A-887F-E6DAEAF7E4D4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758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94D1-D9E6-2449-B0FB-C89FAA504EAA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7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73FB3CE-CBB3-884D-A6C3-C082B13C28AD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0D3FDD-C882-6D4B-A58C-DE607F197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625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10A-EE24-A740-8641-23BA70B22727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05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936495-4DE5-D244-B279-4A611748933B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0D3FDD-C882-6D4B-A58C-DE607F197F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338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Project- Sales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</a:t>
            </a:r>
          </a:p>
          <a:p>
            <a:r>
              <a:rPr lang="en-US" dirty="0" err="1" smtClean="0"/>
              <a:t>Rishya</a:t>
            </a:r>
            <a:r>
              <a:rPr lang="en-US" dirty="0" smtClean="0"/>
              <a:t> and Sanjay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64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 of the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325" y="1887891"/>
            <a:ext cx="7543800" cy="39394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25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 of the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325" y="1875244"/>
            <a:ext cx="7543800" cy="3964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6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1. Daily sales value : Count * Item Price</a:t>
            </a:r>
          </a:p>
          <a:p>
            <a:r>
              <a:rPr lang="en-US" dirty="0" smtClean="0"/>
              <a:t>2. Smoothing the daily sales value by bin-means </a:t>
            </a:r>
          </a:p>
          <a:p>
            <a:pPr marL="201168" lvl="1" indent="0">
              <a:buNone/>
            </a:pPr>
            <a:r>
              <a:rPr lang="en-US" dirty="0" smtClean="0"/>
              <a:t>   N = 200,000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3. Removed the columns that didn’t effect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91" y="3146393"/>
            <a:ext cx="7859931" cy="14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03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data mining models that can be employed for predictive analysis are:</a:t>
            </a:r>
          </a:p>
          <a:p>
            <a:r>
              <a:rPr lang="en-US" dirty="0" smtClean="0"/>
              <a:t>1. Linear Regression</a:t>
            </a:r>
          </a:p>
          <a:p>
            <a:r>
              <a:rPr lang="en-US" dirty="0" smtClean="0"/>
              <a:t>2. K-nearest neighbor</a:t>
            </a:r>
          </a:p>
          <a:p>
            <a:r>
              <a:rPr lang="en-US" dirty="0" smtClean="0"/>
              <a:t>3. Random Forest</a:t>
            </a:r>
          </a:p>
          <a:p>
            <a:r>
              <a:rPr lang="en-US" dirty="0" smtClean="0"/>
              <a:t>4. Naïve Bayes</a:t>
            </a:r>
          </a:p>
          <a:p>
            <a:r>
              <a:rPr lang="en-US" dirty="0" smtClean="0"/>
              <a:t>5.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05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Split the clean data Quarter-wise for efficient modelling purpose</a:t>
            </a:r>
          </a:p>
          <a:p>
            <a:endParaRPr lang="en-US" dirty="0" smtClean="0"/>
          </a:p>
          <a:p>
            <a:r>
              <a:rPr lang="en-US" dirty="0" smtClean="0"/>
              <a:t>Step 2. Modelled the dataset for linear regression with respect to Daily Sales Value.</a:t>
            </a:r>
          </a:p>
          <a:p>
            <a:endParaRPr lang="en-US" dirty="0" smtClean="0"/>
          </a:p>
          <a:p>
            <a:r>
              <a:rPr lang="en-US" dirty="0" smtClean="0"/>
              <a:t>Step 3: Plotted the regression line</a:t>
            </a:r>
          </a:p>
          <a:p>
            <a:r>
              <a:rPr lang="en-US" dirty="0" smtClean="0"/>
              <a:t>Step 4: Predicted the output for the Test set </a:t>
            </a:r>
            <a:r>
              <a:rPr lang="en-US" dirty="0" err="1"/>
              <a:t>i</a:t>
            </a:r>
            <a:r>
              <a:rPr lang="en-US" dirty="0" err="1" smtClean="0"/>
              <a:t>,e</a:t>
            </a:r>
            <a:r>
              <a:rPr lang="en-US" dirty="0" smtClean="0"/>
              <a:t>; October 2015</a:t>
            </a:r>
          </a:p>
          <a:p>
            <a:r>
              <a:rPr lang="en-US" dirty="0" smtClean="0"/>
              <a:t>Step 5: Plotted a comparison plot for actual values and predicted values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70" y="2245058"/>
            <a:ext cx="7258887" cy="453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70" y="3390550"/>
            <a:ext cx="7981327" cy="49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35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095" y="483216"/>
            <a:ext cx="7543800" cy="294237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095" y="3425588"/>
            <a:ext cx="7696268" cy="24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49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325" y="573205"/>
            <a:ext cx="7543800" cy="534992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950" y="887104"/>
            <a:ext cx="8276686" cy="476307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68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determination for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RMSE without bin-means smoothing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RMSE with bin-means smoothing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MSE without bin-means smoothing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MSE with bin-means smoothing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56" y="3135273"/>
            <a:ext cx="7777501" cy="669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39" y="2212569"/>
            <a:ext cx="7832932" cy="537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38" y="5416386"/>
            <a:ext cx="6985931" cy="3566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839" y="4482654"/>
            <a:ext cx="6672033" cy="3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07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325" y="2260004"/>
            <a:ext cx="7543800" cy="31952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672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562" y="2545530"/>
            <a:ext cx="7543801" cy="12053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dirty="0" smtClean="0"/>
              <a:t>Predicting the sales for October 2015 for every item and shop using various data mining modelling methods.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47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36404"/>
            <a:ext cx="7543801" cy="40233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Step1: We are normalizing the entire dataset by creating a function. 	</a:t>
            </a:r>
          </a:p>
          <a:p>
            <a:pPr>
              <a:buNone/>
            </a:pPr>
            <a:r>
              <a:rPr lang="en-US" sz="900" dirty="0"/>
              <a:t>	</a:t>
            </a:r>
            <a:r>
              <a:rPr lang="en-US" sz="900" dirty="0" smtClean="0"/>
              <a:t>	normalize &lt;-function(x) { 	</a:t>
            </a:r>
            <a:r>
              <a:rPr lang="en-US" sz="1200" dirty="0" smtClean="0"/>
              <a:t>return((x-min(x))/(max(x) - min(x))) } </a:t>
            </a:r>
          </a:p>
          <a:p>
            <a:r>
              <a:rPr lang="en-US" sz="1200" dirty="0" smtClean="0"/>
              <a:t>                             	</a:t>
            </a:r>
            <a:r>
              <a:rPr lang="en-US" sz="1200" dirty="0" err="1" smtClean="0"/>
              <a:t>norm_data</a:t>
            </a:r>
            <a:r>
              <a:rPr lang="en-US" sz="1200" dirty="0" smtClean="0"/>
              <a:t> &lt;- </a:t>
            </a:r>
            <a:r>
              <a:rPr lang="en-US" sz="1200" dirty="0" err="1" smtClean="0"/>
              <a:t>as.data.frame</a:t>
            </a:r>
            <a:r>
              <a:rPr lang="en-US" sz="1200" dirty="0" smtClean="0"/>
              <a:t>(</a:t>
            </a:r>
            <a:r>
              <a:rPr lang="en-US" sz="1200" dirty="0" err="1" smtClean="0"/>
              <a:t>lapply</a:t>
            </a:r>
            <a:r>
              <a:rPr lang="en-US" sz="1200" dirty="0" smtClean="0"/>
              <a:t>(</a:t>
            </a:r>
            <a:r>
              <a:rPr lang="en-US" sz="1200" dirty="0" err="1" smtClean="0"/>
              <a:t>knntraindata</a:t>
            </a:r>
            <a:r>
              <a:rPr lang="en-US" sz="1200" dirty="0" smtClean="0"/>
              <a:t>[,c(1,2,3,4,5,6,7,8)], normalize))</a:t>
            </a:r>
          </a:p>
          <a:p>
            <a:pPr>
              <a:buNone/>
            </a:pPr>
            <a:r>
              <a:rPr lang="en-US" dirty="0" smtClean="0"/>
              <a:t>Step2: Split the normalized data in train and test set on the </a:t>
            </a:r>
            <a:r>
              <a:rPr lang="en-US" dirty="0" err="1" smtClean="0"/>
              <a:t>date_block</a:t>
            </a:r>
            <a:r>
              <a:rPr lang="en-US" dirty="0" smtClean="0"/>
              <a:t> _num.</a:t>
            </a:r>
          </a:p>
          <a:p>
            <a:pPr>
              <a:buNone/>
            </a:pPr>
            <a:r>
              <a:rPr lang="en-US" sz="900" dirty="0" smtClean="0"/>
              <a:t>		</a:t>
            </a:r>
            <a:r>
              <a:rPr lang="en-US" sz="900" dirty="0" err="1" smtClean="0"/>
              <a:t>knn_split</a:t>
            </a:r>
            <a:r>
              <a:rPr lang="en-US" sz="900" dirty="0" smtClean="0"/>
              <a:t> &lt;- split(</a:t>
            </a:r>
            <a:r>
              <a:rPr lang="en-US" sz="900" dirty="0" err="1" smtClean="0"/>
              <a:t>norm_data</a:t>
            </a:r>
            <a:r>
              <a:rPr lang="en-US" sz="900" dirty="0" smtClean="0"/>
              <a:t>, </a:t>
            </a:r>
            <a:r>
              <a:rPr lang="en-US" sz="900" dirty="0" err="1" smtClean="0"/>
              <a:t>norm_data$TRUE.date_block_num</a:t>
            </a:r>
            <a:r>
              <a:rPr lang="en-US" sz="900" dirty="0" smtClean="0"/>
              <a:t> &lt; 1)</a:t>
            </a:r>
          </a:p>
          <a:p>
            <a:pPr>
              <a:buNone/>
            </a:pPr>
            <a:r>
              <a:rPr lang="en-US" sz="900" dirty="0" smtClean="0"/>
              <a:t>		</a:t>
            </a:r>
            <a:r>
              <a:rPr lang="en-US" sz="900" dirty="0" err="1" smtClean="0"/>
              <a:t>norm_train_knn</a:t>
            </a:r>
            <a:r>
              <a:rPr lang="en-US" sz="900" dirty="0" smtClean="0"/>
              <a:t> &lt;- </a:t>
            </a:r>
            <a:r>
              <a:rPr lang="en-US" sz="900" dirty="0" err="1" smtClean="0"/>
              <a:t>data.frame</a:t>
            </a:r>
            <a:r>
              <a:rPr lang="en-US" sz="900" dirty="0" smtClean="0"/>
              <a:t>(</a:t>
            </a:r>
            <a:r>
              <a:rPr lang="en-US" sz="900" dirty="0" err="1" smtClean="0"/>
              <a:t>knn_split</a:t>
            </a:r>
            <a:r>
              <a:rPr lang="en-US" sz="900" dirty="0" smtClean="0"/>
              <a:t>["TRUE"])</a:t>
            </a:r>
          </a:p>
          <a:p>
            <a:pPr>
              <a:buNone/>
            </a:pPr>
            <a:r>
              <a:rPr lang="en-US" sz="900" dirty="0" smtClean="0"/>
              <a:t>		</a:t>
            </a:r>
            <a:r>
              <a:rPr lang="en-US" sz="900" dirty="0" err="1" smtClean="0"/>
              <a:t>norm_test_knn</a:t>
            </a:r>
            <a:r>
              <a:rPr lang="en-US" sz="900" dirty="0" smtClean="0"/>
              <a:t> &lt;- </a:t>
            </a:r>
            <a:r>
              <a:rPr lang="en-US" sz="900" dirty="0" err="1" smtClean="0"/>
              <a:t>data.frame</a:t>
            </a:r>
            <a:r>
              <a:rPr lang="en-US" sz="900" dirty="0" smtClean="0"/>
              <a:t>(</a:t>
            </a:r>
            <a:r>
              <a:rPr lang="en-US" sz="900" dirty="0" err="1" smtClean="0"/>
              <a:t>knn_split</a:t>
            </a:r>
            <a:r>
              <a:rPr lang="en-US" sz="900" dirty="0" smtClean="0"/>
              <a:t>["FALSE"])</a:t>
            </a:r>
          </a:p>
          <a:p>
            <a:pPr>
              <a:buNone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Step3: Create a target dataset for </a:t>
            </a:r>
            <a:r>
              <a:rPr lang="en-US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daily_sales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</a:p>
          <a:p>
            <a:pPr>
              <a:buNone/>
            </a:pPr>
            <a:r>
              <a:rPr lang="en-US" sz="900" dirty="0" smtClean="0"/>
              <a:t>		</a:t>
            </a:r>
            <a:r>
              <a:rPr lang="en-US" sz="900" dirty="0" err="1" smtClean="0"/>
              <a:t>knn_split_wo</a:t>
            </a:r>
            <a:r>
              <a:rPr lang="en-US" sz="900" dirty="0" smtClean="0"/>
              <a:t> &lt;- split(</a:t>
            </a:r>
            <a:r>
              <a:rPr lang="en-US" sz="900" dirty="0" err="1" smtClean="0"/>
              <a:t>knntraindata</a:t>
            </a:r>
            <a:r>
              <a:rPr lang="en-US" sz="900" dirty="0" smtClean="0"/>
              <a:t>, </a:t>
            </a:r>
            <a:r>
              <a:rPr lang="en-US" sz="900" dirty="0" err="1" smtClean="0"/>
              <a:t>knntraindata$date_block_num</a:t>
            </a:r>
            <a:r>
              <a:rPr lang="en-US" sz="900" dirty="0" smtClean="0"/>
              <a:t> &lt;33)</a:t>
            </a:r>
          </a:p>
          <a:p>
            <a:pPr>
              <a:buNone/>
            </a:pPr>
            <a:r>
              <a:rPr lang="en-US" sz="900" dirty="0" smtClean="0"/>
              <a:t>		</a:t>
            </a:r>
            <a:r>
              <a:rPr lang="en-US" sz="900" dirty="0" err="1" smtClean="0"/>
              <a:t>wo_norm_train_knn</a:t>
            </a:r>
            <a:r>
              <a:rPr lang="en-US" sz="900" dirty="0" smtClean="0"/>
              <a:t> &lt;- </a:t>
            </a:r>
            <a:r>
              <a:rPr lang="en-US" sz="900" dirty="0" err="1" smtClean="0"/>
              <a:t>data.frame</a:t>
            </a:r>
            <a:r>
              <a:rPr lang="en-US" sz="900" dirty="0" smtClean="0"/>
              <a:t>(</a:t>
            </a:r>
            <a:r>
              <a:rPr lang="en-US" sz="900" dirty="0" err="1" smtClean="0"/>
              <a:t>knn_split_wo</a:t>
            </a:r>
            <a:r>
              <a:rPr lang="en-US" sz="900" dirty="0" smtClean="0"/>
              <a:t>["TRUE"])</a:t>
            </a:r>
          </a:p>
          <a:p>
            <a:pPr>
              <a:buNone/>
            </a:pPr>
            <a:r>
              <a:rPr lang="en-US" sz="900" dirty="0" smtClean="0"/>
              <a:t>		</a:t>
            </a:r>
            <a:r>
              <a:rPr lang="en-US" sz="900" dirty="0" err="1" smtClean="0"/>
              <a:t>wo_norm_test_knn</a:t>
            </a:r>
            <a:r>
              <a:rPr lang="en-US" sz="900" dirty="0" smtClean="0"/>
              <a:t> &lt;- </a:t>
            </a:r>
            <a:r>
              <a:rPr lang="en-US" sz="900" dirty="0" err="1" smtClean="0"/>
              <a:t>data.frame</a:t>
            </a:r>
            <a:r>
              <a:rPr lang="en-US" sz="900" dirty="0" smtClean="0"/>
              <a:t>(</a:t>
            </a:r>
            <a:r>
              <a:rPr lang="en-US" sz="900" dirty="0" err="1" smtClean="0"/>
              <a:t>knn_split_wo</a:t>
            </a:r>
            <a:r>
              <a:rPr lang="en-US" sz="900" dirty="0" smtClean="0"/>
              <a:t>["FALSE"])</a:t>
            </a:r>
          </a:p>
          <a:p>
            <a:pPr>
              <a:buNone/>
            </a:pPr>
            <a:r>
              <a:rPr lang="en-US" sz="900" dirty="0" smtClean="0"/>
              <a:t>		</a:t>
            </a:r>
            <a:r>
              <a:rPr lang="en-US" sz="900" dirty="0" err="1" smtClean="0"/>
              <a:t>train_target</a:t>
            </a:r>
            <a:r>
              <a:rPr lang="en-US" sz="900" dirty="0" smtClean="0"/>
              <a:t> &lt;- </a:t>
            </a:r>
            <a:r>
              <a:rPr lang="en-US" sz="900" dirty="0" err="1" smtClean="0"/>
              <a:t>wo_norm_train_knn</a:t>
            </a:r>
            <a:r>
              <a:rPr lang="en-US" sz="900" dirty="0" smtClean="0"/>
              <a:t>[,5]</a:t>
            </a:r>
          </a:p>
          <a:p>
            <a:pPr>
              <a:buNone/>
            </a:pPr>
            <a:r>
              <a:rPr lang="en-US" sz="21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Step4: Determination of K</a:t>
            </a:r>
            <a:br>
              <a:rPr lang="en-US" sz="21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sz="21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	</a:t>
            </a: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&gt; k &lt;- </a:t>
            </a:r>
            <a:r>
              <a:rPr lang="en-US" sz="1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sqrt</a:t>
            </a: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(2935849)  &gt; print(k)   &gt;   [1] 1713.432 </a:t>
            </a:r>
            <a:b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#too many ties in </a:t>
            </a:r>
            <a:r>
              <a:rPr lang="en-US" sz="1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knn</a:t>
            </a: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was a major roadblock while implementing </a:t>
            </a:r>
            <a:r>
              <a:rPr lang="en-US" sz="1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knn</a:t>
            </a: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en-US" sz="1200" dirty="0" smtClean="0"/>
          </a:p>
          <a:p>
            <a:pPr>
              <a:buNone/>
            </a:pP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5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still needs to be completed?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KNN prediction </a:t>
            </a:r>
          </a:p>
          <a:p>
            <a:r>
              <a:rPr lang="en-US" dirty="0" smtClean="0"/>
              <a:t>2. Computation of </a:t>
            </a:r>
            <a:r>
              <a:rPr lang="en-US" dirty="0"/>
              <a:t>confidence </a:t>
            </a:r>
            <a:r>
              <a:rPr lang="en-US" dirty="0" smtClean="0"/>
              <a:t>interval for Model 1 and Model 2</a:t>
            </a:r>
          </a:p>
          <a:p>
            <a:r>
              <a:rPr lang="en-US" dirty="0" smtClean="0"/>
              <a:t>3. Efficiency in training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49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did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Sanjay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1. Cleaning data</a:t>
            </a:r>
          </a:p>
          <a:p>
            <a:pPr marL="0" indent="0">
              <a:buNone/>
            </a:pPr>
            <a:r>
              <a:rPr lang="en-US" dirty="0" smtClean="0"/>
              <a:t>     2. Outlier detection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4. Modelling: KNN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Rishya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1. </a:t>
            </a:r>
            <a:r>
              <a:rPr lang="en-US" dirty="0"/>
              <a:t>Feature engineering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2. Exploration of the data</a:t>
            </a:r>
          </a:p>
          <a:p>
            <a:pPr marL="0" indent="0">
              <a:buNone/>
            </a:pPr>
            <a:r>
              <a:rPr lang="en-US" dirty="0" smtClean="0"/>
              <a:t>     3. Modelling: Linear regression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8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32086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What did you learn?</a:t>
            </a:r>
          </a:p>
          <a:p>
            <a:r>
              <a:rPr lang="en-US" dirty="0" smtClean="0"/>
              <a:t>1. Comparing various models to determine the perfect one that fits the data</a:t>
            </a:r>
            <a:endParaRPr lang="en-US" dirty="0"/>
          </a:p>
          <a:p>
            <a:r>
              <a:rPr lang="en-US" dirty="0" smtClean="0"/>
              <a:t>2. Analytical creativity in handling noisy data, outliers and 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What were the roadblocks?</a:t>
            </a:r>
          </a:p>
          <a:p>
            <a:pPr marL="0" indent="0">
              <a:buNone/>
            </a:pPr>
            <a:r>
              <a:rPr lang="en-US" dirty="0" smtClean="0"/>
              <a:t> 1. Dealing with huge dataset was difficult.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2. Determining the right ways for feature engineering.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1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3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666694"/>
            <a:ext cx="7543800" cy="1148459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88" y="1815153"/>
            <a:ext cx="8198212" cy="420351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70000"/>
              </a:lnSpc>
            </a:pPr>
            <a:r>
              <a:rPr lang="en-US" dirty="0" smtClean="0"/>
              <a:t>The dataset consists of the following:</a:t>
            </a:r>
          </a:p>
          <a:p>
            <a:pPr>
              <a:lnSpc>
                <a:spcPct val="70000"/>
              </a:lnSpc>
            </a:pPr>
            <a:r>
              <a:rPr lang="en-US" dirty="0"/>
              <a:t>Structured dataset:</a:t>
            </a:r>
          </a:p>
          <a:p>
            <a:pPr latinLnBrk="1">
              <a:lnSpc>
                <a:spcPct val="70000"/>
              </a:lnSpc>
            </a:pPr>
            <a:r>
              <a:rPr lang="en-US" dirty="0"/>
              <a:t>&gt;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merged_all</a:t>
            </a:r>
            <a:r>
              <a:rPr lang="en-US" dirty="0"/>
              <a:t>)</a:t>
            </a:r>
          </a:p>
          <a:p>
            <a:pPr latinLnBrk="1">
              <a:lnSpc>
                <a:spcPct val="70000"/>
              </a:lnSpc>
            </a:pPr>
            <a:r>
              <a:rPr lang="en-US" dirty="0"/>
              <a:t>'</a:t>
            </a:r>
            <a:r>
              <a:rPr lang="en-US" dirty="0" err="1"/>
              <a:t>data.frame</a:t>
            </a:r>
            <a:r>
              <a:rPr lang="en-US" dirty="0"/>
              <a:t>':	2935849 obs. of  10 variables:</a:t>
            </a:r>
          </a:p>
          <a:p>
            <a:pPr latinLnBrk="1">
              <a:lnSpc>
                <a:spcPct val="70000"/>
              </a:lnSpc>
            </a:pPr>
            <a:r>
              <a:rPr lang="en-US" dirty="0"/>
              <a:t>1 $ </a:t>
            </a:r>
            <a:r>
              <a:rPr lang="en-US" dirty="0" err="1"/>
              <a:t>item_id</a:t>
            </a:r>
            <a:r>
              <a:rPr lang="en-US" dirty="0"/>
              <a:t>           : </a:t>
            </a:r>
            <a:r>
              <a:rPr lang="en-US" dirty="0" err="1"/>
              <a:t>int</a:t>
            </a:r>
            <a:r>
              <a:rPr lang="en-US" dirty="0"/>
              <a:t>  0 1 1 1 1 1 1 2 2 3 ...</a:t>
            </a:r>
          </a:p>
          <a:p>
            <a:pPr latinLnBrk="1">
              <a:lnSpc>
                <a:spcPct val="70000"/>
              </a:lnSpc>
            </a:pPr>
            <a:r>
              <a:rPr lang="en-US" dirty="0"/>
              <a:t>2 $ </a:t>
            </a:r>
            <a:r>
              <a:rPr lang="en-US" dirty="0" err="1"/>
              <a:t>item_category_id</a:t>
            </a:r>
            <a:r>
              <a:rPr lang="en-US" dirty="0"/>
              <a:t>  : </a:t>
            </a:r>
            <a:r>
              <a:rPr lang="en-US" dirty="0" err="1"/>
              <a:t>int</a:t>
            </a:r>
            <a:r>
              <a:rPr lang="en-US" dirty="0"/>
              <a:t>  40 76 76 76 76 76 76 40 40 40 ...</a:t>
            </a:r>
          </a:p>
          <a:p>
            <a:pPr latinLnBrk="1">
              <a:lnSpc>
                <a:spcPct val="70000"/>
              </a:lnSpc>
            </a:pPr>
            <a:r>
              <a:rPr lang="en-US" dirty="0"/>
              <a:t>3 $ </a:t>
            </a:r>
            <a:r>
              <a:rPr lang="en-US" dirty="0" err="1"/>
              <a:t>item_name</a:t>
            </a:r>
            <a:r>
              <a:rPr lang="en-US" dirty="0"/>
              <a:t>         : Factor w/ 22170 levels "! </a:t>
            </a:r>
            <a:r>
              <a:rPr lang="en-US" dirty="0" err="1"/>
              <a:t>Ð’Ðž</a:t>
            </a:r>
            <a:r>
              <a:rPr lang="en-US" dirty="0"/>
              <a:t> Ð’Ð›Ð\220Ð¡Ð¢Ð\230 </a:t>
            </a:r>
            <a:r>
              <a:rPr lang="en-US" dirty="0" smtClean="0"/>
              <a:t>Ð\2</a:t>
            </a:r>
          </a:p>
          <a:p>
            <a:pPr latinLnBrk="1">
              <a:lnSpc>
                <a:spcPct val="70000"/>
              </a:lnSpc>
            </a:pPr>
            <a:r>
              <a:rPr lang="en-US" dirty="0" smtClean="0"/>
              <a:t>4 </a:t>
            </a:r>
            <a:r>
              <a:rPr lang="en-US" dirty="0"/>
              <a:t>$ </a:t>
            </a:r>
            <a:r>
              <a:rPr lang="en-US" dirty="0" err="1"/>
              <a:t>item_category_name</a:t>
            </a:r>
            <a:r>
              <a:rPr lang="en-US" dirty="0"/>
              <a:t>: Factor w/ 84 levels "Ð¡Ð»ÑƒÐ¶ÐµÐ±Ð½Ñ‹Ðµ",..: 47 80 80 </a:t>
            </a:r>
            <a:endParaRPr lang="en-US" dirty="0" smtClean="0"/>
          </a:p>
          <a:p>
            <a:pPr latinLnBrk="1">
              <a:lnSpc>
                <a:spcPct val="70000"/>
              </a:lnSpc>
            </a:pPr>
            <a:r>
              <a:rPr lang="en-US" dirty="0" smtClean="0"/>
              <a:t>5 </a:t>
            </a:r>
            <a:r>
              <a:rPr lang="en-US" dirty="0"/>
              <a:t>$ </a:t>
            </a:r>
            <a:r>
              <a:rPr lang="en-US" dirty="0" err="1"/>
              <a:t>shop_id</a:t>
            </a:r>
            <a:r>
              <a:rPr lang="en-US" dirty="0"/>
              <a:t>           : </a:t>
            </a:r>
            <a:r>
              <a:rPr lang="en-US" dirty="0" err="1"/>
              <a:t>int</a:t>
            </a:r>
            <a:r>
              <a:rPr lang="en-US" dirty="0"/>
              <a:t>  54 55 55 55 55 55 55 54 54 54 ...</a:t>
            </a:r>
          </a:p>
          <a:p>
            <a:pPr latinLnBrk="1">
              <a:lnSpc>
                <a:spcPct val="70000"/>
              </a:lnSpc>
            </a:pPr>
            <a:r>
              <a:rPr lang="en-US" dirty="0"/>
              <a:t>6 $ </a:t>
            </a:r>
            <a:r>
              <a:rPr lang="en-US" dirty="0" err="1"/>
              <a:t>shop_name</a:t>
            </a:r>
            <a:r>
              <a:rPr lang="en-US" dirty="0"/>
              <a:t>         : Factor w/ 60 levels "!</a:t>
            </a:r>
            <a:r>
              <a:rPr lang="en-US" dirty="0" err="1"/>
              <a:t>Ð¯ÐºÑƒÑ‚Ñ</a:t>
            </a:r>
            <a:r>
              <a:rPr lang="en-US" dirty="0"/>
              <a:t>\201Ðº Ð¢Ð¦ \"Ð¦ÐµÐ½Ñ‚ </a:t>
            </a:r>
            <a:endParaRPr lang="en-US" dirty="0" smtClean="0"/>
          </a:p>
          <a:p>
            <a:pPr latinLnBrk="1">
              <a:lnSpc>
                <a:spcPct val="70000"/>
              </a:lnSpc>
            </a:pPr>
            <a:r>
              <a:rPr lang="en-US" dirty="0" smtClean="0"/>
              <a:t>7 </a:t>
            </a:r>
            <a:r>
              <a:rPr lang="en-US" dirty="0"/>
              <a:t>$ date              : Factor w/ 1034 levels "01.01.2013","01.01.2014",..: </a:t>
            </a:r>
            <a:r>
              <a:rPr lang="en-US" dirty="0" smtClean="0"/>
              <a:t>2</a:t>
            </a:r>
          </a:p>
          <a:p>
            <a:pPr latinLnBrk="1">
              <a:lnSpc>
                <a:spcPct val="70000"/>
              </a:lnSpc>
            </a:pPr>
            <a:r>
              <a:rPr lang="en-US" dirty="0" smtClean="0"/>
              <a:t>8 </a:t>
            </a:r>
            <a:r>
              <a:rPr lang="en-US" dirty="0"/>
              <a:t>$ </a:t>
            </a:r>
            <a:r>
              <a:rPr lang="en-US" dirty="0" err="1"/>
              <a:t>date_block_num</a:t>
            </a:r>
            <a:r>
              <a:rPr lang="en-US" dirty="0"/>
              <a:t>    : </a:t>
            </a:r>
            <a:r>
              <a:rPr lang="en-US" dirty="0" err="1"/>
              <a:t>int</a:t>
            </a:r>
            <a:r>
              <a:rPr lang="en-US" dirty="0"/>
              <a:t>  20 21 15 20 18 15 19 19 22 18 ...</a:t>
            </a:r>
          </a:p>
          <a:p>
            <a:pPr latinLnBrk="1">
              <a:lnSpc>
                <a:spcPct val="70000"/>
              </a:lnSpc>
            </a:pPr>
            <a:r>
              <a:rPr lang="en-US" dirty="0"/>
              <a:t>9 $ </a:t>
            </a:r>
            <a:r>
              <a:rPr lang="en-US" dirty="0" err="1"/>
              <a:t>item_price</a:t>
            </a:r>
            <a:r>
              <a:rPr lang="en-US" dirty="0"/>
              <a:t>        : </a:t>
            </a:r>
            <a:r>
              <a:rPr lang="en-US" dirty="0" err="1"/>
              <a:t>num</a:t>
            </a:r>
            <a:r>
              <a:rPr lang="en-US" dirty="0"/>
              <a:t>  58 4490 4490 4490 4490 4490 4490 58 58 100 ...</a:t>
            </a:r>
          </a:p>
          <a:p>
            <a:pPr latinLnBrk="1">
              <a:lnSpc>
                <a:spcPct val="70000"/>
              </a:lnSpc>
            </a:pPr>
            <a:r>
              <a:rPr lang="en-US" dirty="0"/>
              <a:t>10 $ </a:t>
            </a:r>
            <a:r>
              <a:rPr lang="en-US" dirty="0" err="1"/>
              <a:t>item_cnt_day</a:t>
            </a:r>
            <a:r>
              <a:rPr lang="en-US" dirty="0"/>
              <a:t>     : </a:t>
            </a:r>
            <a:r>
              <a:rPr lang="en-US" dirty="0" err="1"/>
              <a:t>num</a:t>
            </a:r>
            <a:r>
              <a:rPr lang="en-US" dirty="0"/>
              <a:t>  1 1 1 1 1 1 1 1 1 1 ...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29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1092632"/>
            <a:ext cx="7543800" cy="6277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56096"/>
            <a:ext cx="7816074" cy="40129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Looking for noise in the dataset:</a:t>
            </a:r>
            <a:endParaRPr lang="en-US" sz="1100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was observed that two </a:t>
            </a:r>
            <a:r>
              <a:rPr lang="en-US" dirty="0" smtClean="0"/>
              <a:t>variables(</a:t>
            </a:r>
            <a:r>
              <a:rPr lang="en-US" dirty="0" err="1" smtClean="0"/>
              <a:t>item_price</a:t>
            </a:r>
            <a:r>
              <a:rPr lang="en-US" dirty="0" smtClean="0"/>
              <a:t> and </a:t>
            </a:r>
            <a:r>
              <a:rPr lang="en-US" dirty="0" err="1" smtClean="0"/>
              <a:t>item_cnt_day</a:t>
            </a:r>
            <a:r>
              <a:rPr lang="en-US" dirty="0" smtClean="0"/>
              <a:t>) </a:t>
            </a:r>
            <a:r>
              <a:rPr lang="en-US" dirty="0"/>
              <a:t>in the dataset had noisy data i.e</a:t>
            </a:r>
            <a:r>
              <a:rPr lang="en-US" dirty="0" smtClean="0"/>
              <a:t>. it had </a:t>
            </a:r>
            <a:r>
              <a:rPr lang="en-US" dirty="0"/>
              <a:t>negative </a:t>
            </a:r>
            <a:r>
              <a:rPr lang="en-US" dirty="0" smtClean="0"/>
              <a:t>values.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216893"/>
            <a:ext cx="5427716" cy="2319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035" y="2943045"/>
            <a:ext cx="4803724" cy="33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86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196097"/>
            <a:ext cx="6011714" cy="960900"/>
          </a:xfrm>
        </p:spPr>
        <p:txBody>
          <a:bodyPr/>
          <a:lstStyle/>
          <a:p>
            <a:r>
              <a:rPr lang="en-US" dirty="0" smtClean="0"/>
              <a:t>Dataset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2325" y="1174036"/>
            <a:ext cx="8465779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 summary(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merged_all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7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7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item_id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7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7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item_category_id</a:t>
            </a:r>
            <a:endParaRPr kumimoji="0" lang="en-US" sz="7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Min.   :    0   Min.   : 0    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1st Qu.: 4476   1st Qu.:28    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Median : 9343   Median :40    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Mean   :10197   Mean   :40    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3rd Qu.:15684   3rd Qu.:55    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Max.   :22169   Max.   :83    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                    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                                                           </a:t>
            </a:r>
            <a:r>
              <a:rPr kumimoji="0" lang="en-US" sz="7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item_name</a:t>
            </a:r>
            <a:r>
              <a:rPr kumimoji="0" lang="en-US" sz="7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¤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¸Ñ€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¼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½Ñ‹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¿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µÑ‚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¼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 1Ð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¡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˜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½Ñ‚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µÑ€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 Ð±Ð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»Ñ‹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(34*42) 45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¼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¼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                   :  31340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Playstation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Store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¿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¿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»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Ñƒ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¼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Ð°Ð¶Ð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Ð°: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š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Ñ€Ñ‚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°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¿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»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Ñ‚Ñ‹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1000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Ñ€Ñƒ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±.                       :   9408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ŸÑ€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¼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Ð´Ð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Ð¶Ð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½Ñ‹Ñ…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Ñ€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Ð´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Ñ‚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²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Ð´Ð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»Ñ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\u008f 1Ð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¡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-ÐžÐ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»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                                         :   9067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Diablo III [PC, Jewel,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Ñ€ÑƒÑ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\u008f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²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µÑ€Ñ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\u008f]                                                                   :   7479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Kaspersky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Internet Security Multi-Device Russian Edition. 2-Device 1 year Renewal Box                                 :   6853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World of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Warcraft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.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š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Ñ€Ñ‚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°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¿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»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Ñ‚Ñ‹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³Ñ€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²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³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²Ñ€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¼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(online) (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Ñ€ÑƒÑ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\u0081.Ð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²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.) (60 Ð´Ð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) (Jewel):   6602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(Other)                                                                                                               :2865100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</a:t>
            </a:r>
            <a:r>
              <a:rPr kumimoji="0" lang="en-US" sz="7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                                 </a:t>
            </a:r>
            <a:r>
              <a:rPr kumimoji="0" lang="en-US" sz="7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item_category_name</a:t>
            </a:r>
            <a:r>
              <a:rPr kumimoji="0" lang="en-US" sz="7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7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shop_id</a:t>
            </a:r>
            <a:r>
              <a:rPr kumimoji="0" lang="en-US" sz="7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š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- DVD                                                 : 564652   Min.   : 0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˜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³Ñ€Ñ‹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PC -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¡Ñ‚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Ð´Ð°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Ñ€Ñ‚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½Ñ‹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·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Ð´Ð°Ð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\u008f            : 351591   1st Qu.:22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œÑƒ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·Ñ‹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° - CD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»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»ÑŒ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³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¿Ñ€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·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²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Ð´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Ñ‚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²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Ð°: 339585   Median :31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˜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³Ñ€Ñ‹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- PS3                                                 : 208219   Mean   :33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š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-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Blu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-Ray                                             : 192674   3rd Qu.:47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˜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³Ñ€Ñ‹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- XBOX 360                                            : 146789   Max.   :59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(Other)                                                        :1132339             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                                     </a:t>
            </a:r>
            <a:r>
              <a:rPr kumimoji="0" lang="en-US" sz="7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7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shop_name</a:t>
            </a:r>
            <a:r>
              <a:rPr kumimoji="0" lang="en-US" sz="7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    date         </a:t>
            </a:r>
            <a:r>
              <a:rPr kumimoji="0" lang="en-US" sz="7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date_block_num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œ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²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¢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¦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"Ð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¡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¼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²Ñ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           : 235636   28.12.2013:   9434   Min.   : 0.00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œ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²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¢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š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"Ð\u0090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Ñ‚Ñ€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¸Ñƒ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¼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                   : 186104   29.12.2013:   9335   1st Qu.: 7.00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¥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¼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¢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¦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"Ð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œ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³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Ð°"                           : 143480   30.12.2014:   9324   Median :14.00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œ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²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¢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¦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"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œ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•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“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\u0090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¢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¿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»Ñ‹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¡Ñ‚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Ð°Ð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 II: 142234   30.12.2013:   9138   Mean   :14.57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¯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ºÑƒÑ‚Ñ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Ñ€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Ð´Ð¶Ð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¾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Ð´Ð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·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, 56            : 117428   31.12.2014:   8347   3rd Qu.:23.00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¡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Ÿ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Ð±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¢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š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"Ð\u009dÐ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²Ñ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\u0081Ð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º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¸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¹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¦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µ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Ð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½Ñ‚Ñ€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"              : 109253   27.12.2014:   8041   Max.   :33.00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(Other)                                              :2001714   (Other)   :2882230                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7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7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item_price</a:t>
            </a:r>
            <a:r>
              <a:rPr kumimoji="0" lang="en-US" sz="7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7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item_cnt_day</a:t>
            </a:r>
            <a:r>
              <a:rPr kumimoji="0" lang="en-US" sz="7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7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daily_sales_value</a:t>
            </a:r>
            <a:endParaRPr kumimoji="0" lang="en-US" sz="7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Min.   :    -1.0   Min.   : -22.000   Min.   : -68970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1st Qu.:   249.0   1st Qu.:   1.000   1st Qu.:    249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Median :   399.0   Median :   1.000   Median :    449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Mean   :   890.9   Mean   :   1.243   Mean   :   1158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3rd Qu.:   999.0   3rd Qu.:   1.000   3rd Qu.:   1078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Max.   :307980.0   Max.   :2169.000   Max.   :1829990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smoothed data with actual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9617" y="1846263"/>
            <a:ext cx="7109858" cy="4430330"/>
          </a:xfrm>
        </p:spPr>
      </p:pic>
    </p:spTree>
    <p:extLst>
      <p:ext uri="{BB962C8B-B14F-4D97-AF65-F5344CB8AC3E}">
        <p14:creationId xmlns:p14="http://schemas.microsoft.com/office/powerpoint/2010/main" xmlns="" val="31824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Boxplot was used to determine the outliers in total Sales for </a:t>
            </a:r>
            <a:r>
              <a:rPr lang="en-US" dirty="0" err="1" smtClean="0"/>
              <a:t>ItemID</a:t>
            </a:r>
            <a:r>
              <a:rPr lang="en-US" dirty="0" smtClean="0"/>
              <a:t>, </a:t>
            </a:r>
            <a:r>
              <a:rPr lang="en-US" dirty="0" err="1" smtClean="0"/>
              <a:t>ShopID</a:t>
            </a:r>
            <a:r>
              <a:rPr lang="en-US" dirty="0" smtClean="0"/>
              <a:t> and 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9642" y="2585708"/>
            <a:ext cx="5690434" cy="32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74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			  </a:t>
            </a:r>
            <a:r>
              <a:rPr lang="en-US" dirty="0" err="1" smtClean="0"/>
              <a:t>ShopID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325" y="2183642"/>
            <a:ext cx="3703638" cy="368545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4075" y="2183641"/>
            <a:ext cx="3702050" cy="36854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54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 of the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325" y="1884583"/>
            <a:ext cx="7543800" cy="39460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FDD-C882-6D4B-A58C-DE607F197F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1932</TotalTime>
  <Words>777</Words>
  <Application>Microsoft Office PowerPoint</Application>
  <PresentationFormat>On-screen Show (4:3)</PresentationFormat>
  <Paragraphs>169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Retrospect</vt:lpstr>
      <vt:lpstr>Final Project- Sales prediction</vt:lpstr>
      <vt:lpstr>Problem Definition</vt:lpstr>
      <vt:lpstr>Dataset</vt:lpstr>
      <vt:lpstr>1. Cleaning the data</vt:lpstr>
      <vt:lpstr>Dataset Summary</vt:lpstr>
      <vt:lpstr>Comparing smoothed data with actual data</vt:lpstr>
      <vt:lpstr>2. Outlier detection</vt:lpstr>
      <vt:lpstr>Month     ShopID</vt:lpstr>
      <vt:lpstr>Visual analysis of the data</vt:lpstr>
      <vt:lpstr>Visual analysis of the data</vt:lpstr>
      <vt:lpstr>Visual analysis of the data</vt:lpstr>
      <vt:lpstr>3. Feature Engineering</vt:lpstr>
      <vt:lpstr>4. Modelling</vt:lpstr>
      <vt:lpstr>Linear Regression</vt:lpstr>
      <vt:lpstr>Slide 15</vt:lpstr>
      <vt:lpstr>Slide 16</vt:lpstr>
      <vt:lpstr>Slide 17</vt:lpstr>
      <vt:lpstr>Error determination for Linear Regression</vt:lpstr>
      <vt:lpstr>K-Means</vt:lpstr>
      <vt:lpstr>K nearest neighbors</vt:lpstr>
      <vt:lpstr>What still needs to be completed?</vt:lpstr>
      <vt:lpstr>Who did what</vt:lpstr>
      <vt:lpstr>Conclusion</vt:lpstr>
      <vt:lpstr>THANK YOU</vt:lpstr>
    </vt:vector>
  </TitlesOfParts>
  <Company>UWT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Title</dc:title>
  <dc:creator>Computer  Services</dc:creator>
  <cp:lastModifiedBy>sanjay sajjan</cp:lastModifiedBy>
  <cp:revision>79</cp:revision>
  <dcterms:created xsi:type="dcterms:W3CDTF">2019-11-26T22:50:24Z</dcterms:created>
  <dcterms:modified xsi:type="dcterms:W3CDTF">2019-12-05T20:51:59Z</dcterms:modified>
</cp:coreProperties>
</file>