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d5be0244d71e2c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d5be0244d71e2c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d5be0244d71e2c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d5be0244d71e2c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d5be0244d71e2c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d5be0244d71e2c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5be0244d71e2c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5be0244d71e2c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d5be0244d71e2c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d5be0244d71e2c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d5be0244d71e2c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d5be0244d71e2c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d5be0244d71e2c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d5be0244d71e2c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d5be0244d71e2c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d5be0244d71e2c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d5be0244d71e2c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d5be0244d71e2c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bd8a2fa6d67d3e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5bd8a2fa6d67d3e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d5be0244d71e2c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d5be0244d71e2c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d5be0244d71e2c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d5be0244d71e2c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d5be0244d71e2c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d5be0244d71e2c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d5be0244d71e2c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d5be0244d71e2c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d5be0244d71e2c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d5be0244d71e2c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d5be0244d71e2c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d5be0244d71e2c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d5be0244d71e2c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d5be0244d71e2c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d5be0244d71e2c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d5be0244d71e2c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237850"/>
            <a:ext cx="9144000" cy="174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1800">
                <a:latin typeface="Times New Roman"/>
                <a:ea typeface="Times New Roman"/>
                <a:cs typeface="Times New Roman"/>
                <a:sym typeface="Times New Roman"/>
              </a:rPr>
              <a:t>DHANALAKSHMI SRINIVASAN ENGINEERING COLLEGE</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GB" sz="1800">
                <a:latin typeface="Times New Roman"/>
                <a:ea typeface="Times New Roman"/>
                <a:cs typeface="Times New Roman"/>
                <a:sym typeface="Times New Roman"/>
              </a:rPr>
              <a:t>(AUTONOMOUS)</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GB" sz="1800">
                <a:latin typeface="Times New Roman"/>
                <a:ea typeface="Times New Roman"/>
                <a:cs typeface="Times New Roman"/>
                <a:sym typeface="Times New Roman"/>
              </a:rPr>
              <a:t>PERAMBALUR – 621 212</a:t>
            </a:r>
            <a:endParaRPr b="1" sz="1800">
              <a:latin typeface="Times New Roman"/>
              <a:ea typeface="Times New Roman"/>
              <a:cs typeface="Times New Roman"/>
              <a:sym typeface="Times New Roman"/>
            </a:endParaRPr>
          </a:p>
          <a:p>
            <a:pPr indent="0" lvl="0" marL="0" rtl="0" algn="ctr">
              <a:spcBef>
                <a:spcPts val="0"/>
              </a:spcBef>
              <a:spcAft>
                <a:spcPts val="0"/>
              </a:spcAft>
              <a:buNone/>
            </a:pPr>
            <a:r>
              <a:t/>
            </a:r>
            <a:endParaRPr b="1" sz="1800" u="sng">
              <a:latin typeface="Times New Roman"/>
              <a:ea typeface="Times New Roman"/>
              <a:cs typeface="Times New Roman"/>
              <a:sym typeface="Times New Roman"/>
            </a:endParaRPr>
          </a:p>
          <a:p>
            <a:pPr indent="0" lvl="0" marL="0" rtl="0" algn="ctr">
              <a:spcBef>
                <a:spcPts val="0"/>
              </a:spcBef>
              <a:spcAft>
                <a:spcPts val="0"/>
              </a:spcAft>
              <a:buNone/>
            </a:pPr>
            <a:r>
              <a:rPr b="1" lang="en-GB" sz="1800">
                <a:latin typeface="Times New Roman"/>
                <a:ea typeface="Times New Roman"/>
                <a:cs typeface="Times New Roman"/>
                <a:sym typeface="Times New Roman"/>
              </a:rPr>
              <a:t>Department of Artificial Intelligence and Data Science </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b="1" sz="1800" u="sng">
              <a:latin typeface="Times New Roman"/>
              <a:ea typeface="Times New Roman"/>
              <a:cs typeface="Times New Roman"/>
              <a:sym typeface="Times New Roman"/>
            </a:endParaRPr>
          </a:p>
        </p:txBody>
      </p:sp>
      <p:sp>
        <p:nvSpPr>
          <p:cNvPr id="55" name="Google Shape;55;p13"/>
          <p:cNvSpPr txBox="1"/>
          <p:nvPr>
            <p:ph idx="1" type="subTitle"/>
          </p:nvPr>
        </p:nvSpPr>
        <p:spPr>
          <a:xfrm>
            <a:off x="311700" y="2236850"/>
            <a:ext cx="8520600" cy="24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Project Guide : Prof. R. Aarthy M.Tech., (Ph. D)</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Pro</a:t>
            </a:r>
            <a:r>
              <a:rPr b="1" lang="en-GB" sz="1800">
                <a:solidFill>
                  <a:srgbClr val="000000"/>
                </a:solidFill>
                <a:latin typeface="Times New Roman"/>
                <a:ea typeface="Times New Roman"/>
                <a:cs typeface="Times New Roman"/>
                <a:sym typeface="Times New Roman"/>
              </a:rPr>
              <a:t>ject Team : </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                              SUGANRAJ P                        (810421243056)</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                              SUNDARAPANDIYAN T     (810421243057)</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                              SANTHOSH R                       (810421243305)</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12"/>
            <a:ext cx="1290325" cy="1326151"/>
          </a:xfrm>
          <a:prstGeom prst="rect">
            <a:avLst/>
          </a:prstGeom>
          <a:noFill/>
          <a:ln>
            <a:noFill/>
          </a:ln>
        </p:spPr>
      </p:pic>
      <p:pic>
        <p:nvPicPr>
          <p:cNvPr id="57" name="Google Shape;57;p13"/>
          <p:cNvPicPr preferRelativeResize="0"/>
          <p:nvPr/>
        </p:nvPicPr>
        <p:blipFill>
          <a:blip r:embed="rId4">
            <a:alphaModFix/>
          </a:blip>
          <a:stretch>
            <a:fillRect/>
          </a:stretch>
        </p:blipFill>
        <p:spPr>
          <a:xfrm>
            <a:off x="7853675" y="0"/>
            <a:ext cx="1290325" cy="1064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90250" y="450150"/>
            <a:ext cx="8263800" cy="3881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Image Acquisition</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In this module, we can train and test the images for food calorie calculation.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First upload the images for training.</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After that upload the image for testing to get the calorie information.</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Food images may be any type or any size.</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Preprocessing</a:t>
            </a:r>
            <a:endParaRPr b="1">
              <a:latin typeface="Times New Roman"/>
              <a:ea typeface="Times New Roman"/>
              <a:cs typeface="Times New Roman"/>
              <a:sym typeface="Times New Roman"/>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0"/>
              </a:spcAft>
              <a:buClr>
                <a:schemeClr val="dk1"/>
              </a:buClr>
              <a:buSzPts val="2400"/>
              <a:buFont typeface="Times New Roman"/>
              <a:buAutoNum type="arabicPeriod"/>
            </a:pPr>
            <a:r>
              <a:rPr lang="en-GB" sz="2400">
                <a:solidFill>
                  <a:schemeClr val="dk1"/>
                </a:solidFill>
                <a:latin typeface="Times New Roman"/>
                <a:ea typeface="Times New Roman"/>
                <a:cs typeface="Times New Roman"/>
                <a:sym typeface="Times New Roman"/>
              </a:rPr>
              <a:t>In this module, implement gray scale conversion to convert the RGB image into gray values.</a:t>
            </a:r>
            <a:endParaRPr sz="2400">
              <a:solidFill>
                <a:schemeClr val="dk1"/>
              </a:solidFill>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AutoNum type="arabicPeriod"/>
            </a:pPr>
            <a:r>
              <a:rPr lang="en-GB" sz="2400">
                <a:solidFill>
                  <a:schemeClr val="dk1"/>
                </a:solidFill>
                <a:latin typeface="Times New Roman"/>
                <a:ea typeface="Times New Roman"/>
                <a:cs typeface="Times New Roman"/>
                <a:sym typeface="Times New Roman"/>
              </a:rPr>
              <a:t>After implement noise filtering to eliminate the noise in uploaded images.</a:t>
            </a:r>
            <a:endParaRPr sz="2400">
              <a:solidFill>
                <a:schemeClr val="dk1"/>
              </a:solidFill>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AutoNum type="arabicPeriod"/>
            </a:pPr>
            <a:r>
              <a:rPr lang="en-GB" sz="2400">
                <a:solidFill>
                  <a:schemeClr val="dk1"/>
                </a:solidFill>
                <a:latin typeface="Times New Roman"/>
                <a:ea typeface="Times New Roman"/>
                <a:cs typeface="Times New Roman"/>
                <a:sym typeface="Times New Roman"/>
              </a:rPr>
              <a:t>Median filtering can be used to eliminate the noise in images.</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Feature Extraction</a:t>
            </a:r>
            <a:endParaRPr b="1">
              <a:latin typeface="Times New Roman"/>
              <a:ea typeface="Times New Roman"/>
              <a:cs typeface="Times New Roman"/>
              <a:sym typeface="Times New Roman"/>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Image features are categorized into two types such as low level features and high level features.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Use the low level features to extract the food color, shape and texture values.</a:t>
            </a:r>
            <a:endParaRPr sz="2400">
              <a:latin typeface="Times New Roman"/>
              <a:ea typeface="Times New Roman"/>
              <a:cs typeface="Times New Roman"/>
              <a:sym typeface="Times New Roman"/>
            </a:endParaRPr>
          </a:p>
          <a:p>
            <a:pPr indent="-381000" lvl="0" marL="457200" rtl="0" algn="just">
              <a:spcBef>
                <a:spcPts val="0"/>
              </a:spcBef>
              <a:spcAft>
                <a:spcPts val="0"/>
              </a:spcAft>
              <a:buSzPts val="2400"/>
              <a:buFont typeface="Times New Roman"/>
              <a:buAutoNum type="arabicPeriod"/>
            </a:pPr>
            <a:r>
              <a:rPr lang="en-GB" sz="2400">
                <a:latin typeface="Times New Roman"/>
                <a:ea typeface="Times New Roman"/>
                <a:cs typeface="Times New Roman"/>
                <a:sym typeface="Times New Roman"/>
              </a:rPr>
              <a:t>These features are used to train the food with name and add calorie details such as energy, fat and so on.</a:t>
            </a:r>
            <a:endParaRPr sz="2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Classification</a:t>
            </a:r>
            <a:endParaRPr b="1">
              <a:latin typeface="Times New Roman"/>
              <a:ea typeface="Times New Roman"/>
              <a:cs typeface="Times New Roman"/>
              <a:sym typeface="Times New Roman"/>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47662" lvl="0" marL="457200" rtl="0" algn="just">
              <a:spcBef>
                <a:spcPts val="0"/>
              </a:spcBef>
              <a:spcAft>
                <a:spcPts val="0"/>
              </a:spcAft>
              <a:buClr>
                <a:schemeClr val="dk1"/>
              </a:buClr>
              <a:buSzPct val="100000"/>
              <a:buFont typeface="Times New Roman"/>
              <a:buAutoNum type="arabicPeriod"/>
            </a:pPr>
            <a:r>
              <a:rPr lang="en-GB" sz="3000">
                <a:solidFill>
                  <a:schemeClr val="dk1"/>
                </a:solidFill>
                <a:latin typeface="Times New Roman"/>
                <a:ea typeface="Times New Roman"/>
                <a:cs typeface="Times New Roman"/>
                <a:sym typeface="Times New Roman"/>
              </a:rPr>
              <a:t>In this module implement machine learning approach to recognize food.</a:t>
            </a:r>
            <a:endParaRPr sz="3000">
              <a:solidFill>
                <a:schemeClr val="dk1"/>
              </a:solidFill>
              <a:latin typeface="Times New Roman"/>
              <a:ea typeface="Times New Roman"/>
              <a:cs typeface="Times New Roman"/>
              <a:sym typeface="Times New Roman"/>
            </a:endParaRPr>
          </a:p>
          <a:p>
            <a:pPr indent="-347662" lvl="0" marL="457200" rtl="0" algn="just">
              <a:spcBef>
                <a:spcPts val="0"/>
              </a:spcBef>
              <a:spcAft>
                <a:spcPts val="0"/>
              </a:spcAft>
              <a:buClr>
                <a:schemeClr val="dk1"/>
              </a:buClr>
              <a:buSzPct val="100000"/>
              <a:buFont typeface="Times New Roman"/>
              <a:buAutoNum type="arabicPeriod"/>
            </a:pPr>
            <a:r>
              <a:rPr lang="en-GB" sz="3000">
                <a:solidFill>
                  <a:schemeClr val="dk1"/>
                </a:solidFill>
                <a:latin typeface="Times New Roman"/>
                <a:ea typeface="Times New Roman"/>
                <a:cs typeface="Times New Roman"/>
                <a:sym typeface="Times New Roman"/>
              </a:rPr>
              <a:t>CNN algorithm can be used to classify features and labeled as food name.</a:t>
            </a:r>
            <a:endParaRPr sz="3000">
              <a:solidFill>
                <a:schemeClr val="dk1"/>
              </a:solidFill>
              <a:latin typeface="Times New Roman"/>
              <a:ea typeface="Times New Roman"/>
              <a:cs typeface="Times New Roman"/>
              <a:sym typeface="Times New Roman"/>
            </a:endParaRPr>
          </a:p>
          <a:p>
            <a:pPr indent="-347662" lvl="0" marL="457200" rtl="0" algn="just">
              <a:spcBef>
                <a:spcPts val="0"/>
              </a:spcBef>
              <a:spcAft>
                <a:spcPts val="0"/>
              </a:spcAft>
              <a:buClr>
                <a:schemeClr val="dk1"/>
              </a:buClr>
              <a:buSzPct val="100000"/>
              <a:buFont typeface="Times New Roman"/>
              <a:buAutoNum type="arabicPeriod"/>
            </a:pPr>
            <a:r>
              <a:rPr lang="en-GB" sz="3000">
                <a:solidFill>
                  <a:schemeClr val="dk1"/>
                </a:solidFill>
                <a:latin typeface="Times New Roman"/>
                <a:ea typeface="Times New Roman"/>
                <a:cs typeface="Times New Roman"/>
                <a:sym typeface="Times New Roman"/>
              </a:rPr>
              <a:t>After food recognition, automatically extract the information about calories.</a:t>
            </a:r>
            <a:endParaRPr sz="3000">
              <a:solidFill>
                <a:schemeClr val="dk1"/>
              </a:solidFill>
              <a:latin typeface="Times New Roman"/>
              <a:ea typeface="Times New Roman"/>
              <a:cs typeface="Times New Roman"/>
              <a:sym typeface="Times New Roman"/>
            </a:endParaRPr>
          </a:p>
          <a:p>
            <a:pPr indent="-347662" lvl="0" marL="457200" rtl="0" algn="just">
              <a:spcBef>
                <a:spcPts val="0"/>
              </a:spcBef>
              <a:spcAft>
                <a:spcPts val="0"/>
              </a:spcAft>
              <a:buClr>
                <a:schemeClr val="dk1"/>
              </a:buClr>
              <a:buSzPct val="100000"/>
              <a:buFont typeface="Times New Roman"/>
              <a:buAutoNum type="arabicPeriod"/>
            </a:pPr>
            <a:r>
              <a:rPr lang="en-GB" sz="3000">
                <a:solidFill>
                  <a:schemeClr val="dk1"/>
                </a:solidFill>
                <a:latin typeface="Times New Roman"/>
                <a:ea typeface="Times New Roman"/>
                <a:cs typeface="Times New Roman"/>
                <a:sym typeface="Times New Roman"/>
              </a:rPr>
              <a:t>And also recommend the food based on User BMI values.</a:t>
            </a:r>
            <a:endParaRPr sz="30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311700" y="744575"/>
            <a:ext cx="8520600" cy="2074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 </a:t>
            </a:r>
            <a:endParaRPr/>
          </a:p>
        </p:txBody>
      </p:sp>
      <p:sp>
        <p:nvSpPr>
          <p:cNvPr id="134" name="Google Shape;134;p26"/>
          <p:cNvSpPr txBox="1"/>
          <p:nvPr>
            <p:ph idx="1" type="subTitle"/>
          </p:nvPr>
        </p:nvSpPr>
        <p:spPr>
          <a:xfrm>
            <a:off x="311700" y="2834125"/>
            <a:ext cx="8520600" cy="182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35" name="Google Shape;135;p26"/>
          <p:cNvSpPr/>
          <p:nvPr/>
        </p:nvSpPr>
        <p:spPr>
          <a:xfrm>
            <a:off x="2061350" y="2834125"/>
            <a:ext cx="5439600" cy="2074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36" name="Google Shape;136;p26"/>
          <p:cNvSpPr/>
          <p:nvPr/>
        </p:nvSpPr>
        <p:spPr>
          <a:xfrm>
            <a:off x="2061350" y="517125"/>
            <a:ext cx="5439600" cy="2301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2525475" y="486575"/>
            <a:ext cx="4702500" cy="2085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42" name="Google Shape;142;p27"/>
          <p:cNvSpPr txBox="1"/>
          <p:nvPr>
            <p:ph idx="1" type="subTitle"/>
          </p:nvPr>
        </p:nvSpPr>
        <p:spPr>
          <a:xfrm>
            <a:off x="2525475" y="2834125"/>
            <a:ext cx="4702500" cy="208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43" name="Google Shape;143;p27"/>
          <p:cNvSpPr/>
          <p:nvPr/>
        </p:nvSpPr>
        <p:spPr>
          <a:xfrm>
            <a:off x="2551600" y="486450"/>
            <a:ext cx="4702500" cy="2085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44" name="Google Shape;144;p27"/>
          <p:cNvSpPr/>
          <p:nvPr/>
        </p:nvSpPr>
        <p:spPr>
          <a:xfrm>
            <a:off x="2525475" y="2834124"/>
            <a:ext cx="4702500" cy="2085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2534200" y="313575"/>
            <a:ext cx="4563300" cy="23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0" name="Google Shape;150;p28"/>
          <p:cNvSpPr txBox="1"/>
          <p:nvPr>
            <p:ph idx="1" type="subTitle"/>
          </p:nvPr>
        </p:nvSpPr>
        <p:spPr>
          <a:xfrm>
            <a:off x="311700" y="3224700"/>
            <a:ext cx="8520600" cy="191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51" name="Google Shape;151;p28"/>
          <p:cNvSpPr/>
          <p:nvPr/>
        </p:nvSpPr>
        <p:spPr>
          <a:xfrm>
            <a:off x="2290344" y="313579"/>
            <a:ext cx="4563300" cy="2330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52" name="Google Shape;152;p28"/>
          <p:cNvSpPr/>
          <p:nvPr/>
        </p:nvSpPr>
        <p:spPr>
          <a:xfrm>
            <a:off x="2290350" y="2644275"/>
            <a:ext cx="4563300" cy="2122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People are paying more attention to their health on a global scale. They are using a variety of techniques to stay in shape. One the way is to measure the calorie and nutrition  level  in  the  meal.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This  project  has  given  a  brief  review  of  different calorie and nutrition measurement system. After discussing various systems, it is found that there is scope for another system that can develop in order to help the patients  and  dieticians.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A  system  is  proposed  which  uses  segmentation  and classification  using  Convolutional  neural  network  to  measure  the  calorie  and nutrition level in the meal. System is cost effective and simple. Practical results of  the  system  might  boast  the  research  in  the  field  of  food  processing.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AutoNum type="arabicPeriod"/>
            </a:pPr>
            <a:r>
              <a:rPr lang="en-GB" sz="1400">
                <a:solidFill>
                  <a:schemeClr val="dk1"/>
                </a:solidFill>
                <a:latin typeface="Times New Roman"/>
                <a:ea typeface="Times New Roman"/>
                <a:cs typeface="Times New Roman"/>
                <a:sym typeface="Times New Roman"/>
              </a:rPr>
              <a:t>We  proposed  a measurement method that estimates the number of calories from a food’s image by measuring the area of the food portions from the image and using nutritional facts tables to measure the amount of calorie and nutrition in the food.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a:t>
            </a:r>
            <a:r>
              <a:rPr lang="en-GB"/>
              <a:t>ERENCES</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30835" lvl="0" marL="457200" rtl="0" algn="just">
              <a:spcBef>
                <a:spcPts val="0"/>
              </a:spcBef>
              <a:spcAft>
                <a:spcPts val="0"/>
              </a:spcAft>
              <a:buClr>
                <a:schemeClr val="dk1"/>
              </a:buClr>
              <a:buSzPct val="100000"/>
              <a:buFont typeface="Times New Roman"/>
              <a:buAutoNum type="arabicPeriod"/>
            </a:pPr>
            <a:r>
              <a:rPr lang="en-GB" sz="2300">
                <a:solidFill>
                  <a:schemeClr val="dk1"/>
                </a:solidFill>
                <a:latin typeface="Times New Roman"/>
                <a:ea typeface="Times New Roman"/>
                <a:cs typeface="Times New Roman"/>
                <a:sym typeface="Times New Roman"/>
              </a:rPr>
              <a:t>Goh,    Alex   M.,    and    Xiaoyu    L.   Yann.    (2021)    “Food-image Classification  Using  Neural  Network  Model.” Int.  J.  of  Electronics Engineering and Applications, Vol.9, No.1, pp.12-22.</a:t>
            </a:r>
            <a:endParaRPr sz="2300">
              <a:solidFill>
                <a:schemeClr val="dk1"/>
              </a:solidFill>
              <a:latin typeface="Times New Roman"/>
              <a:ea typeface="Times New Roman"/>
              <a:cs typeface="Times New Roman"/>
              <a:sym typeface="Times New Roman"/>
            </a:endParaRPr>
          </a:p>
          <a:p>
            <a:pPr indent="-330835" lvl="0" marL="457200" rtl="0" algn="just">
              <a:spcBef>
                <a:spcPts val="0"/>
              </a:spcBef>
              <a:spcAft>
                <a:spcPts val="0"/>
              </a:spcAft>
              <a:buClr>
                <a:schemeClr val="dk1"/>
              </a:buClr>
              <a:buSzPct val="100000"/>
              <a:buFont typeface="Times New Roman"/>
              <a:buAutoNum type="arabicPeriod"/>
            </a:pPr>
            <a:r>
              <a:rPr lang="en-GB" sz="2300">
                <a:solidFill>
                  <a:schemeClr val="dk1"/>
                </a:solidFill>
                <a:latin typeface="Times New Roman"/>
                <a:ea typeface="Times New Roman"/>
                <a:cs typeface="Times New Roman"/>
                <a:sym typeface="Times New Roman"/>
              </a:rPr>
              <a:t>He,   Jiangpeng,   et   al.   (2020)   “Multi-task   image-based   dietary assessment  for  food  recognition  and  portion  size  estimation.”  IEEE Conference on Multimedia Information Processing and Retrieval (MIPR) IEEE, Vol. 9, pp.1676.</a:t>
            </a:r>
            <a:endParaRPr sz="2300">
              <a:solidFill>
                <a:schemeClr val="dk1"/>
              </a:solidFill>
              <a:latin typeface="Times New Roman"/>
              <a:ea typeface="Times New Roman"/>
              <a:cs typeface="Times New Roman"/>
              <a:sym typeface="Times New Roman"/>
            </a:endParaRPr>
          </a:p>
          <a:p>
            <a:pPr indent="-330835" lvl="0" marL="457200" rtl="0" algn="just">
              <a:spcBef>
                <a:spcPts val="0"/>
              </a:spcBef>
              <a:spcAft>
                <a:spcPts val="0"/>
              </a:spcAft>
              <a:buClr>
                <a:schemeClr val="dk1"/>
              </a:buClr>
              <a:buSzPct val="100000"/>
              <a:buFont typeface="Times New Roman"/>
              <a:buAutoNum type="arabicPeriod"/>
            </a:pPr>
            <a:r>
              <a:rPr lang="en-GB" sz="2300">
                <a:solidFill>
                  <a:schemeClr val="dk1"/>
                </a:solidFill>
                <a:latin typeface="Times New Roman"/>
                <a:ea typeface="Times New Roman"/>
                <a:cs typeface="Times New Roman"/>
                <a:sym typeface="Times New Roman"/>
              </a:rPr>
              <a:t>Jiang,  Landu,  et  al.  (2020)  “DeepFood  :  food  image  analysis  and dietary assessment via deep model.” IEEE Access, Vol.8, pp.47477- 47489.</a:t>
            </a:r>
            <a:endParaRPr sz="2300">
              <a:solidFill>
                <a:schemeClr val="dk1"/>
              </a:solidFill>
              <a:latin typeface="Times New Roman"/>
              <a:ea typeface="Times New Roman"/>
              <a:cs typeface="Times New Roman"/>
              <a:sym typeface="Times New Roman"/>
            </a:endParaRPr>
          </a:p>
          <a:p>
            <a:pPr indent="-330835" lvl="0" marL="457200" rtl="0" algn="just">
              <a:spcBef>
                <a:spcPts val="0"/>
              </a:spcBef>
              <a:spcAft>
                <a:spcPts val="0"/>
              </a:spcAft>
              <a:buClr>
                <a:schemeClr val="dk1"/>
              </a:buClr>
              <a:buSzPct val="100000"/>
              <a:buFont typeface="Times New Roman"/>
              <a:buAutoNum type="arabicPeriod"/>
            </a:pPr>
            <a:r>
              <a:rPr lang="en-GB" sz="2300">
                <a:solidFill>
                  <a:schemeClr val="dk1"/>
                </a:solidFill>
                <a:latin typeface="Times New Roman"/>
                <a:ea typeface="Times New Roman"/>
                <a:cs typeface="Times New Roman"/>
                <a:sym typeface="Times New Roman"/>
              </a:rPr>
              <a:t>Lo, Frank Po Wen, et al. (2020) “Image-based food classification andvolume estimation for dietary assessment: A review.” IEEE Journal of Biomedical and Health Informatics, Vol. 24.7, pp. 1926-1939.</a:t>
            </a:r>
            <a:endParaRPr sz="2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
          <p:cNvSpPr txBox="1"/>
          <p:nvPr>
            <p:ph type="title"/>
          </p:nvPr>
        </p:nvSpPr>
        <p:spPr>
          <a:xfrm>
            <a:off x="311700" y="2150850"/>
            <a:ext cx="8520600" cy="8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Times New Roman"/>
                <a:ea typeface="Times New Roman"/>
                <a:cs typeface="Times New Roman"/>
                <a:sym typeface="Times New Roman"/>
              </a:rPr>
              <a:t>Thank you</a:t>
            </a:r>
            <a:endParaRPr sz="4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125450"/>
            <a:ext cx="8520600" cy="2725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baseline="-25000" lang="en-GB">
                <a:latin typeface="Times New Roman"/>
                <a:ea typeface="Times New Roman"/>
                <a:cs typeface="Times New Roman"/>
                <a:sym typeface="Times New Roman"/>
              </a:rPr>
              <a:t>DIET NUTRITION ASSISTED SYSTEM BASED ON FOOD RECOGNITION USING DEEP LEARNING</a:t>
            </a:r>
            <a:endParaRPr b="1" baseline="-25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600">
                <a:latin typeface="Times New Roman"/>
                <a:ea typeface="Times New Roman"/>
                <a:cs typeface="Times New Roman"/>
                <a:sym typeface="Times New Roman"/>
              </a:rPr>
              <a:t>INTRODUCTION</a:t>
            </a:r>
            <a:r>
              <a:rPr lang="en-GB"/>
              <a:t>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31152" lvl="0" marL="457200" rtl="0" algn="just">
              <a:spcBef>
                <a:spcPts val="0"/>
              </a:spcBef>
              <a:spcAft>
                <a:spcPts val="0"/>
              </a:spcAft>
              <a:buClr>
                <a:schemeClr val="dk1"/>
              </a:buClr>
              <a:buSzPct val="100000"/>
              <a:buFont typeface="Times New Roman"/>
              <a:buChar char="●"/>
            </a:pPr>
            <a:r>
              <a:rPr lang="en-GB" sz="1900">
                <a:solidFill>
                  <a:schemeClr val="dk1"/>
                </a:solidFill>
                <a:latin typeface="Times New Roman"/>
                <a:ea typeface="Times New Roman"/>
                <a:cs typeface="Times New Roman"/>
                <a:sym typeface="Times New Roman"/>
              </a:rPr>
              <a:t>Now a day, people across the universe are becoming more sensitive to their diet. </a:t>
            </a:r>
            <a:endParaRPr sz="1900">
              <a:solidFill>
                <a:schemeClr val="dk1"/>
              </a:solidFill>
              <a:latin typeface="Times New Roman"/>
              <a:ea typeface="Times New Roman"/>
              <a:cs typeface="Times New Roman"/>
              <a:sym typeface="Times New Roman"/>
            </a:endParaRPr>
          </a:p>
          <a:p>
            <a:pPr indent="-331152" lvl="0" marL="457200" rtl="0" algn="just">
              <a:spcBef>
                <a:spcPts val="0"/>
              </a:spcBef>
              <a:spcAft>
                <a:spcPts val="0"/>
              </a:spcAft>
              <a:buClr>
                <a:schemeClr val="dk1"/>
              </a:buClr>
              <a:buSzPct val="100000"/>
              <a:buFont typeface="Times New Roman"/>
              <a:buChar char="●"/>
            </a:pPr>
            <a:r>
              <a:rPr lang="en-GB" sz="1900">
                <a:solidFill>
                  <a:schemeClr val="dk1"/>
                </a:solidFill>
                <a:latin typeface="Times New Roman"/>
                <a:ea typeface="Times New Roman"/>
                <a:cs typeface="Times New Roman"/>
                <a:sym typeface="Times New Roman"/>
              </a:rPr>
              <a:t>Unbalanced diet can cause many problems like weight gain, obesity, sugar, etc. So different systems were developed so as to analyse food images to calculate calorie, nutrition level etc. </a:t>
            </a:r>
            <a:endParaRPr sz="1900">
              <a:solidFill>
                <a:schemeClr val="dk1"/>
              </a:solidFill>
              <a:latin typeface="Times New Roman"/>
              <a:ea typeface="Times New Roman"/>
              <a:cs typeface="Times New Roman"/>
              <a:sym typeface="Times New Roman"/>
            </a:endParaRPr>
          </a:p>
          <a:p>
            <a:pPr indent="-331152" lvl="0" marL="457200" rtl="0" algn="just">
              <a:spcBef>
                <a:spcPts val="0"/>
              </a:spcBef>
              <a:spcAft>
                <a:spcPts val="0"/>
              </a:spcAft>
              <a:buClr>
                <a:schemeClr val="dk1"/>
              </a:buClr>
              <a:buSzPct val="100000"/>
              <a:buFont typeface="Times New Roman"/>
              <a:buChar char="●"/>
            </a:pPr>
            <a:r>
              <a:rPr lang="en-GB" sz="1900">
                <a:solidFill>
                  <a:schemeClr val="dk1"/>
                </a:solidFill>
                <a:latin typeface="Times New Roman"/>
                <a:ea typeface="Times New Roman"/>
                <a:cs typeface="Times New Roman"/>
                <a:sym typeface="Times New Roman"/>
              </a:rPr>
              <a:t>The standards imposed and automation carried out in food processing industry takes care of food quality. </a:t>
            </a:r>
            <a:endParaRPr sz="1900">
              <a:solidFill>
                <a:schemeClr val="dk1"/>
              </a:solidFill>
              <a:latin typeface="Times New Roman"/>
              <a:ea typeface="Times New Roman"/>
              <a:cs typeface="Times New Roman"/>
              <a:sym typeface="Times New Roman"/>
            </a:endParaRPr>
          </a:p>
          <a:p>
            <a:pPr indent="-331152" lvl="0" marL="457200" rtl="0" algn="just">
              <a:spcBef>
                <a:spcPts val="0"/>
              </a:spcBef>
              <a:spcAft>
                <a:spcPts val="0"/>
              </a:spcAft>
              <a:buClr>
                <a:schemeClr val="dk1"/>
              </a:buClr>
              <a:buSzPct val="100000"/>
              <a:buFont typeface="Times New Roman"/>
              <a:buChar char="●"/>
            </a:pPr>
            <a:r>
              <a:rPr lang="en-GB" sz="1900">
                <a:solidFill>
                  <a:schemeClr val="dk1"/>
                </a:solidFill>
                <a:latin typeface="Times New Roman"/>
                <a:ea typeface="Times New Roman"/>
                <a:cs typeface="Times New Roman"/>
                <a:sym typeface="Times New Roman"/>
              </a:rPr>
              <a:t>Over the last few years, the food-as-medicine concept has gained momentum- thanks to physicians' and practitioners' awareness about making food an integral part of treatment for chronic illnesses along with their medications</a:t>
            </a:r>
            <a:endParaRPr sz="1900">
              <a:solidFill>
                <a:schemeClr val="dk1"/>
              </a:solidFill>
              <a:latin typeface="Times New Roman"/>
              <a:ea typeface="Times New Roman"/>
              <a:cs typeface="Times New Roman"/>
              <a:sym typeface="Times New Roman"/>
            </a:endParaRPr>
          </a:p>
          <a:p>
            <a:pPr indent="0" lvl="0" marL="914400" rtl="0" algn="l">
              <a:spcBef>
                <a:spcPts val="1200"/>
              </a:spcBef>
              <a:spcAft>
                <a:spcPts val="1200"/>
              </a:spcAft>
              <a:buNone/>
            </a:pPr>
            <a:r>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ABSTRACT</a:t>
            </a:r>
            <a:r>
              <a:rPr lang="en-GB"/>
              <a:t>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58140" lvl="0" marL="457200" rtl="0" algn="just">
              <a:spcBef>
                <a:spcPts val="0"/>
              </a:spcBef>
              <a:spcAft>
                <a:spcPts val="0"/>
              </a:spcAft>
              <a:buClr>
                <a:schemeClr val="dk1"/>
              </a:buClr>
              <a:buSzPct val="100000"/>
              <a:buFont typeface="Times New Roman"/>
              <a:buChar char="●"/>
            </a:pPr>
            <a:r>
              <a:rPr lang="en-GB" sz="2400">
                <a:solidFill>
                  <a:schemeClr val="dk1"/>
                </a:solidFill>
                <a:latin typeface="Times New Roman"/>
                <a:ea typeface="Times New Roman"/>
                <a:cs typeface="Times New Roman"/>
                <a:sym typeface="Times New Roman"/>
              </a:rPr>
              <a:t>Food is one of the most important requirements of every living being on earth.</a:t>
            </a:r>
            <a:endParaRPr sz="2400">
              <a:solidFill>
                <a:schemeClr val="dk1"/>
              </a:solidFill>
              <a:latin typeface="Times New Roman"/>
              <a:ea typeface="Times New Roman"/>
              <a:cs typeface="Times New Roman"/>
              <a:sym typeface="Times New Roman"/>
            </a:endParaRPr>
          </a:p>
          <a:p>
            <a:pPr indent="-358140" lvl="0" marL="457200" rtl="0" algn="just">
              <a:spcBef>
                <a:spcPts val="0"/>
              </a:spcBef>
              <a:spcAft>
                <a:spcPts val="0"/>
              </a:spcAft>
              <a:buClr>
                <a:schemeClr val="dk1"/>
              </a:buClr>
              <a:buSzPct val="100000"/>
              <a:buFont typeface="Times New Roman"/>
              <a:buChar char="●"/>
            </a:pPr>
            <a:r>
              <a:rPr lang="en-GB" sz="2400">
                <a:solidFill>
                  <a:schemeClr val="dk1"/>
                </a:solidFill>
                <a:latin typeface="Times New Roman"/>
                <a:ea typeface="Times New Roman"/>
                <a:cs typeface="Times New Roman"/>
                <a:sym typeface="Times New Roman"/>
              </a:rPr>
              <a:t>The human beings require their food to be fresh, pure and of standard quality. </a:t>
            </a:r>
            <a:endParaRPr sz="2400">
              <a:solidFill>
                <a:schemeClr val="dk1"/>
              </a:solidFill>
              <a:latin typeface="Times New Roman"/>
              <a:ea typeface="Times New Roman"/>
              <a:cs typeface="Times New Roman"/>
              <a:sym typeface="Times New Roman"/>
            </a:endParaRPr>
          </a:p>
          <a:p>
            <a:pPr indent="-358140" lvl="0" marL="457200" rtl="0" algn="just">
              <a:spcBef>
                <a:spcPts val="0"/>
              </a:spcBef>
              <a:spcAft>
                <a:spcPts val="0"/>
              </a:spcAft>
              <a:buClr>
                <a:schemeClr val="dk1"/>
              </a:buClr>
              <a:buSzPct val="100000"/>
              <a:buFont typeface="Times New Roman"/>
              <a:buChar char="●"/>
            </a:pPr>
            <a:r>
              <a:rPr lang="en-GB" sz="2400">
                <a:solidFill>
                  <a:schemeClr val="dk1"/>
                </a:solidFill>
                <a:latin typeface="Times New Roman"/>
                <a:ea typeface="Times New Roman"/>
                <a:cs typeface="Times New Roman"/>
                <a:sym typeface="Times New Roman"/>
              </a:rPr>
              <a:t>This system proposes a effective way to measure and manage daily food intake of patients and dietitians. </a:t>
            </a:r>
            <a:endParaRPr sz="2400">
              <a:solidFill>
                <a:schemeClr val="dk1"/>
              </a:solidFill>
              <a:latin typeface="Times New Roman"/>
              <a:ea typeface="Times New Roman"/>
              <a:cs typeface="Times New Roman"/>
              <a:sym typeface="Times New Roman"/>
            </a:endParaRPr>
          </a:p>
          <a:p>
            <a:pPr indent="-358140" lvl="0" marL="457200" rtl="0" algn="just">
              <a:spcBef>
                <a:spcPts val="0"/>
              </a:spcBef>
              <a:spcAft>
                <a:spcPts val="0"/>
              </a:spcAft>
              <a:buClr>
                <a:schemeClr val="dk1"/>
              </a:buClr>
              <a:buSzPct val="100000"/>
              <a:buFont typeface="Times New Roman"/>
              <a:buChar char="●"/>
            </a:pPr>
            <a:r>
              <a:rPr lang="en-GB" sz="2400">
                <a:solidFill>
                  <a:schemeClr val="dk1"/>
                </a:solidFill>
                <a:latin typeface="Times New Roman"/>
                <a:ea typeface="Times New Roman"/>
                <a:cs typeface="Times New Roman"/>
                <a:sym typeface="Times New Roman"/>
              </a:rPr>
              <a:t>The system will take the images of food and using features extraction, segmentation and classification it calculates the nutrition and calorie content in the food.</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EXISTING SYSTEM</a:t>
            </a:r>
            <a:endParaRPr b="1">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40201" lvl="0" marL="457200" rtl="0" algn="just">
              <a:spcBef>
                <a:spcPts val="0"/>
              </a:spcBef>
              <a:spcAft>
                <a:spcPts val="0"/>
              </a:spcAft>
              <a:buClr>
                <a:schemeClr val="dk1"/>
              </a:buClr>
              <a:buSzPct val="100000"/>
              <a:buFont typeface="Times New Roman"/>
              <a:buChar char="●"/>
            </a:pPr>
            <a:r>
              <a:rPr lang="en-GB" sz="1900">
                <a:solidFill>
                  <a:schemeClr val="dk1"/>
                </a:solidFill>
                <a:latin typeface="Times New Roman"/>
                <a:ea typeface="Times New Roman"/>
                <a:cs typeface="Times New Roman"/>
                <a:sym typeface="Times New Roman"/>
              </a:rPr>
              <a:t>Automatic food identification and calorie estimation become an important issue in last few years because of the negative impact of obesity in our health.</a:t>
            </a:r>
            <a:endParaRPr sz="1900">
              <a:solidFill>
                <a:schemeClr val="dk1"/>
              </a:solidFill>
              <a:latin typeface="Times New Roman"/>
              <a:ea typeface="Times New Roman"/>
              <a:cs typeface="Times New Roman"/>
              <a:sym typeface="Times New Roman"/>
            </a:endParaRPr>
          </a:p>
          <a:p>
            <a:pPr indent="-340201" lvl="0" marL="457200" rtl="0" algn="just">
              <a:spcBef>
                <a:spcPts val="0"/>
              </a:spcBef>
              <a:spcAft>
                <a:spcPts val="0"/>
              </a:spcAft>
              <a:buClr>
                <a:schemeClr val="dk1"/>
              </a:buClr>
              <a:buSzPct val="100000"/>
              <a:buFont typeface="Times New Roman"/>
              <a:buChar char="●"/>
            </a:pPr>
            <a:r>
              <a:rPr lang="en-GB" sz="1900">
                <a:solidFill>
                  <a:schemeClr val="dk1"/>
                </a:solidFill>
                <a:latin typeface="Times New Roman"/>
                <a:ea typeface="Times New Roman"/>
                <a:cs typeface="Times New Roman"/>
                <a:sym typeface="Times New Roman"/>
              </a:rPr>
              <a:t>Obesity may cause cardiovascular diseases, diabetes mellitus type 2, obstructive sleep apnea, cancer, osteoarthritis, asthma, etc. Researchers said that junk foods and processed foods are responsible for increasing the childhood obesity. </a:t>
            </a:r>
            <a:endParaRPr sz="1900">
              <a:solidFill>
                <a:schemeClr val="dk1"/>
              </a:solidFill>
              <a:latin typeface="Times New Roman"/>
              <a:ea typeface="Times New Roman"/>
              <a:cs typeface="Times New Roman"/>
              <a:sym typeface="Times New Roman"/>
            </a:endParaRPr>
          </a:p>
          <a:p>
            <a:pPr indent="-340201" lvl="0" marL="457200" rtl="0" algn="just">
              <a:spcBef>
                <a:spcPts val="0"/>
              </a:spcBef>
              <a:spcAft>
                <a:spcPts val="0"/>
              </a:spcAft>
              <a:buClr>
                <a:schemeClr val="dk1"/>
              </a:buClr>
              <a:buSzPct val="100000"/>
              <a:buFont typeface="Times New Roman"/>
              <a:buChar char="●"/>
            </a:pPr>
            <a:r>
              <a:rPr lang="en-GB" sz="1900">
                <a:solidFill>
                  <a:schemeClr val="dk1"/>
                </a:solidFill>
                <a:latin typeface="Times New Roman"/>
                <a:ea typeface="Times New Roman"/>
                <a:cs typeface="Times New Roman"/>
                <a:sym typeface="Times New Roman"/>
              </a:rPr>
              <a:t>A semi-automatic system was proposed which measure the caloric from the food intake. </a:t>
            </a:r>
            <a:endParaRPr sz="1900">
              <a:solidFill>
                <a:schemeClr val="dk1"/>
              </a:solidFill>
              <a:latin typeface="Times New Roman"/>
              <a:ea typeface="Times New Roman"/>
              <a:cs typeface="Times New Roman"/>
              <a:sym typeface="Times New Roman"/>
            </a:endParaRPr>
          </a:p>
          <a:p>
            <a:pPr indent="-340201" lvl="0" marL="457200" rtl="0" algn="just">
              <a:spcBef>
                <a:spcPts val="0"/>
              </a:spcBef>
              <a:spcAft>
                <a:spcPts val="0"/>
              </a:spcAft>
              <a:buClr>
                <a:schemeClr val="dk1"/>
              </a:buClr>
              <a:buSzPct val="100000"/>
              <a:buFont typeface="Times New Roman"/>
              <a:buChar char="●"/>
            </a:pPr>
            <a:r>
              <a:rPr lang="en-GB" sz="1900">
                <a:solidFill>
                  <a:schemeClr val="dk1"/>
                </a:solidFill>
                <a:latin typeface="Times New Roman"/>
                <a:ea typeface="Times New Roman"/>
                <a:cs typeface="Times New Roman"/>
                <a:sym typeface="Times New Roman"/>
              </a:rPr>
              <a:t>System utilizes nutrition table for better results. Manual approach needed to prepare the diet chart for every food.</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PROPOSED SYSTEM</a:t>
            </a:r>
            <a:endParaRPr b="1">
              <a:latin typeface="Times New Roman"/>
              <a:ea typeface="Times New Roman"/>
              <a:cs typeface="Times New Roman"/>
              <a:sym typeface="Times New Roman"/>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 food nutrition and energy intake recognition system for medical purposes is proposed.</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In addition to nutritional information tables, this system is based on food image processing, shape identification, and other technologies.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In this method, a measurement method that estimates the number of calories from a food’s image by extracting the volume of the food inside the image by using the thumb as a reference.</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 application is designed to aid dieticians for the treatment of obese or overweight people, although normal people can also control more closely their daily eating without worrying about overeating and weight gain.</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ADVANTAGES AND DISADVANTAGES</a:t>
            </a:r>
            <a:r>
              <a:rPr lang="en-GB"/>
              <a:t> </a:t>
            </a:r>
            <a:endParaRPr/>
          </a:p>
        </p:txBody>
      </p:sp>
      <p:sp>
        <p:nvSpPr>
          <p:cNvPr id="92" name="Google Shape;92;p19"/>
          <p:cNvSpPr txBox="1"/>
          <p:nvPr>
            <p:ph idx="1" type="body"/>
          </p:nvPr>
        </p:nvSpPr>
        <p:spPr>
          <a:xfrm>
            <a:off x="311700" y="1152475"/>
            <a:ext cx="3999900" cy="36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chemeClr val="dk1"/>
                </a:solidFill>
                <a:latin typeface="Times New Roman"/>
                <a:ea typeface="Times New Roman"/>
                <a:cs typeface="Times New Roman"/>
                <a:sym typeface="Times New Roman"/>
              </a:rPr>
              <a:t>ADVANTAGES</a:t>
            </a:r>
            <a:r>
              <a:rPr lang="en-GB"/>
              <a:t> : </a:t>
            </a:r>
            <a:endParaRPr/>
          </a:p>
          <a:p>
            <a:pPr indent="-342900" lvl="0" marL="457200" rtl="0" algn="just">
              <a:spcBef>
                <a:spcPts val="120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Time complexity is reduced.</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Accurate measurement.</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Automatic recognition of food.</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Help the users to know the food information easily and assist the diet planner.</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93" name="Google Shape;93;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GB" sz="1800">
                <a:solidFill>
                  <a:schemeClr val="dk1"/>
                </a:solidFill>
                <a:latin typeface="Times New Roman"/>
                <a:ea typeface="Times New Roman"/>
                <a:cs typeface="Times New Roman"/>
                <a:sym typeface="Times New Roman"/>
              </a:rPr>
              <a:t>DISADVANTAGES</a:t>
            </a:r>
            <a:r>
              <a:rPr lang="en-GB"/>
              <a:t>:</a:t>
            </a:r>
            <a:endParaRPr/>
          </a:p>
          <a:p>
            <a:pPr indent="-334327" lvl="0" marL="457200" rtl="0" algn="just">
              <a:spcBef>
                <a:spcPts val="1200"/>
              </a:spcBef>
              <a:spcAft>
                <a:spcPts val="0"/>
              </a:spcAft>
              <a:buClr>
                <a:schemeClr val="dk1"/>
              </a:buClr>
              <a:buSzPct val="100000"/>
              <a:buFont typeface="Times New Roman"/>
              <a:buChar char="●"/>
            </a:pPr>
            <a:r>
              <a:rPr lang="en-GB" sz="1800">
                <a:solidFill>
                  <a:schemeClr val="dk1"/>
                </a:solidFill>
                <a:latin typeface="Times New Roman"/>
                <a:ea typeface="Times New Roman"/>
                <a:cs typeface="Times New Roman"/>
                <a:sym typeface="Times New Roman"/>
              </a:rPr>
              <a:t>Existing systems are not so accurate.</a:t>
            </a:r>
            <a:endParaRPr sz="1800">
              <a:solidFill>
                <a:schemeClr val="dk1"/>
              </a:solidFill>
              <a:latin typeface="Times New Roman"/>
              <a:ea typeface="Times New Roman"/>
              <a:cs typeface="Times New Roman"/>
              <a:sym typeface="Times New Roman"/>
            </a:endParaRPr>
          </a:p>
          <a:p>
            <a:pPr indent="-334327" lvl="0" marL="457200" rtl="0" algn="just">
              <a:spcBef>
                <a:spcPts val="0"/>
              </a:spcBef>
              <a:spcAft>
                <a:spcPts val="0"/>
              </a:spcAft>
              <a:buClr>
                <a:schemeClr val="dk1"/>
              </a:buClr>
              <a:buSzPct val="100000"/>
              <a:buFont typeface="Times New Roman"/>
              <a:buChar char="●"/>
            </a:pPr>
            <a:r>
              <a:rPr lang="en-GB" sz="1800">
                <a:solidFill>
                  <a:schemeClr val="dk1"/>
                </a:solidFill>
                <a:latin typeface="Times New Roman"/>
                <a:ea typeface="Times New Roman"/>
                <a:cs typeface="Times New Roman"/>
                <a:sym typeface="Times New Roman"/>
              </a:rPr>
              <a:t>Time complexity in train the table. </a:t>
            </a:r>
            <a:endParaRPr sz="1800">
              <a:solidFill>
                <a:schemeClr val="dk1"/>
              </a:solidFill>
              <a:latin typeface="Times New Roman"/>
              <a:ea typeface="Times New Roman"/>
              <a:cs typeface="Times New Roman"/>
              <a:sym typeface="Times New Roman"/>
            </a:endParaRPr>
          </a:p>
          <a:p>
            <a:pPr indent="-334327" lvl="0" marL="457200" rtl="0" algn="just">
              <a:spcBef>
                <a:spcPts val="0"/>
              </a:spcBef>
              <a:spcAft>
                <a:spcPts val="0"/>
              </a:spcAft>
              <a:buClr>
                <a:schemeClr val="dk1"/>
              </a:buClr>
              <a:buSzPct val="100000"/>
              <a:buFont typeface="Times New Roman"/>
              <a:buChar char="●"/>
            </a:pPr>
            <a:r>
              <a:rPr lang="en-GB" sz="1800">
                <a:solidFill>
                  <a:schemeClr val="dk1"/>
                </a:solidFill>
                <a:latin typeface="Times New Roman"/>
                <a:ea typeface="Times New Roman"/>
                <a:cs typeface="Times New Roman"/>
                <a:sym typeface="Times New Roman"/>
              </a:rPr>
              <a:t>Error can be occurred at the time train the details.</a:t>
            </a:r>
            <a:endParaRPr sz="1800">
              <a:solidFill>
                <a:schemeClr val="dk1"/>
              </a:solidFill>
              <a:latin typeface="Times New Roman"/>
              <a:ea typeface="Times New Roman"/>
              <a:cs typeface="Times New Roman"/>
              <a:sym typeface="Times New Roman"/>
            </a:endParaRPr>
          </a:p>
          <a:p>
            <a:pPr indent="-334327" lvl="0" marL="457200" rtl="0" algn="just">
              <a:spcBef>
                <a:spcPts val="0"/>
              </a:spcBef>
              <a:spcAft>
                <a:spcPts val="0"/>
              </a:spcAft>
              <a:buClr>
                <a:schemeClr val="dk1"/>
              </a:buClr>
              <a:buSzPct val="100000"/>
              <a:buFont typeface="Times New Roman"/>
              <a:buChar char="●"/>
            </a:pPr>
            <a:r>
              <a:rPr lang="en-GB" sz="1800">
                <a:solidFill>
                  <a:schemeClr val="dk1"/>
                </a:solidFill>
                <a:latin typeface="Times New Roman"/>
                <a:ea typeface="Times New Roman"/>
                <a:cs typeface="Times New Roman"/>
                <a:sym typeface="Times New Roman"/>
              </a:rPr>
              <a:t>There is no approach to recognize food based on image processing techniques.</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MODULES SPLIT-UP</a:t>
            </a:r>
            <a:endParaRPr b="1">
              <a:latin typeface="Times New Roman"/>
              <a:ea typeface="Times New Roman"/>
              <a:cs typeface="Times New Roman"/>
              <a:sym typeface="Times New Roman"/>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Times New Roman"/>
              <a:buAutoNum type="arabicPeriod"/>
            </a:pPr>
            <a:r>
              <a:rPr lang="en-GB">
                <a:solidFill>
                  <a:srgbClr val="000000"/>
                </a:solidFill>
                <a:latin typeface="Times New Roman"/>
                <a:ea typeface="Times New Roman"/>
                <a:cs typeface="Times New Roman"/>
                <a:sym typeface="Times New Roman"/>
              </a:rPr>
              <a:t>Framework construction</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GB">
                <a:solidFill>
                  <a:srgbClr val="000000"/>
                </a:solidFill>
                <a:latin typeface="Times New Roman"/>
                <a:ea typeface="Times New Roman"/>
                <a:cs typeface="Times New Roman"/>
                <a:sym typeface="Times New Roman"/>
              </a:rPr>
              <a:t>Image Acquisition</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GB">
                <a:solidFill>
                  <a:srgbClr val="000000"/>
                </a:solidFill>
                <a:latin typeface="Times New Roman"/>
                <a:ea typeface="Times New Roman"/>
                <a:cs typeface="Times New Roman"/>
                <a:sym typeface="Times New Roman"/>
              </a:rPr>
              <a:t>Preprocessing</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GB">
                <a:solidFill>
                  <a:srgbClr val="000000"/>
                </a:solidFill>
                <a:latin typeface="Times New Roman"/>
                <a:ea typeface="Times New Roman"/>
                <a:cs typeface="Times New Roman"/>
                <a:sym typeface="Times New Roman"/>
              </a:rPr>
              <a:t>Features extraction</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lang="en-GB">
                <a:solidFill>
                  <a:srgbClr val="000000"/>
                </a:solidFill>
                <a:latin typeface="Times New Roman"/>
                <a:ea typeface="Times New Roman"/>
                <a:cs typeface="Times New Roman"/>
                <a:sym typeface="Times New Roman"/>
              </a:rPr>
              <a:t>Classification</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MODULES OF THE PROJECT</a:t>
            </a:r>
            <a:endParaRPr b="1">
              <a:latin typeface="Times New Roman"/>
              <a:ea typeface="Times New Roman"/>
              <a:cs typeface="Times New Roman"/>
              <a:sym typeface="Times New Roman"/>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100">
                <a:solidFill>
                  <a:schemeClr val="dk1"/>
                </a:solidFill>
                <a:latin typeface="Times New Roman"/>
                <a:ea typeface="Times New Roman"/>
                <a:cs typeface="Times New Roman"/>
                <a:sym typeface="Times New Roman"/>
              </a:rPr>
              <a:t>FRAMEWORK CONSTRUCTION </a:t>
            </a:r>
            <a:endParaRPr b="1" sz="2100">
              <a:solidFill>
                <a:schemeClr val="dk1"/>
              </a:solidFill>
              <a:latin typeface="Times New Roman"/>
              <a:ea typeface="Times New Roman"/>
              <a:cs typeface="Times New Roman"/>
              <a:sym typeface="Times New Roman"/>
            </a:endParaRPr>
          </a:p>
          <a:p>
            <a:pPr indent="-342900" lvl="0" marL="457200" rtl="0" algn="just">
              <a:spcBef>
                <a:spcPts val="120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In Diet Assistance system user can identify whether the food is safe or not based on their BMI value.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This proposed framework calculating the diet recommendation for the user is based on the consumed food for that day.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In this framework user has register in the application to login and need to enter the height and weight parameters to calculate BMI.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en-GB">
                <a:solidFill>
                  <a:schemeClr val="dk1"/>
                </a:solidFill>
                <a:latin typeface="Times New Roman"/>
                <a:ea typeface="Times New Roman"/>
                <a:cs typeface="Times New Roman"/>
                <a:sym typeface="Times New Roman"/>
              </a:rPr>
              <a:t>Based on these inputs recommendation system gives nutrient diet suggestions and display the deficit nutrients to fulfill the nutrition food to the user to fill the nutrition for that day.</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