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1" r:id="rId14"/>
    <p:sldId id="272" r:id="rId15"/>
    <p:sldId id="273"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BB75FF96-AFC9-4741-B008-1C7455AA1163}" type="datetimeFigureOut">
              <a:rPr lang="en-US" smtClean="0"/>
              <a:t>10/9/2023</a:t>
            </a:fld>
            <a:endParaRPr lang="en-US"/>
          </a:p>
        </p:txBody>
      </p:sp>
      <p:sp>
        <p:nvSpPr>
          <p:cNvPr id="17" name="Slide Number Placeholder 16"/>
          <p:cNvSpPr>
            <a:spLocks noGrp="1"/>
          </p:cNvSpPr>
          <p:nvPr>
            <p:ph type="sldNum" sz="quarter" idx="11"/>
          </p:nvPr>
        </p:nvSpPr>
        <p:spPr/>
        <p:txBody>
          <a:bodyPr/>
          <a:lstStyle/>
          <a:p>
            <a:fld id="{50B2B65B-3125-48F8-8635-E2033B12BC0A}"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5FF96-AFC9-4741-B008-1C7455AA1163}"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2B65B-3125-48F8-8635-E2033B12BC0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5FF96-AFC9-4741-B008-1C7455AA1163}"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2B65B-3125-48F8-8635-E2033B12BC0A}"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BB75FF96-AFC9-4741-B008-1C7455AA1163}" type="datetimeFigureOut">
              <a:rPr lang="en-US" smtClean="0"/>
              <a:t>10/9/2023</a:t>
            </a:fld>
            <a:endParaRPr lang="en-US"/>
          </a:p>
        </p:txBody>
      </p:sp>
      <p:sp>
        <p:nvSpPr>
          <p:cNvPr id="12" name="Slide Number Placeholder 11"/>
          <p:cNvSpPr>
            <a:spLocks noGrp="1"/>
          </p:cNvSpPr>
          <p:nvPr>
            <p:ph type="sldNum" sz="quarter" idx="15"/>
          </p:nvPr>
        </p:nvSpPr>
        <p:spPr/>
        <p:txBody>
          <a:bodyPr/>
          <a:lstStyle/>
          <a:p>
            <a:fld id="{50B2B65B-3125-48F8-8635-E2033B12BC0A}"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BB75FF96-AFC9-4741-B008-1C7455AA1163}" type="datetimeFigureOut">
              <a:rPr lang="en-US" smtClean="0"/>
              <a:t>10/9/2023</a:t>
            </a:fld>
            <a:endParaRPr lang="en-US"/>
          </a:p>
        </p:txBody>
      </p:sp>
      <p:sp>
        <p:nvSpPr>
          <p:cNvPr id="14" name="Slide Number Placeholder 13"/>
          <p:cNvSpPr>
            <a:spLocks noGrp="1"/>
          </p:cNvSpPr>
          <p:nvPr>
            <p:ph type="sldNum" sz="quarter" idx="11"/>
          </p:nvPr>
        </p:nvSpPr>
        <p:spPr/>
        <p:txBody>
          <a:bodyPr/>
          <a:lstStyle/>
          <a:p>
            <a:fld id="{50B2B65B-3125-48F8-8635-E2033B12BC0A}"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BB75FF96-AFC9-4741-B008-1C7455AA1163}" type="datetimeFigureOut">
              <a:rPr lang="en-US" smtClean="0"/>
              <a:t>10/9/2023</a:t>
            </a:fld>
            <a:endParaRPr lang="en-US"/>
          </a:p>
        </p:txBody>
      </p:sp>
      <p:sp>
        <p:nvSpPr>
          <p:cNvPr id="12" name="Slide Number Placeholder 11"/>
          <p:cNvSpPr>
            <a:spLocks noGrp="1"/>
          </p:cNvSpPr>
          <p:nvPr>
            <p:ph type="sldNum" sz="quarter" idx="16"/>
          </p:nvPr>
        </p:nvSpPr>
        <p:spPr/>
        <p:txBody>
          <a:bodyPr/>
          <a:lstStyle/>
          <a:p>
            <a:fld id="{50B2B65B-3125-48F8-8635-E2033B12BC0A}"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BB75FF96-AFC9-4741-B008-1C7455AA1163}" type="datetimeFigureOut">
              <a:rPr lang="en-US" smtClean="0"/>
              <a:t>10/9/2023</a:t>
            </a:fld>
            <a:endParaRPr lang="en-US"/>
          </a:p>
        </p:txBody>
      </p:sp>
      <p:sp>
        <p:nvSpPr>
          <p:cNvPr id="12" name="Slide Number Placeholder 11"/>
          <p:cNvSpPr>
            <a:spLocks noGrp="1"/>
          </p:cNvSpPr>
          <p:nvPr>
            <p:ph type="sldNum" sz="quarter" idx="17"/>
          </p:nvPr>
        </p:nvSpPr>
        <p:spPr/>
        <p:txBody>
          <a:bodyPr/>
          <a:lstStyle/>
          <a:p>
            <a:fld id="{50B2B65B-3125-48F8-8635-E2033B12BC0A}"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BB75FF96-AFC9-4741-B008-1C7455AA1163}" type="datetimeFigureOut">
              <a:rPr lang="en-US" smtClean="0"/>
              <a:t>10/9/2023</a:t>
            </a:fld>
            <a:endParaRPr lang="en-US"/>
          </a:p>
        </p:txBody>
      </p:sp>
      <p:sp>
        <p:nvSpPr>
          <p:cNvPr id="16" name="Slide Number Placeholder 15"/>
          <p:cNvSpPr>
            <a:spLocks noGrp="1"/>
          </p:cNvSpPr>
          <p:nvPr>
            <p:ph type="sldNum" sz="quarter" idx="11"/>
          </p:nvPr>
        </p:nvSpPr>
        <p:spPr/>
        <p:txBody>
          <a:bodyPr/>
          <a:lstStyle/>
          <a:p>
            <a:fld id="{50B2B65B-3125-48F8-8635-E2033B12BC0A}"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B75FF96-AFC9-4741-B008-1C7455AA1163}" type="datetimeFigureOut">
              <a:rPr lang="en-US" smtClean="0"/>
              <a:t>10/9/2023</a:t>
            </a:fld>
            <a:endParaRPr lang="en-US"/>
          </a:p>
        </p:txBody>
      </p:sp>
      <p:sp>
        <p:nvSpPr>
          <p:cNvPr id="8" name="Slide Number Placeholder 7"/>
          <p:cNvSpPr>
            <a:spLocks noGrp="1"/>
          </p:cNvSpPr>
          <p:nvPr>
            <p:ph type="sldNum" sz="quarter" idx="11"/>
          </p:nvPr>
        </p:nvSpPr>
        <p:spPr/>
        <p:txBody>
          <a:bodyPr/>
          <a:lstStyle/>
          <a:p>
            <a:fld id="{50B2B65B-3125-48F8-8635-E2033B12BC0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BB75FF96-AFC9-4741-B008-1C7455AA1163}" type="datetimeFigureOut">
              <a:rPr lang="en-US" smtClean="0"/>
              <a:t>10/9/2023</a:t>
            </a:fld>
            <a:endParaRPr lang="en-US"/>
          </a:p>
        </p:txBody>
      </p:sp>
      <p:sp>
        <p:nvSpPr>
          <p:cNvPr id="19" name="Slide Number Placeholder 18"/>
          <p:cNvSpPr>
            <a:spLocks noGrp="1"/>
          </p:cNvSpPr>
          <p:nvPr>
            <p:ph type="sldNum" sz="quarter" idx="16"/>
          </p:nvPr>
        </p:nvSpPr>
        <p:spPr/>
        <p:txBody>
          <a:bodyPr/>
          <a:lstStyle/>
          <a:p>
            <a:fld id="{50B2B65B-3125-48F8-8635-E2033B12BC0A}"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BB75FF96-AFC9-4741-B008-1C7455AA1163}" type="datetimeFigureOut">
              <a:rPr lang="en-US" smtClean="0"/>
              <a:t>10/9/2023</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50B2B65B-3125-48F8-8635-E2033B12BC0A}"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BB75FF96-AFC9-4741-B008-1C7455AA1163}" type="datetimeFigureOut">
              <a:rPr lang="en-US" smtClean="0"/>
              <a:t>10/9/2023</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50B2B65B-3125-48F8-8635-E2033B12BC0A}"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endParaRPr lang="en-US" dirty="0"/>
          </a:p>
          <a:p>
            <a:endParaRPr lang="en-US" dirty="0" smtClean="0"/>
          </a:p>
          <a:p>
            <a:endParaRPr lang="en-US" dirty="0"/>
          </a:p>
          <a:p>
            <a:pPr marL="0" indent="0">
              <a:buNone/>
            </a:pPr>
            <a:r>
              <a:rPr lang="en-US" dirty="0" smtClean="0"/>
              <a:t>SUBMITTED  BY:</a:t>
            </a:r>
          </a:p>
          <a:p>
            <a:pPr marL="0" indent="0">
              <a:buNone/>
            </a:pPr>
            <a:r>
              <a:rPr lang="en-US" dirty="0" smtClean="0"/>
              <a:t>1.S.SARAVANAN</a:t>
            </a:r>
          </a:p>
          <a:p>
            <a:pPr marL="0" indent="0">
              <a:buNone/>
            </a:pPr>
            <a:r>
              <a:rPr lang="en-US" dirty="0" smtClean="0"/>
              <a:t>2.M.BALAJI</a:t>
            </a:r>
          </a:p>
          <a:p>
            <a:pPr marL="0" indent="0">
              <a:buNone/>
            </a:pPr>
            <a:r>
              <a:rPr lang="en-US" dirty="0" smtClean="0"/>
              <a:t>3.S.SANJAY</a:t>
            </a:r>
          </a:p>
          <a:p>
            <a:pPr marL="0" indent="0">
              <a:buNone/>
            </a:pPr>
            <a:r>
              <a:rPr lang="en-US" dirty="0" smtClean="0"/>
              <a:t>4.L.SANMUGASUNDHARAM</a:t>
            </a:r>
          </a:p>
        </p:txBody>
      </p:sp>
      <p:sp>
        <p:nvSpPr>
          <p:cNvPr id="2" name="Title 1"/>
          <p:cNvSpPr>
            <a:spLocks noGrp="1"/>
          </p:cNvSpPr>
          <p:nvPr>
            <p:ph type="title"/>
          </p:nvPr>
        </p:nvSpPr>
        <p:spPr/>
        <p:txBody>
          <a:bodyPr>
            <a:normAutofit/>
          </a:bodyPr>
          <a:lstStyle/>
          <a:p>
            <a:r>
              <a:rPr lang="en-US" dirty="0" smtClean="0"/>
              <a:t>FLOOD MONITORING AND EARLY WARNING SYSTEM</a:t>
            </a:r>
            <a:endParaRPr lang="en-US" dirty="0"/>
          </a:p>
        </p:txBody>
      </p:sp>
    </p:spTree>
    <p:extLst>
      <p:ext uri="{BB962C8B-B14F-4D97-AF65-F5344CB8AC3E}">
        <p14:creationId xmlns:p14="http://schemas.microsoft.com/office/powerpoint/2010/main" val="1549328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Use </a:t>
            </a:r>
            <a:r>
              <a:rPr lang="en-US" dirty="0"/>
              <a:t>GIS tools to create flood risk maps, which can be used to identify vulnerable areas and plan accordingly.</a:t>
            </a:r>
          </a:p>
          <a:p>
            <a:r>
              <a:rPr lang="en-US" dirty="0"/>
              <a:t>Develop a user-friendly interface for stakeholders to access this information.</a:t>
            </a:r>
          </a:p>
          <a:p>
            <a:endParaRPr lang="en-US" dirty="0"/>
          </a:p>
        </p:txBody>
      </p:sp>
      <p:sp>
        <p:nvSpPr>
          <p:cNvPr id="3" name="Title 2"/>
          <p:cNvSpPr>
            <a:spLocks noGrp="1"/>
          </p:cNvSpPr>
          <p:nvPr>
            <p:ph type="title"/>
          </p:nvPr>
        </p:nvSpPr>
        <p:spPr/>
        <p:txBody>
          <a:bodyPr>
            <a:normAutofit fontScale="90000"/>
          </a:bodyPr>
          <a:lstStyle/>
          <a:p>
            <a:r>
              <a:rPr lang="en-US" dirty="0"/>
              <a:t>GIS Mapping and Visualization:</a:t>
            </a:r>
            <a:br>
              <a:rPr lang="en-US" dirty="0"/>
            </a:br>
            <a:endParaRPr lang="en-US" dirty="0"/>
          </a:p>
        </p:txBody>
      </p:sp>
    </p:spTree>
    <p:extLst>
      <p:ext uri="{BB962C8B-B14F-4D97-AF65-F5344CB8AC3E}">
        <p14:creationId xmlns:p14="http://schemas.microsoft.com/office/powerpoint/2010/main" val="2183818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Ensure </a:t>
            </a:r>
            <a:r>
              <a:rPr lang="en-US" dirty="0"/>
              <a:t>the system has backup power sources and data redundancy to prevent failure during power outages or technical issues.</a:t>
            </a:r>
          </a:p>
          <a:p>
            <a:endParaRPr lang="en-US" dirty="0"/>
          </a:p>
        </p:txBody>
      </p:sp>
      <p:sp>
        <p:nvSpPr>
          <p:cNvPr id="3" name="Title 2"/>
          <p:cNvSpPr>
            <a:spLocks noGrp="1"/>
          </p:cNvSpPr>
          <p:nvPr>
            <p:ph type="title"/>
          </p:nvPr>
        </p:nvSpPr>
        <p:spPr/>
        <p:txBody>
          <a:bodyPr>
            <a:normAutofit fontScale="90000"/>
          </a:bodyPr>
          <a:lstStyle/>
          <a:p>
            <a:r>
              <a:rPr lang="en-US" dirty="0"/>
              <a:t>Redundancy and Backup Systems:</a:t>
            </a:r>
            <a:br>
              <a:rPr lang="en-US" dirty="0"/>
            </a:br>
            <a:endParaRPr lang="en-US" dirty="0"/>
          </a:p>
        </p:txBody>
      </p:sp>
    </p:spTree>
    <p:extLst>
      <p:ext uri="{BB962C8B-B14F-4D97-AF65-F5344CB8AC3E}">
        <p14:creationId xmlns:p14="http://schemas.microsoft.com/office/powerpoint/2010/main" val="2133724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Collaborate </a:t>
            </a:r>
            <a:r>
              <a:rPr lang="en-US" dirty="0"/>
              <a:t>with neighboring regions, meteorological agencies, and research institutions to enhance data sharing and prediction accuracy.</a:t>
            </a:r>
          </a:p>
          <a:p>
            <a:endParaRPr lang="en-US" dirty="0"/>
          </a:p>
        </p:txBody>
      </p:sp>
      <p:sp>
        <p:nvSpPr>
          <p:cNvPr id="3" name="Title 2"/>
          <p:cNvSpPr>
            <a:spLocks noGrp="1"/>
          </p:cNvSpPr>
          <p:nvPr>
            <p:ph type="title"/>
          </p:nvPr>
        </p:nvSpPr>
        <p:spPr/>
        <p:txBody>
          <a:bodyPr>
            <a:normAutofit fontScale="90000"/>
          </a:bodyPr>
          <a:lstStyle/>
          <a:p>
            <a:r>
              <a:rPr lang="en-US" dirty="0"/>
              <a:t>Data Sharing and Collaboration:</a:t>
            </a:r>
            <a:br>
              <a:rPr lang="en-US" dirty="0"/>
            </a:br>
            <a:endParaRPr lang="en-US" dirty="0"/>
          </a:p>
        </p:txBody>
      </p:sp>
    </p:spTree>
    <p:extLst>
      <p:ext uri="{BB962C8B-B14F-4D97-AF65-F5344CB8AC3E}">
        <p14:creationId xmlns:p14="http://schemas.microsoft.com/office/powerpoint/2010/main" val="2548606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077200" cy="6096000"/>
          </a:xfrm>
        </p:spPr>
        <p:txBody>
          <a:bodyPr>
            <a:normAutofit fontScale="90000"/>
          </a:bodyPr>
          <a:lstStyle/>
          <a:p>
            <a:r>
              <a:rPr lang="en-US" dirty="0"/>
              <a:t>#include &lt;</a:t>
            </a:r>
            <a:r>
              <a:rPr lang="en-US" dirty="0" err="1"/>
              <a:t>stdio.h</a:t>
            </a:r>
            <a:r>
              <a:rPr lang="en-US" dirty="0"/>
              <a:t>&gt;</a:t>
            </a:r>
            <a:br>
              <a:rPr lang="en-US" dirty="0"/>
            </a:br>
            <a:r>
              <a:rPr lang="en-US" dirty="0"/>
              <a:t>#include &lt;</a:t>
            </a:r>
            <a:r>
              <a:rPr lang="en-US" dirty="0" err="1"/>
              <a:t>stdbool.h</a:t>
            </a:r>
            <a:r>
              <a:rPr lang="en-US" dirty="0"/>
              <a:t>&gt;</a:t>
            </a:r>
            <a:br>
              <a:rPr lang="en-US" dirty="0"/>
            </a:br>
            <a:r>
              <a:rPr lang="en-US" dirty="0"/>
              <a:t>#include &lt;</a:t>
            </a:r>
            <a:r>
              <a:rPr lang="en-US" dirty="0" err="1"/>
              <a:t>stdlib.h</a:t>
            </a:r>
            <a:r>
              <a:rPr lang="en-US" dirty="0"/>
              <a:t>&gt;</a:t>
            </a:r>
            <a:br>
              <a:rPr lang="en-US" dirty="0"/>
            </a:br>
            <a:r>
              <a:rPr lang="en-US" dirty="0"/>
              <a:t>#include &lt;</a:t>
            </a:r>
            <a:r>
              <a:rPr lang="en-US" dirty="0" err="1"/>
              <a:t>time.h</a:t>
            </a:r>
            <a:r>
              <a:rPr lang="en-US" dirty="0"/>
              <a:t>&gt;</a:t>
            </a:r>
            <a:br>
              <a:rPr lang="en-US" dirty="0"/>
            </a:br>
            <a:r>
              <a:rPr lang="en-US" dirty="0"/>
              <a:t/>
            </a:r>
            <a:br>
              <a:rPr lang="en-US" dirty="0"/>
            </a:br>
            <a:r>
              <a:rPr lang="en-US" dirty="0"/>
              <a:t>// Constants for threshold levels</a:t>
            </a:r>
            <a:br>
              <a:rPr lang="en-US" dirty="0"/>
            </a:br>
            <a:r>
              <a:rPr lang="en-US" dirty="0"/>
              <a:t>#define RAINFALL_THRESHOLD 50</a:t>
            </a:r>
            <a:br>
              <a:rPr lang="en-US" dirty="0"/>
            </a:br>
            <a:r>
              <a:rPr lang="en-US" dirty="0"/>
              <a:t>#define RIVER_LEVEL_THRESHOLD 5</a:t>
            </a:r>
            <a:br>
              <a:rPr lang="en-US" dirty="0"/>
            </a:br>
            <a:r>
              <a:rPr lang="en-US" dirty="0"/>
              <a:t/>
            </a:r>
            <a:br>
              <a:rPr lang="en-US" dirty="0"/>
            </a:br>
            <a:r>
              <a:rPr lang="en-US" dirty="0"/>
              <a:t>// Function to simulate sensor data</a:t>
            </a:r>
            <a:br>
              <a:rPr lang="en-US" dirty="0"/>
            </a:br>
            <a:r>
              <a:rPr lang="en-US" dirty="0"/>
              <a:t>float </a:t>
            </a:r>
            <a:r>
              <a:rPr lang="en-US" dirty="0" err="1"/>
              <a:t>simulateRainfall</a:t>
            </a:r>
            <a:r>
              <a:rPr lang="en-US" dirty="0"/>
              <a:t>() {</a:t>
            </a:r>
            <a:br>
              <a:rPr lang="en-US" dirty="0"/>
            </a:br>
            <a:r>
              <a:rPr lang="en-US" dirty="0"/>
              <a:t>    return rand() % 100;</a:t>
            </a:r>
            <a:br>
              <a:rPr lang="en-US" dirty="0"/>
            </a:br>
            <a:r>
              <a:rPr lang="en-US" dirty="0"/>
              <a:t>}</a:t>
            </a:r>
            <a:br>
              <a:rPr lang="en-US" dirty="0"/>
            </a:br>
            <a:r>
              <a:rPr lang="en-US" dirty="0"/>
              <a:t/>
            </a:r>
            <a:br>
              <a:rPr lang="en-US" dirty="0"/>
            </a:br>
            <a:r>
              <a:rPr lang="en-US" dirty="0"/>
              <a:t>float </a:t>
            </a:r>
            <a:r>
              <a:rPr lang="en-US" dirty="0" err="1"/>
              <a:t>simulateRiverLevel</a:t>
            </a:r>
            <a:r>
              <a:rPr lang="en-US" dirty="0"/>
              <a:t>() {</a:t>
            </a:r>
            <a:br>
              <a:rPr lang="en-US" dirty="0"/>
            </a:br>
            <a:r>
              <a:rPr lang="en-US" dirty="0"/>
              <a:t>    return (rand() % 10) / 10.0;</a:t>
            </a:r>
            <a:br>
              <a:rPr lang="en-US" dirty="0"/>
            </a:br>
            <a:r>
              <a:rPr lang="en-US" dirty="0"/>
              <a:t>}</a:t>
            </a:r>
            <a:br>
              <a:rPr lang="en-US" dirty="0"/>
            </a:br>
            <a:r>
              <a:rPr lang="en-US" dirty="0"/>
              <a:t/>
            </a:r>
            <a:br>
              <a:rPr lang="en-US" dirty="0"/>
            </a:br>
            <a:r>
              <a:rPr lang="en-US" dirty="0"/>
              <a:t>// Function to generate flood warnings</a:t>
            </a:r>
            <a:br>
              <a:rPr lang="en-US" dirty="0"/>
            </a:br>
            <a:r>
              <a:rPr lang="en-US" dirty="0"/>
              <a:t>void </a:t>
            </a:r>
            <a:r>
              <a:rPr lang="en-US" dirty="0" err="1"/>
              <a:t>generateFloodWarning</a:t>
            </a:r>
            <a:r>
              <a:rPr lang="en-US" dirty="0"/>
              <a:t>(float rainfall, float </a:t>
            </a:r>
            <a:r>
              <a:rPr lang="en-US" dirty="0" err="1"/>
              <a:t>riverLevel</a:t>
            </a:r>
            <a:r>
              <a:rPr lang="en-US" dirty="0"/>
              <a:t>) {</a:t>
            </a:r>
            <a:br>
              <a:rPr lang="en-US" dirty="0"/>
            </a:br>
            <a:r>
              <a:rPr lang="en-US" dirty="0"/>
              <a:t>    if (rainfall &gt; RAINFALL_THRESHOLD) {</a:t>
            </a:r>
            <a:br>
              <a:rPr lang="en-US" dirty="0"/>
            </a:br>
            <a:r>
              <a:rPr lang="en-US" dirty="0"/>
              <a:t>        </a:t>
            </a:r>
            <a:r>
              <a:rPr lang="en-US" dirty="0" err="1"/>
              <a:t>printf</a:t>
            </a:r>
            <a:r>
              <a:rPr lang="en-US" dirty="0"/>
              <a:t>("High rainfall detected. Potential flood risk.\n");</a:t>
            </a:r>
            <a:br>
              <a:rPr lang="en-US" dirty="0"/>
            </a:br>
            <a:endParaRPr lang="en-US" dirty="0"/>
          </a:p>
        </p:txBody>
      </p:sp>
    </p:spTree>
    <p:extLst>
      <p:ext uri="{BB962C8B-B14F-4D97-AF65-F5344CB8AC3E}">
        <p14:creationId xmlns:p14="http://schemas.microsoft.com/office/powerpoint/2010/main" val="3341683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620000" cy="5791200"/>
          </a:xfrm>
        </p:spPr>
        <p:txBody>
          <a:bodyPr/>
          <a:lstStyle/>
          <a:p>
            <a:r>
              <a:rPr lang="en-US" dirty="0"/>
              <a:t> }</a:t>
            </a:r>
            <a:br>
              <a:rPr lang="en-US" dirty="0"/>
            </a:br>
            <a:r>
              <a:rPr lang="en-US" dirty="0"/>
              <a:t>    if (</a:t>
            </a:r>
            <a:r>
              <a:rPr lang="en-US" dirty="0" err="1"/>
              <a:t>riverLevel</a:t>
            </a:r>
            <a:r>
              <a:rPr lang="en-US" dirty="0"/>
              <a:t> &gt; RIVER_LEVEL_THRESHOLD) {</a:t>
            </a:r>
            <a:br>
              <a:rPr lang="en-US" dirty="0"/>
            </a:br>
            <a:r>
              <a:rPr lang="en-US" dirty="0"/>
              <a:t>        </a:t>
            </a:r>
            <a:r>
              <a:rPr lang="en-US" dirty="0" err="1"/>
              <a:t>printf</a:t>
            </a:r>
            <a:r>
              <a:rPr lang="en-US" dirty="0"/>
              <a:t>("High river level detected. Potential flood risk.\n");</a:t>
            </a:r>
            <a:br>
              <a:rPr lang="en-US" dirty="0"/>
            </a:br>
            <a:r>
              <a:rPr lang="en-US" dirty="0"/>
              <a:t>    }</a:t>
            </a:r>
            <a:br>
              <a:rPr lang="en-US" dirty="0"/>
            </a:br>
            <a:r>
              <a:rPr lang="en-US" dirty="0"/>
              <a:t>    if (rainfall &lt;= RAINFALL_THRESHOLD &amp;&amp; </a:t>
            </a:r>
            <a:r>
              <a:rPr lang="en-US" dirty="0" err="1"/>
              <a:t>riverLevel</a:t>
            </a:r>
            <a:r>
              <a:rPr lang="en-US" dirty="0"/>
              <a:t> &lt;= RIVER_LEVEL_THRESHOLD) {</a:t>
            </a:r>
            <a:br>
              <a:rPr lang="en-US" dirty="0"/>
            </a:br>
            <a:r>
              <a:rPr lang="en-US" dirty="0"/>
              <a:t>        </a:t>
            </a:r>
            <a:r>
              <a:rPr lang="en-US" dirty="0" err="1"/>
              <a:t>printf</a:t>
            </a:r>
            <a:r>
              <a:rPr lang="en-US" dirty="0"/>
              <a:t>("No immediate flood risk detected.\n");</a:t>
            </a:r>
            <a:br>
              <a:rPr lang="en-US" dirty="0"/>
            </a:br>
            <a:r>
              <a:rPr lang="en-US" dirty="0"/>
              <a:t>    }</a:t>
            </a:r>
            <a:br>
              <a:rPr lang="en-US" dirty="0"/>
            </a:br>
            <a:r>
              <a:rPr lang="en-US" dirty="0"/>
              <a:t>}</a:t>
            </a:r>
            <a:br>
              <a:rPr lang="en-US" dirty="0"/>
            </a:br>
            <a:r>
              <a:rPr lang="en-US" dirty="0"/>
              <a:t/>
            </a:r>
            <a:br>
              <a:rPr lang="en-US" dirty="0"/>
            </a:br>
            <a:r>
              <a:rPr lang="en-US" dirty="0" err="1"/>
              <a:t>int</a:t>
            </a:r>
            <a:r>
              <a:rPr lang="en-US" dirty="0"/>
              <a:t> main() {</a:t>
            </a:r>
            <a:br>
              <a:rPr lang="en-US" dirty="0"/>
            </a:br>
            <a:r>
              <a:rPr lang="en-US" dirty="0"/>
              <a:t>    // Seed random number generator</a:t>
            </a:r>
            <a:br>
              <a:rPr lang="en-US" dirty="0"/>
            </a:br>
            <a:r>
              <a:rPr lang="en-US" dirty="0"/>
              <a:t>    </a:t>
            </a:r>
            <a:r>
              <a:rPr lang="en-US" dirty="0" err="1"/>
              <a:t>srand</a:t>
            </a:r>
            <a:r>
              <a:rPr lang="en-US" dirty="0"/>
              <a:t>(time(NULL));</a:t>
            </a:r>
            <a:br>
              <a:rPr lang="en-US" dirty="0"/>
            </a:br>
            <a:r>
              <a:rPr lang="en-US" dirty="0"/>
              <a:t/>
            </a:r>
            <a:br>
              <a:rPr lang="en-US" dirty="0"/>
            </a:br>
            <a:r>
              <a:rPr lang="en-US" dirty="0"/>
              <a:t>    while (true) {</a:t>
            </a:r>
            <a:br>
              <a:rPr lang="en-US" dirty="0"/>
            </a:br>
            <a:r>
              <a:rPr lang="en-US" dirty="0"/>
              <a:t>        // Simulate sensor data</a:t>
            </a:r>
            <a:br>
              <a:rPr lang="en-US" dirty="0"/>
            </a:br>
            <a:r>
              <a:rPr lang="en-US" dirty="0"/>
              <a:t>        float rainfall = </a:t>
            </a:r>
            <a:r>
              <a:rPr lang="en-US" dirty="0" err="1"/>
              <a:t>simulateRainfall</a:t>
            </a:r>
            <a:r>
              <a:rPr lang="en-US" dirty="0"/>
              <a:t>();</a:t>
            </a:r>
            <a:br>
              <a:rPr lang="en-US" dirty="0"/>
            </a:br>
            <a:r>
              <a:rPr lang="en-US" dirty="0"/>
              <a:t>        float </a:t>
            </a:r>
            <a:r>
              <a:rPr lang="en-US" dirty="0" err="1"/>
              <a:t>riverLevel</a:t>
            </a:r>
            <a:r>
              <a:rPr lang="en-US" dirty="0"/>
              <a:t> = </a:t>
            </a:r>
            <a:r>
              <a:rPr lang="en-US" dirty="0" err="1"/>
              <a:t>simulateRiverLevel</a:t>
            </a:r>
            <a:r>
              <a:rPr lang="en-US" dirty="0"/>
              <a:t>();</a:t>
            </a:r>
            <a:br>
              <a:rPr lang="en-US" dirty="0"/>
            </a:br>
            <a:endParaRPr lang="en-US" dirty="0"/>
          </a:p>
        </p:txBody>
      </p:sp>
    </p:spTree>
    <p:extLst>
      <p:ext uri="{BB962C8B-B14F-4D97-AF65-F5344CB8AC3E}">
        <p14:creationId xmlns:p14="http://schemas.microsoft.com/office/powerpoint/2010/main" val="3474322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6858000" cy="6324600"/>
          </a:xfrm>
        </p:spPr>
        <p:txBody>
          <a:bodyPr/>
          <a:lstStyle/>
          <a:p>
            <a:r>
              <a:rPr lang="en-US" dirty="0" err="1"/>
              <a:t>printf</a:t>
            </a:r>
            <a:r>
              <a:rPr lang="en-US" dirty="0"/>
              <a:t>("Rainfall: %.2f inches\n", rainfall);</a:t>
            </a:r>
            <a:br>
              <a:rPr lang="en-US" dirty="0"/>
            </a:br>
            <a:r>
              <a:rPr lang="en-US" dirty="0"/>
              <a:t>        </a:t>
            </a:r>
            <a:r>
              <a:rPr lang="en-US" dirty="0" err="1"/>
              <a:t>printf</a:t>
            </a:r>
            <a:r>
              <a:rPr lang="en-US" dirty="0"/>
              <a:t>("River Level: %.2f meters\n", </a:t>
            </a:r>
            <a:r>
              <a:rPr lang="en-US" dirty="0" err="1"/>
              <a:t>riverLevel</a:t>
            </a:r>
            <a:r>
              <a:rPr lang="en-US" dirty="0"/>
              <a:t>);</a:t>
            </a:r>
            <a:br>
              <a:rPr lang="en-US" dirty="0"/>
            </a:br>
            <a:r>
              <a:rPr lang="en-US" dirty="0"/>
              <a:t/>
            </a:r>
            <a:br>
              <a:rPr lang="en-US" dirty="0"/>
            </a:br>
            <a:r>
              <a:rPr lang="en-US" dirty="0"/>
              <a:t>        // Generate flood warnings based on sensor data</a:t>
            </a:r>
            <a:br>
              <a:rPr lang="en-US" dirty="0"/>
            </a:br>
            <a:r>
              <a:rPr lang="en-US" dirty="0"/>
              <a:t>        </a:t>
            </a:r>
            <a:r>
              <a:rPr lang="en-US" dirty="0" err="1"/>
              <a:t>generateFloodWarning</a:t>
            </a:r>
            <a:r>
              <a:rPr lang="en-US" dirty="0"/>
              <a:t>(rainfall, </a:t>
            </a:r>
            <a:r>
              <a:rPr lang="en-US" dirty="0" err="1"/>
              <a:t>riverLevel</a:t>
            </a:r>
            <a:r>
              <a:rPr lang="en-US" dirty="0"/>
              <a:t>);</a:t>
            </a:r>
            <a:br>
              <a:rPr lang="en-US" dirty="0"/>
            </a:br>
            <a:r>
              <a:rPr lang="en-US" dirty="0"/>
              <a:t/>
            </a:r>
            <a:br>
              <a:rPr lang="en-US" dirty="0"/>
            </a:br>
            <a:r>
              <a:rPr lang="en-US" dirty="0"/>
              <a:t>        // Sleep for a specified interval (simulating real-time data updates)</a:t>
            </a:r>
            <a:br>
              <a:rPr lang="en-US" dirty="0"/>
            </a:br>
            <a:r>
              <a:rPr lang="en-US" dirty="0"/>
              <a:t>        sleep(5); // Sleep for 5 seconds</a:t>
            </a:r>
            <a:br>
              <a:rPr lang="en-US" dirty="0"/>
            </a:br>
            <a:r>
              <a:rPr lang="en-US" dirty="0"/>
              <a:t>    }</a:t>
            </a:r>
            <a:br>
              <a:rPr lang="en-US" dirty="0"/>
            </a:br>
            <a:r>
              <a:rPr lang="en-US" dirty="0"/>
              <a:t/>
            </a:r>
            <a:br>
              <a:rPr lang="en-US" dirty="0"/>
            </a:br>
            <a:r>
              <a:rPr lang="en-US" dirty="0"/>
              <a:t>    return 0;</a:t>
            </a:r>
            <a:br>
              <a:rPr lang="en-US" dirty="0"/>
            </a:br>
            <a:r>
              <a:rPr lang="en-US" dirty="0"/>
              <a:t>}</a:t>
            </a:r>
            <a:br>
              <a:rPr lang="en-US" dirty="0"/>
            </a:br>
            <a:endParaRPr lang="en-US" dirty="0"/>
          </a:p>
        </p:txBody>
      </p:sp>
    </p:spTree>
    <p:extLst>
      <p:ext uri="{BB962C8B-B14F-4D97-AF65-F5344CB8AC3E}">
        <p14:creationId xmlns:p14="http://schemas.microsoft.com/office/powerpoint/2010/main" val="78770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Designing an effective flood monitoring and early warning system involves a multidisciplinary approach, combining meteorology, hydrology, technology, and community engagement. The goal is to save lives and reduce the impact of floods on people and infrastructure.</a:t>
            </a:r>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3881056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Flood monitoring and early warning systems are paramount for safeguarding lives and property in flood-prone regions. This abstract outlines the fundamental components and principles of such a system. By amalgamating data sources, predictive modeling, public engagement, and emergency response coordination, a comprehensive flood monitoring and early warning system can be designed. This system leverages real-time data analysis, GIS mapping, and communication channels to predict and disseminate timely flood warnings. Its success hinges on the active involvement of communities, government support, and continuous improvement to address the ever-evolving challenges of flood mitigation. Such a system, when effectively implemented, plays a pivotal role in reducing the devastation caused by flooding and enhancing resilience in flood-vulnerable areas.</a:t>
            </a:r>
            <a:endParaRPr lang="en-US" dirty="0"/>
          </a:p>
        </p:txBody>
      </p:sp>
      <p:sp>
        <p:nvSpPr>
          <p:cNvPr id="3" name="Title 2"/>
          <p:cNvSpPr>
            <a:spLocks noGrp="1"/>
          </p:cNvSpPr>
          <p:nvPr>
            <p:ph type="title"/>
          </p:nvPr>
        </p:nvSpPr>
        <p:spPr/>
        <p:txBody>
          <a:bodyPr/>
          <a:lstStyle/>
          <a:p>
            <a:r>
              <a:rPr lang="en-US" dirty="0"/>
              <a:t>Abstract:</a:t>
            </a:r>
            <a:endParaRPr lang="en-US" dirty="0"/>
          </a:p>
        </p:txBody>
      </p:sp>
    </p:spTree>
    <p:extLst>
      <p:ext uri="{BB962C8B-B14F-4D97-AF65-F5344CB8AC3E}">
        <p14:creationId xmlns:p14="http://schemas.microsoft.com/office/powerpoint/2010/main" val="278523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a:p>
          <a:p>
            <a:r>
              <a:rPr lang="en-US" b="1" dirty="0"/>
              <a:t>Rainfall and River Level Sensors</a:t>
            </a:r>
            <a:r>
              <a:rPr lang="en-US" dirty="0"/>
              <a:t>: Install sensors in flood-prone areas to monitor rainfall and river levels. These sensors should be connected to a central data collection system.</a:t>
            </a:r>
          </a:p>
          <a:p>
            <a:r>
              <a:rPr lang="en-US" b="1" dirty="0"/>
              <a:t>Weather Data</a:t>
            </a:r>
            <a:r>
              <a:rPr lang="en-US" dirty="0"/>
              <a:t>: Collect weather data from meteorological agencies and satellites.</a:t>
            </a:r>
          </a:p>
          <a:p>
            <a:r>
              <a:rPr lang="en-US" b="1" dirty="0"/>
              <a:t>Geospatial Data</a:t>
            </a:r>
            <a:r>
              <a:rPr lang="en-US" dirty="0"/>
              <a:t>: Incorporate GIS data to understand the topography and drainage patterns of the region.</a:t>
            </a:r>
          </a:p>
          <a:p>
            <a:endParaRPr lang="en-US" dirty="0"/>
          </a:p>
        </p:txBody>
      </p:sp>
      <p:sp>
        <p:nvSpPr>
          <p:cNvPr id="3" name="Title 2"/>
          <p:cNvSpPr>
            <a:spLocks noGrp="1"/>
          </p:cNvSpPr>
          <p:nvPr>
            <p:ph type="title"/>
          </p:nvPr>
        </p:nvSpPr>
        <p:spPr/>
        <p:txBody>
          <a:bodyPr/>
          <a:lstStyle/>
          <a:p>
            <a:r>
              <a:rPr lang="en-US" dirty="0"/>
              <a:t>Data Source:</a:t>
            </a:r>
            <a:br>
              <a:rPr lang="en-US" dirty="0"/>
            </a:br>
            <a:endParaRPr lang="en-US" dirty="0"/>
          </a:p>
        </p:txBody>
      </p:sp>
    </p:spTree>
    <p:extLst>
      <p:ext uri="{BB962C8B-B14F-4D97-AF65-F5344CB8AC3E}">
        <p14:creationId xmlns:p14="http://schemas.microsoft.com/office/powerpoint/2010/main" val="196972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81000" y="2133600"/>
            <a:ext cx="8229600" cy="4075176"/>
          </a:xfrm>
        </p:spPr>
        <p:txBody>
          <a:bodyPr/>
          <a:lstStyle/>
          <a:p>
            <a:endParaRPr lang="en-US" dirty="0"/>
          </a:p>
          <a:p>
            <a:r>
              <a:rPr lang="en-US" dirty="0"/>
              <a:t>Create a centralized database to store and manage the data from various sources.</a:t>
            </a:r>
          </a:p>
          <a:p>
            <a:r>
              <a:rPr lang="en-US" dirty="0"/>
              <a:t>Implement real-time data collection and processing to provide up-to-date information.</a:t>
            </a:r>
          </a:p>
          <a:p>
            <a:endParaRPr lang="en-US" dirty="0"/>
          </a:p>
        </p:txBody>
      </p:sp>
      <p:sp>
        <p:nvSpPr>
          <p:cNvPr id="3" name="Title 2"/>
          <p:cNvSpPr>
            <a:spLocks noGrp="1"/>
          </p:cNvSpPr>
          <p:nvPr>
            <p:ph type="title"/>
          </p:nvPr>
        </p:nvSpPr>
        <p:spPr/>
        <p:txBody>
          <a:bodyPr/>
          <a:lstStyle/>
          <a:p>
            <a:r>
              <a:rPr lang="en-US" dirty="0"/>
              <a:t>Data Collection and Storage</a:t>
            </a:r>
          </a:p>
        </p:txBody>
      </p:sp>
    </p:spTree>
    <p:extLst>
      <p:ext uri="{BB962C8B-B14F-4D97-AF65-F5344CB8AC3E}">
        <p14:creationId xmlns:p14="http://schemas.microsoft.com/office/powerpoint/2010/main" val="1115379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a:p>
          <a:p>
            <a:r>
              <a:rPr lang="en-US" dirty="0"/>
              <a:t>Utilize hydrological and meteorological models to predict flood events based on historical data and real-time inputs.</a:t>
            </a:r>
          </a:p>
          <a:p>
            <a:r>
              <a:rPr lang="en-US" dirty="0"/>
              <a:t>Implement machine learning algorithms to improve accuracy in flood prediction.</a:t>
            </a:r>
          </a:p>
          <a:p>
            <a:endParaRPr lang="en-US" dirty="0"/>
          </a:p>
        </p:txBody>
      </p:sp>
      <p:sp>
        <p:nvSpPr>
          <p:cNvPr id="3" name="Title 2"/>
          <p:cNvSpPr>
            <a:spLocks noGrp="1"/>
          </p:cNvSpPr>
          <p:nvPr>
            <p:ph type="title"/>
          </p:nvPr>
        </p:nvSpPr>
        <p:spPr/>
        <p:txBody>
          <a:bodyPr/>
          <a:lstStyle/>
          <a:p>
            <a:r>
              <a:rPr lang="en-US" dirty="0"/>
              <a:t>Data Analysis and Modeling:</a:t>
            </a:r>
            <a:br>
              <a:rPr lang="en-US" dirty="0"/>
            </a:br>
            <a:endParaRPr lang="en-US" dirty="0"/>
          </a:p>
        </p:txBody>
      </p:sp>
    </p:spTree>
    <p:extLst>
      <p:ext uri="{BB962C8B-B14F-4D97-AF65-F5344CB8AC3E}">
        <p14:creationId xmlns:p14="http://schemas.microsoft.com/office/powerpoint/2010/main" val="193347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a:p>
          <a:p>
            <a:r>
              <a:rPr lang="en-US" dirty="0"/>
              <a:t>Define trigger thresholds for rainfall, river levels, and other relevant parameters.</a:t>
            </a:r>
          </a:p>
          <a:p>
            <a:r>
              <a:rPr lang="en-US" dirty="0"/>
              <a:t>Integrate a decision support system that generates alerts and warnings when thresholds are reached.</a:t>
            </a:r>
          </a:p>
          <a:p>
            <a:r>
              <a:rPr lang="en-US" dirty="0"/>
              <a:t>Establish multiple communication channels for disseminating warnings, such as mobile apps, SMS, email, and sirens.</a:t>
            </a:r>
          </a:p>
          <a:p>
            <a:endParaRPr lang="en-US" dirty="0"/>
          </a:p>
        </p:txBody>
      </p:sp>
      <p:sp>
        <p:nvSpPr>
          <p:cNvPr id="3" name="Title 2"/>
          <p:cNvSpPr>
            <a:spLocks noGrp="1"/>
          </p:cNvSpPr>
          <p:nvPr>
            <p:ph type="title"/>
          </p:nvPr>
        </p:nvSpPr>
        <p:spPr/>
        <p:txBody>
          <a:bodyPr/>
          <a:lstStyle/>
          <a:p>
            <a:r>
              <a:rPr lang="en-US" dirty="0"/>
              <a:t>Early Warning System:</a:t>
            </a:r>
            <a:br>
              <a:rPr lang="en-US" dirty="0"/>
            </a:br>
            <a:endParaRPr lang="en-US" dirty="0"/>
          </a:p>
        </p:txBody>
      </p:sp>
    </p:spTree>
    <p:extLst>
      <p:ext uri="{BB962C8B-B14F-4D97-AF65-F5344CB8AC3E}">
        <p14:creationId xmlns:p14="http://schemas.microsoft.com/office/powerpoint/2010/main" val="387385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a:p>
          <a:p>
            <a:r>
              <a:rPr lang="en-US" dirty="0"/>
              <a:t>Educate the public about the system and its importance.</a:t>
            </a:r>
          </a:p>
          <a:p>
            <a:r>
              <a:rPr lang="en-US" dirty="0"/>
              <a:t>Conduct regular drills and awareness campaigns to ensure people know how to respond to flood warnings.</a:t>
            </a:r>
          </a:p>
          <a:p>
            <a:endParaRPr lang="en-US" dirty="0"/>
          </a:p>
        </p:txBody>
      </p:sp>
      <p:sp>
        <p:nvSpPr>
          <p:cNvPr id="3" name="Title 2"/>
          <p:cNvSpPr>
            <a:spLocks noGrp="1"/>
          </p:cNvSpPr>
          <p:nvPr>
            <p:ph type="title"/>
          </p:nvPr>
        </p:nvSpPr>
        <p:spPr/>
        <p:txBody>
          <a:bodyPr>
            <a:normAutofit/>
          </a:bodyPr>
          <a:lstStyle/>
          <a:p>
            <a:r>
              <a:rPr lang="en-US" dirty="0"/>
              <a:t>Public Engagement</a:t>
            </a:r>
            <a:r>
              <a:rPr lang="en-US" b="0" dirty="0"/>
              <a:t>:</a:t>
            </a:r>
            <a:br>
              <a:rPr lang="en-US" b="0" dirty="0"/>
            </a:br>
            <a:endParaRPr lang="en-US" dirty="0"/>
          </a:p>
        </p:txBody>
      </p:sp>
    </p:spTree>
    <p:extLst>
      <p:ext uri="{BB962C8B-B14F-4D97-AF65-F5344CB8AC3E}">
        <p14:creationId xmlns:p14="http://schemas.microsoft.com/office/powerpoint/2010/main" val="193908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Develop </a:t>
            </a:r>
            <a:r>
              <a:rPr lang="en-US" dirty="0"/>
              <a:t>evacuation plans and routes for flood-prone areas.</a:t>
            </a:r>
          </a:p>
          <a:p>
            <a:r>
              <a:rPr lang="en-US" dirty="0"/>
              <a:t>Ensure that these plans are easily accessible and well-communicated.</a:t>
            </a:r>
          </a:p>
          <a:p>
            <a:endParaRPr lang="en-US" dirty="0"/>
          </a:p>
        </p:txBody>
      </p:sp>
      <p:sp>
        <p:nvSpPr>
          <p:cNvPr id="3" name="Title 2"/>
          <p:cNvSpPr>
            <a:spLocks noGrp="1"/>
          </p:cNvSpPr>
          <p:nvPr>
            <p:ph type="title"/>
          </p:nvPr>
        </p:nvSpPr>
        <p:spPr/>
        <p:txBody>
          <a:bodyPr/>
          <a:lstStyle/>
          <a:p>
            <a:r>
              <a:rPr lang="en-US" dirty="0"/>
              <a:t>Evacuation Plans:</a:t>
            </a:r>
            <a:br>
              <a:rPr lang="en-US" dirty="0"/>
            </a:br>
            <a:endParaRPr lang="en-US" dirty="0"/>
          </a:p>
        </p:txBody>
      </p:sp>
    </p:spTree>
    <p:extLst>
      <p:ext uri="{BB962C8B-B14F-4D97-AF65-F5344CB8AC3E}">
        <p14:creationId xmlns:p14="http://schemas.microsoft.com/office/powerpoint/2010/main" val="647153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Establish </a:t>
            </a:r>
            <a:r>
              <a:rPr lang="en-US" dirty="0"/>
              <a:t>communication channels with emergency response teams, local authorities, and relevant agencies.</a:t>
            </a:r>
          </a:p>
          <a:p>
            <a:r>
              <a:rPr lang="en-US" dirty="0"/>
              <a:t>Coordinate the deployment of resources, including boats, rescue teams, and medical personnel.</a:t>
            </a:r>
          </a:p>
          <a:p>
            <a:endParaRPr lang="en-US" dirty="0"/>
          </a:p>
        </p:txBody>
      </p:sp>
      <p:sp>
        <p:nvSpPr>
          <p:cNvPr id="3" name="Title 2"/>
          <p:cNvSpPr>
            <a:spLocks noGrp="1"/>
          </p:cNvSpPr>
          <p:nvPr>
            <p:ph type="title"/>
          </p:nvPr>
        </p:nvSpPr>
        <p:spPr/>
        <p:txBody>
          <a:bodyPr>
            <a:normAutofit fontScale="90000"/>
          </a:bodyPr>
          <a:lstStyle/>
          <a:p>
            <a:r>
              <a:rPr lang="en-US" dirty="0"/>
              <a:t>Emergency Response Coordination:</a:t>
            </a:r>
            <a:br>
              <a:rPr lang="en-US" dirty="0"/>
            </a:br>
            <a:endParaRPr lang="en-US" dirty="0"/>
          </a:p>
        </p:txBody>
      </p:sp>
    </p:spTree>
    <p:extLst>
      <p:ext uri="{BB962C8B-B14F-4D97-AF65-F5344CB8AC3E}">
        <p14:creationId xmlns:p14="http://schemas.microsoft.com/office/powerpoint/2010/main" val="953129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25</TotalTime>
  <Words>556</Words>
  <Application>Microsoft Office PowerPoint</Application>
  <PresentationFormat>On-screen Show (4:3)</PresentationFormat>
  <Paragraphs>51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BlackTie</vt:lpstr>
      <vt:lpstr>FLOOD MONITORING AND EARLY WARNING SYSTEM</vt:lpstr>
      <vt:lpstr>Abstract:</vt:lpstr>
      <vt:lpstr>Data Source: </vt:lpstr>
      <vt:lpstr>Data Collection and Storage</vt:lpstr>
      <vt:lpstr>Data Analysis and Modeling: </vt:lpstr>
      <vt:lpstr>Early Warning System: </vt:lpstr>
      <vt:lpstr>Public Engagement: </vt:lpstr>
      <vt:lpstr>Evacuation Plans: </vt:lpstr>
      <vt:lpstr>Emergency Response Coordination: </vt:lpstr>
      <vt:lpstr>GIS Mapping and Visualization: </vt:lpstr>
      <vt:lpstr>Redundancy and Backup Systems: </vt:lpstr>
      <vt:lpstr>Data Sharing and Collaboration: </vt:lpstr>
      <vt:lpstr>#include &lt;stdio.h&gt; #include &lt;stdbool.h&gt; #include &lt;stdlib.h&gt; #include &lt;time.h&gt;  // Constants for threshold levels #define RAINFALL_THRESHOLD 50 #define RIVER_LEVEL_THRESHOLD 5  // Function to simulate sensor data float simulateRainfall() {     return rand() % 100; }  float simulateRiverLevel() {     return (rand() % 10) / 10.0; }  // Function to generate flood warnings void generateFloodWarning(float rainfall, float riverLevel) {     if (rainfall &gt; RAINFALL_THRESHOLD) {         printf("High rainfall detected. Potential flood risk.\n"); </vt:lpstr>
      <vt:lpstr> }     if (riverLevel &gt; RIVER_LEVEL_THRESHOLD) {         printf("High river level detected. Potential flood risk.\n");     }     if (rainfall &lt;= RAINFALL_THRESHOLD &amp;&amp; riverLevel &lt;= RIVER_LEVEL_THRESHOLD) {         printf("No immediate flood risk detected.\n");     } }  int main() {     // Seed random number generator     srand(time(NULL));      while (true) {         // Simulate sensor data         float rainfall = simulateRainfall();         float riverLevel = simulateRiverLevel(); </vt:lpstr>
      <vt:lpstr>printf("Rainfall: %.2f inches\n", rainfall);         printf("River Level: %.2f meters\n", riverLevel);          // Generate flood warnings based on sensor data         generateFloodWarning(rainfall, riverLevel);          // Sleep for a specified interval (simulating real-time data updates)         sleep(5); // Sleep for 5 seconds     }      return 0; }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MONITORING AND EARLY WARNING SYSTEM</dc:title>
  <dc:creator>USER</dc:creator>
  <cp:lastModifiedBy>USER</cp:lastModifiedBy>
  <cp:revision>3</cp:revision>
  <dcterms:created xsi:type="dcterms:W3CDTF">2023-10-09T14:39:21Z</dcterms:created>
  <dcterms:modified xsi:type="dcterms:W3CDTF">2023-10-09T15:05:14Z</dcterms:modified>
</cp:coreProperties>
</file>