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03F9-8795-7FBE-106D-7D314CE4F7E9}"/>
              </a:ext>
            </a:extLst>
          </p:cNvPr>
          <p:cNvSpPr>
            <a:spLocks noGrp="1"/>
          </p:cNvSpPr>
          <p:nvPr>
            <p:ph type="ctrTitle"/>
          </p:nvPr>
        </p:nvSpPr>
        <p:spPr/>
        <p:txBody>
          <a:bodyPr/>
          <a:lstStyle/>
          <a:p>
            <a:r>
              <a:rPr lang="en-US" dirty="0"/>
              <a:t>FLOOD MONITORING AND EARLY WARNING SYSTEMS</a:t>
            </a:r>
            <a:endParaRPr lang="en-IN" dirty="0"/>
          </a:p>
        </p:txBody>
      </p:sp>
      <p:sp>
        <p:nvSpPr>
          <p:cNvPr id="3" name="Subtitle 2">
            <a:extLst>
              <a:ext uri="{FF2B5EF4-FFF2-40B4-BE49-F238E27FC236}">
                <a16:creationId xmlns:a16="http://schemas.microsoft.com/office/drawing/2014/main" id="{A69BE460-52C1-29E4-96E0-112F8FF4A991}"/>
              </a:ext>
            </a:extLst>
          </p:cNvPr>
          <p:cNvSpPr>
            <a:spLocks noGrp="1"/>
          </p:cNvSpPr>
          <p:nvPr>
            <p:ph type="subTitle" idx="1"/>
          </p:nvPr>
        </p:nvSpPr>
        <p:spPr>
          <a:xfrm>
            <a:off x="1876424" y="3961801"/>
            <a:ext cx="8791575" cy="2783773"/>
          </a:xfrm>
        </p:spPr>
        <p:txBody>
          <a:bodyPr>
            <a:normAutofit lnSpcReduction="10000"/>
          </a:bodyPr>
          <a:lstStyle/>
          <a:p>
            <a:r>
              <a:rPr lang="en-US" dirty="0"/>
              <a:t>SUBMITTED BY:</a:t>
            </a:r>
          </a:p>
          <a:p>
            <a:endParaRPr lang="en-US" dirty="0"/>
          </a:p>
          <a:p>
            <a:r>
              <a:rPr lang="en-US" dirty="0"/>
              <a:t>S.SARAVANAN</a:t>
            </a:r>
          </a:p>
          <a:p>
            <a:r>
              <a:rPr lang="en-US" dirty="0"/>
              <a:t>M.BALAJI</a:t>
            </a:r>
          </a:p>
          <a:p>
            <a:r>
              <a:rPr lang="en-US" dirty="0"/>
              <a:t>S.SANJAY</a:t>
            </a:r>
          </a:p>
          <a:p>
            <a:r>
              <a:rPr lang="en-IN" dirty="0"/>
              <a:t>L.SHANMUGASUNDHARAM</a:t>
            </a:r>
          </a:p>
        </p:txBody>
      </p:sp>
    </p:spTree>
    <p:extLst>
      <p:ext uri="{BB962C8B-B14F-4D97-AF65-F5344CB8AC3E}">
        <p14:creationId xmlns:p14="http://schemas.microsoft.com/office/powerpoint/2010/main" val="139258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4CC-510C-37ED-CF84-52DA091B169F}"/>
              </a:ext>
            </a:extLst>
          </p:cNvPr>
          <p:cNvSpPr>
            <a:spLocks noGrp="1"/>
          </p:cNvSpPr>
          <p:nvPr>
            <p:ph type="title"/>
          </p:nvPr>
        </p:nvSpPr>
        <p:spPr/>
        <p:txBody>
          <a:bodyPr/>
          <a:lstStyle/>
          <a:p>
            <a:r>
              <a:rPr lang="en-US" dirty="0"/>
              <a:t>THANKING YOU</a:t>
            </a:r>
            <a:endParaRPr lang="en-IN" dirty="0"/>
          </a:p>
        </p:txBody>
      </p:sp>
      <p:sp>
        <p:nvSpPr>
          <p:cNvPr id="3" name="Content Placeholder 2">
            <a:extLst>
              <a:ext uri="{FF2B5EF4-FFF2-40B4-BE49-F238E27FC236}">
                <a16:creationId xmlns:a16="http://schemas.microsoft.com/office/drawing/2014/main" id="{8C2D5A62-5EB1-8065-EAF1-CEF7FC64A28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9406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852-6BCF-AE93-55FD-90EF48D3A1C4}"/>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5DE2ED33-DED6-A04F-0E61-2F35AC233002}"/>
              </a:ext>
            </a:extLst>
          </p:cNvPr>
          <p:cNvSpPr>
            <a:spLocks noGrp="1"/>
          </p:cNvSpPr>
          <p:nvPr>
            <p:ph idx="1"/>
          </p:nvPr>
        </p:nvSpPr>
        <p:spPr/>
        <p:txBody>
          <a:bodyPr/>
          <a:lstStyle/>
          <a:p>
            <a:r>
              <a:rPr lang="en-US" dirty="0"/>
              <a:t>Early Detection and </a:t>
            </a:r>
            <a:r>
              <a:rPr lang="en-US" dirty="0" err="1"/>
              <a:t>Monitoring:Detect</a:t>
            </a:r>
            <a:r>
              <a:rPr lang="en-US" dirty="0"/>
              <a:t> and monitor changes in water levels, rainfall, and other hydrological parameters in real-time to identify potential flooding </a:t>
            </a:r>
            <a:r>
              <a:rPr lang="en-US" dirty="0" err="1"/>
              <a:t>events.Risk</a:t>
            </a:r>
            <a:r>
              <a:rPr lang="en-US" dirty="0"/>
              <a:t> </a:t>
            </a:r>
            <a:r>
              <a:rPr lang="en-US" dirty="0" err="1"/>
              <a:t>Assessment:Assess</a:t>
            </a:r>
            <a:r>
              <a:rPr lang="en-US" dirty="0"/>
              <a:t> the severity and potential impact of a flood event by analyzing historical data, topography, and meteorological </a:t>
            </a:r>
            <a:r>
              <a:rPr lang="en-US" dirty="0" err="1"/>
              <a:t>conditions.Timely</a:t>
            </a:r>
            <a:r>
              <a:rPr lang="en-US" dirty="0"/>
              <a:t> </a:t>
            </a:r>
            <a:r>
              <a:rPr lang="en-US" dirty="0" err="1"/>
              <a:t>Warnings:Provide</a:t>
            </a:r>
            <a:r>
              <a:rPr lang="en-US" dirty="0"/>
              <a:t> timely and accurate warnings to the public, local authorities, and emergency responders to enable them to take appropriate actions to mitigate the effects of </a:t>
            </a:r>
            <a:r>
              <a:rPr lang="en-US" dirty="0" err="1"/>
              <a:t>flooding.Flood</a:t>
            </a:r>
            <a:r>
              <a:rPr lang="en-US" dirty="0"/>
              <a:t> Forecasting</a:t>
            </a:r>
            <a:endParaRPr lang="en-IN" dirty="0"/>
          </a:p>
        </p:txBody>
      </p:sp>
    </p:spTree>
    <p:extLst>
      <p:ext uri="{BB962C8B-B14F-4D97-AF65-F5344CB8AC3E}">
        <p14:creationId xmlns:p14="http://schemas.microsoft.com/office/powerpoint/2010/main" val="351193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4459-F831-1038-2C01-CBF482B89B14}"/>
              </a:ext>
            </a:extLst>
          </p:cNvPr>
          <p:cNvSpPr>
            <a:spLocks noGrp="1"/>
          </p:cNvSpPr>
          <p:nvPr>
            <p:ph type="title"/>
          </p:nvPr>
        </p:nvSpPr>
        <p:spPr/>
        <p:txBody>
          <a:bodyPr/>
          <a:lstStyle/>
          <a:p>
            <a:r>
              <a:rPr lang="en-US" dirty="0"/>
              <a:t>COMMUNITY AWARNESS</a:t>
            </a:r>
            <a:endParaRPr lang="en-IN" dirty="0"/>
          </a:p>
        </p:txBody>
      </p:sp>
      <p:sp>
        <p:nvSpPr>
          <p:cNvPr id="3" name="Content Placeholder 2">
            <a:extLst>
              <a:ext uri="{FF2B5EF4-FFF2-40B4-BE49-F238E27FC236}">
                <a16:creationId xmlns:a16="http://schemas.microsoft.com/office/drawing/2014/main" id="{C0696A7E-3B8E-DA4F-8D29-1B19108187A3}"/>
              </a:ext>
            </a:extLst>
          </p:cNvPr>
          <p:cNvSpPr>
            <a:spLocks noGrp="1"/>
          </p:cNvSpPr>
          <p:nvPr>
            <p:ph idx="1"/>
          </p:nvPr>
        </p:nvSpPr>
        <p:spPr/>
        <p:txBody>
          <a:bodyPr/>
          <a:lstStyle/>
          <a:p>
            <a:r>
              <a:rPr lang="en-US" dirty="0" err="1"/>
              <a:t>ducate</a:t>
            </a:r>
            <a:r>
              <a:rPr lang="en-US" dirty="0"/>
              <a:t> and raise awareness among communities living in flood-prone areas about the risks and safety measures, empowering them to take precautionary </a:t>
            </a:r>
            <a:r>
              <a:rPr lang="en-US" dirty="0" err="1"/>
              <a:t>actions.Emergency</a:t>
            </a:r>
            <a:r>
              <a:rPr lang="en-US" dirty="0"/>
              <a:t> Response </a:t>
            </a:r>
            <a:r>
              <a:rPr lang="en-US" dirty="0" err="1"/>
              <a:t>Coordination:Facilitate</a:t>
            </a:r>
            <a:r>
              <a:rPr lang="en-US" dirty="0"/>
              <a:t> the coordination and communication among relevant agencies, such as government, emergency services, and relief organizations, to ensure an effective response during a flood </a:t>
            </a:r>
            <a:r>
              <a:rPr lang="en-US" dirty="0" err="1"/>
              <a:t>event.Resource</a:t>
            </a:r>
            <a:r>
              <a:rPr lang="en-US" dirty="0"/>
              <a:t> Allocation</a:t>
            </a:r>
            <a:endParaRPr lang="en-IN" dirty="0"/>
          </a:p>
        </p:txBody>
      </p:sp>
    </p:spTree>
    <p:extLst>
      <p:ext uri="{BB962C8B-B14F-4D97-AF65-F5344CB8AC3E}">
        <p14:creationId xmlns:p14="http://schemas.microsoft.com/office/powerpoint/2010/main" val="154091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B3DF-9745-2357-3038-1C3892DE70CE}"/>
              </a:ext>
            </a:extLst>
          </p:cNvPr>
          <p:cNvSpPr>
            <a:spLocks noGrp="1"/>
          </p:cNvSpPr>
          <p:nvPr>
            <p:ph type="title"/>
          </p:nvPr>
        </p:nvSpPr>
        <p:spPr/>
        <p:txBody>
          <a:bodyPr/>
          <a:lstStyle/>
          <a:p>
            <a:r>
              <a:rPr lang="en-US" dirty="0"/>
              <a:t>Data Sharing and International Cooperation:</a:t>
            </a:r>
            <a:endParaRPr lang="en-IN" dirty="0"/>
          </a:p>
        </p:txBody>
      </p:sp>
      <p:sp>
        <p:nvSpPr>
          <p:cNvPr id="3" name="Content Placeholder 2">
            <a:extLst>
              <a:ext uri="{FF2B5EF4-FFF2-40B4-BE49-F238E27FC236}">
                <a16:creationId xmlns:a16="http://schemas.microsoft.com/office/drawing/2014/main" id="{72B5FFEE-1D85-DFEA-2E59-E11439E34F5E}"/>
              </a:ext>
            </a:extLst>
          </p:cNvPr>
          <p:cNvSpPr>
            <a:spLocks noGrp="1"/>
          </p:cNvSpPr>
          <p:nvPr>
            <p:ph idx="1"/>
          </p:nvPr>
        </p:nvSpPr>
        <p:spPr/>
        <p:txBody>
          <a:bodyPr/>
          <a:lstStyle/>
          <a:p>
            <a:r>
              <a:rPr lang="en-US" dirty="0"/>
              <a:t>Invest in research and development to enhance the accuracy and effectiveness of flood prediction and warning </a:t>
            </a:r>
            <a:r>
              <a:rPr lang="en-US" dirty="0" err="1"/>
              <a:t>systems.Overall</a:t>
            </a:r>
            <a:r>
              <a:rPr lang="en-US" dirty="0"/>
              <a:t>, the objectives of flood monitoring and early warning systems aim to reduce the loss of life and property caused by floods, enhance preparedness and response, and contribute to building more resilient communities in flood-prone areas. These systems play a crucial role in disaster risk reduction and sustainable development.</a:t>
            </a:r>
            <a:endParaRPr lang="en-IN" dirty="0"/>
          </a:p>
        </p:txBody>
      </p:sp>
    </p:spTree>
    <p:extLst>
      <p:ext uri="{BB962C8B-B14F-4D97-AF65-F5344CB8AC3E}">
        <p14:creationId xmlns:p14="http://schemas.microsoft.com/office/powerpoint/2010/main" val="25140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2779-6B55-243C-2740-17302100A2EE}"/>
              </a:ext>
            </a:extLst>
          </p:cNvPr>
          <p:cNvSpPr>
            <a:spLocks noGrp="1"/>
          </p:cNvSpPr>
          <p:nvPr>
            <p:ph type="title"/>
          </p:nvPr>
        </p:nvSpPr>
        <p:spPr/>
        <p:txBody>
          <a:bodyPr/>
          <a:lstStyle/>
          <a:p>
            <a:r>
              <a:rPr lang="en-US" dirty="0"/>
              <a:t>REFRENCES</a:t>
            </a:r>
            <a:endParaRPr lang="en-IN" dirty="0"/>
          </a:p>
        </p:txBody>
      </p:sp>
      <p:sp>
        <p:nvSpPr>
          <p:cNvPr id="3" name="Content Placeholder 2">
            <a:extLst>
              <a:ext uri="{FF2B5EF4-FFF2-40B4-BE49-F238E27FC236}">
                <a16:creationId xmlns:a16="http://schemas.microsoft.com/office/drawing/2014/main" id="{005D0E9E-FADC-26A5-36B8-DA842A2FCC01}"/>
              </a:ext>
            </a:extLst>
          </p:cNvPr>
          <p:cNvSpPr>
            <a:spLocks noGrp="1"/>
          </p:cNvSpPr>
          <p:nvPr>
            <p:ph idx="1"/>
          </p:nvPr>
        </p:nvSpPr>
        <p:spPr/>
        <p:txBody>
          <a:bodyPr>
            <a:normAutofit fontScale="92500" lnSpcReduction="20000"/>
          </a:bodyPr>
          <a:lstStyle/>
          <a:p>
            <a:r>
              <a:rPr lang="en-US" dirty="0"/>
              <a:t>Data Collection and Integration: Utilizing various sensors, weather stations, and environmental data sources to continuously gather real-time data, including river levels, rainfall, and meteorological </a:t>
            </a:r>
            <a:r>
              <a:rPr lang="en-US" dirty="0" err="1"/>
              <a:t>information.Data</a:t>
            </a:r>
            <a:r>
              <a:rPr lang="en-US" dirty="0"/>
              <a:t> Processing and Analysis: Employing Python's data analysis and machine learning libraries to process and analyze the collected data. This includes the development of predictive models to detect flood conditions and assess their </a:t>
            </a:r>
            <a:r>
              <a:rPr lang="en-US" dirty="0" err="1"/>
              <a:t>severity.Alerting</a:t>
            </a:r>
            <a:r>
              <a:rPr lang="en-US" dirty="0"/>
              <a:t> System: Implementing an efficient alerting system capable of notifying relevant authorities and the public about impending floods. Alerts are generated based on predefined thresholds and sent through multiple communication channels such as SMS, email, and mobile applications.</a:t>
            </a:r>
            <a:endParaRPr lang="en-IN" dirty="0"/>
          </a:p>
        </p:txBody>
      </p:sp>
    </p:spTree>
    <p:extLst>
      <p:ext uri="{BB962C8B-B14F-4D97-AF65-F5344CB8AC3E}">
        <p14:creationId xmlns:p14="http://schemas.microsoft.com/office/powerpoint/2010/main" val="176334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C412-CBA2-AD3C-249C-C393974BB411}"/>
              </a:ext>
            </a:extLst>
          </p:cNvPr>
          <p:cNvSpPr>
            <a:spLocks noGrp="1"/>
          </p:cNvSpPr>
          <p:nvPr>
            <p:ph type="title"/>
          </p:nvPr>
        </p:nvSpPr>
        <p:spPr/>
        <p:txBody>
          <a:bodyPr/>
          <a:lstStyle/>
          <a:p>
            <a:r>
              <a:rPr lang="en-IN" dirty="0"/>
              <a:t>User Interface: </a:t>
            </a:r>
          </a:p>
        </p:txBody>
      </p:sp>
      <p:sp>
        <p:nvSpPr>
          <p:cNvPr id="3" name="Content Placeholder 2">
            <a:extLst>
              <a:ext uri="{FF2B5EF4-FFF2-40B4-BE49-F238E27FC236}">
                <a16:creationId xmlns:a16="http://schemas.microsoft.com/office/drawing/2014/main" id="{B9293411-6BCD-7A92-17C1-C75913A137F8}"/>
              </a:ext>
            </a:extLst>
          </p:cNvPr>
          <p:cNvSpPr>
            <a:spLocks noGrp="1"/>
          </p:cNvSpPr>
          <p:nvPr>
            <p:ph idx="1"/>
          </p:nvPr>
        </p:nvSpPr>
        <p:spPr/>
        <p:txBody>
          <a:bodyPr/>
          <a:lstStyle/>
          <a:p>
            <a:r>
              <a:rPr lang="en-US" dirty="0"/>
              <a:t>Developing a user-friendly web-based dashboard for both administrators and the general public to visualize real-time and historical data, including flood forecasts, current conditions, and alert </a:t>
            </a:r>
            <a:r>
              <a:rPr lang="en-US" dirty="0" err="1"/>
              <a:t>statuses.Testing</a:t>
            </a:r>
            <a:r>
              <a:rPr lang="en-US" dirty="0"/>
              <a:t> and Validation: Rigorously testing the system's accuracy and reliability by comparing predictions with historical flood events. Continuous validation ensures the system's effectiveness.</a:t>
            </a:r>
            <a:endParaRPr lang="en-IN" dirty="0"/>
          </a:p>
        </p:txBody>
      </p:sp>
    </p:spTree>
    <p:extLst>
      <p:ext uri="{BB962C8B-B14F-4D97-AF65-F5344CB8AC3E}">
        <p14:creationId xmlns:p14="http://schemas.microsoft.com/office/powerpoint/2010/main" val="307746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24F7-D47F-A281-1B50-AE80A3345885}"/>
              </a:ext>
            </a:extLst>
          </p:cNvPr>
          <p:cNvSpPr>
            <a:spLocks noGrp="1"/>
          </p:cNvSpPr>
          <p:nvPr>
            <p:ph type="title"/>
          </p:nvPr>
        </p:nvSpPr>
        <p:spPr/>
        <p:txBody>
          <a:bodyPr/>
          <a:lstStyle/>
          <a:p>
            <a:r>
              <a:rPr lang="en-US" dirty="0"/>
              <a:t>PROGRAM</a:t>
            </a:r>
            <a:endParaRPr lang="en-IN" dirty="0"/>
          </a:p>
        </p:txBody>
      </p:sp>
      <p:sp>
        <p:nvSpPr>
          <p:cNvPr id="3" name="Content Placeholder 2">
            <a:extLst>
              <a:ext uri="{FF2B5EF4-FFF2-40B4-BE49-F238E27FC236}">
                <a16:creationId xmlns:a16="http://schemas.microsoft.com/office/drawing/2014/main" id="{BF46F492-54B8-62DE-CD28-FE35E44E340D}"/>
              </a:ext>
            </a:extLst>
          </p:cNvPr>
          <p:cNvSpPr>
            <a:spLocks noGrp="1"/>
          </p:cNvSpPr>
          <p:nvPr>
            <p:ph idx="1"/>
          </p:nvPr>
        </p:nvSpPr>
        <p:spPr>
          <a:xfrm>
            <a:off x="1141412" y="1633928"/>
            <a:ext cx="10416004" cy="5081665"/>
          </a:xfrm>
        </p:spPr>
        <p:txBody>
          <a:bodyPr>
            <a:normAutofit fontScale="62500" lnSpcReduction="20000"/>
          </a:bodyPr>
          <a:lstStyle/>
          <a:p>
            <a:pPr marL="0" indent="0">
              <a:buNone/>
            </a:pPr>
            <a:r>
              <a:rPr lang="en-IN" dirty="0"/>
              <a:t>import </a:t>
            </a:r>
            <a:r>
              <a:rPr lang="en-IN" dirty="0" err="1"/>
              <a:t>java.util.Random</a:t>
            </a:r>
            <a:r>
              <a:rPr lang="en-IN" dirty="0"/>
              <a:t>;</a:t>
            </a:r>
          </a:p>
          <a:p>
            <a:pPr marL="0" indent="0">
              <a:buNone/>
            </a:pPr>
            <a:endParaRPr lang="en-IN" dirty="0"/>
          </a:p>
          <a:p>
            <a:pPr marL="0" indent="0">
              <a:buNone/>
            </a:pPr>
            <a:r>
              <a:rPr lang="en-IN" dirty="0"/>
              <a:t>class </a:t>
            </a:r>
            <a:r>
              <a:rPr lang="en-IN" dirty="0" err="1"/>
              <a:t>FloodMonitoringSystem</a:t>
            </a:r>
            <a:endParaRPr lang="en-IN" dirty="0"/>
          </a:p>
          <a:p>
            <a:pPr marL="0" indent="0">
              <a:buNone/>
            </a:pPr>
            <a:r>
              <a:rPr lang="en-IN" dirty="0"/>
              <a:t> {</a:t>
            </a:r>
          </a:p>
          <a:p>
            <a:pPr marL="0" indent="0">
              <a:buNone/>
            </a:pPr>
            <a:r>
              <a:rPr lang="en-IN" dirty="0"/>
              <a:t>    private static final int WARNING_THRESHOLD = 100; // Set your desired water level threshold (in </a:t>
            </a:r>
            <a:r>
              <a:rPr lang="en-IN" dirty="0" err="1"/>
              <a:t>centimeters</a:t>
            </a:r>
            <a:r>
              <a:rPr lang="en-IN" dirty="0"/>
              <a:t>)</a:t>
            </a:r>
          </a:p>
          <a:p>
            <a:pPr marL="0" indent="0">
              <a:buNone/>
            </a:pPr>
            <a:endParaRPr lang="en-IN" dirty="0"/>
          </a:p>
          <a:p>
            <a:pPr marL="0" indent="0">
              <a:buNone/>
            </a:pPr>
            <a:r>
              <a:rPr lang="en-IN" dirty="0"/>
              <a:t>    public static void main(String[] </a:t>
            </a:r>
            <a:r>
              <a:rPr lang="en-IN" dirty="0" err="1"/>
              <a:t>args</a:t>
            </a:r>
            <a:r>
              <a:rPr lang="en-IN" dirty="0"/>
              <a:t>) </a:t>
            </a:r>
          </a:p>
          <a:p>
            <a:pPr marL="0" indent="0">
              <a:buNone/>
            </a:pPr>
            <a:r>
              <a:rPr lang="en-IN" dirty="0"/>
              <a:t>{</a:t>
            </a:r>
          </a:p>
          <a:p>
            <a:pPr marL="0" indent="0">
              <a:buNone/>
            </a:pPr>
            <a:r>
              <a:rPr lang="en-IN" dirty="0"/>
              <a:t>        // Simulate a water level sensor providing random data</a:t>
            </a:r>
          </a:p>
          <a:p>
            <a:pPr marL="0" indent="0">
              <a:buNone/>
            </a:pPr>
            <a:r>
              <a:rPr lang="en-IN" dirty="0"/>
              <a:t>        Random </a:t>
            </a:r>
            <a:r>
              <a:rPr lang="en-IN" dirty="0" err="1"/>
              <a:t>random</a:t>
            </a:r>
            <a:r>
              <a:rPr lang="en-IN" dirty="0"/>
              <a:t> = new Random();</a:t>
            </a:r>
          </a:p>
          <a:p>
            <a:pPr marL="0" indent="0">
              <a:buNone/>
            </a:pPr>
            <a:r>
              <a:rPr lang="en-IN" dirty="0"/>
              <a:t>        </a:t>
            </a:r>
            <a:r>
              <a:rPr lang="en-IN" dirty="0" err="1"/>
              <a:t>System.out.println</a:t>
            </a:r>
            <a:r>
              <a:rPr lang="en-IN" dirty="0"/>
              <a:t>("Flood Warning! Water level is " + </a:t>
            </a:r>
            <a:r>
              <a:rPr lang="en-IN" dirty="0" err="1"/>
              <a:t>waterLevel</a:t>
            </a:r>
            <a:r>
              <a:rPr lang="en-IN" dirty="0"/>
              <a:t> + " cm. Evacuate immediately!");</a:t>
            </a:r>
          </a:p>
          <a:p>
            <a:pPr marL="0" indent="0">
              <a:buNone/>
            </a:pPr>
            <a:r>
              <a:rPr lang="en-IN" dirty="0"/>
              <a:t>        // You would typically trigger various actions here, such as notifying authorities, displaying warnings, or sending alerts.</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89939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B49B-64E8-4FBB-87F2-029886A280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D4E2A5-0B6D-8715-CB3F-DC6B84A3AFB6}"/>
              </a:ext>
            </a:extLst>
          </p:cNvPr>
          <p:cNvSpPr>
            <a:spLocks noGrp="1"/>
          </p:cNvSpPr>
          <p:nvPr>
            <p:ph idx="1"/>
          </p:nvPr>
        </p:nvSpPr>
        <p:spPr/>
        <p:txBody>
          <a:bodyPr/>
          <a:lstStyle/>
          <a:p>
            <a:r>
              <a:rPr lang="en-IN" b="0" i="0" dirty="0">
                <a:solidFill>
                  <a:srgbClr val="2E95D3"/>
                </a:solidFill>
                <a:effectLst/>
                <a:latin typeface="Söhne Mono"/>
              </a:rPr>
              <a:t>private</a:t>
            </a:r>
            <a:r>
              <a:rPr lang="en-IN" b="0" i="0" dirty="0">
                <a:solidFill>
                  <a:srgbClr val="FFFFFF"/>
                </a:solidFill>
                <a:effectLst/>
                <a:latin typeface="Söhne Mono"/>
              </a:rPr>
              <a:t> </a:t>
            </a:r>
            <a:r>
              <a:rPr lang="en-IN" b="0" i="0" dirty="0">
                <a:solidFill>
                  <a:srgbClr val="2E95D3"/>
                </a:solidFill>
                <a:effectLst/>
                <a:latin typeface="Söhne Mono"/>
              </a:rPr>
              <a:t>static</a:t>
            </a:r>
            <a:r>
              <a:rPr lang="en-IN" b="0" i="0" dirty="0">
                <a:solidFill>
                  <a:srgbClr val="FFFFFF"/>
                </a:solidFill>
                <a:effectLst/>
                <a:latin typeface="Söhne Mono"/>
              </a:rPr>
              <a:t> </a:t>
            </a:r>
            <a:r>
              <a:rPr lang="en-IN" b="0" i="0" dirty="0">
                <a:solidFill>
                  <a:srgbClr val="2E95D3"/>
                </a:solidFill>
                <a:effectLst/>
                <a:latin typeface="Söhne Mono"/>
              </a:rPr>
              <a:t>void</a:t>
            </a:r>
            <a:r>
              <a:rPr lang="en-IN" b="0" i="0" dirty="0">
                <a:solidFill>
                  <a:srgbClr val="FFFFFF"/>
                </a:solidFill>
                <a:effectLst/>
                <a:latin typeface="Söhne Mono"/>
              </a:rPr>
              <a:t> </a:t>
            </a:r>
            <a:r>
              <a:rPr lang="en-IN" b="0" i="0" dirty="0" err="1">
                <a:solidFill>
                  <a:srgbClr val="F22C3D"/>
                </a:solidFill>
                <a:effectLst/>
                <a:latin typeface="Söhne Mono"/>
              </a:rPr>
              <a:t>issueFloodWarning</a:t>
            </a:r>
            <a:r>
              <a:rPr lang="en-IN" b="0" i="0" dirty="0">
                <a:solidFill>
                  <a:srgbClr val="FFFFFF"/>
                </a:solidFill>
                <a:effectLst/>
                <a:latin typeface="Söhne Mono"/>
              </a:rPr>
              <a:t>(</a:t>
            </a:r>
            <a:r>
              <a:rPr lang="en-IN" b="0" i="0" dirty="0">
                <a:solidFill>
                  <a:srgbClr val="DF3079"/>
                </a:solidFill>
                <a:effectLst/>
                <a:latin typeface="Söhne Mono"/>
              </a:rPr>
              <a:t>int</a:t>
            </a:r>
            <a:r>
              <a:rPr lang="en-IN" b="0" i="0" dirty="0">
                <a:solidFill>
                  <a:srgbClr val="FFFFFF"/>
                </a:solidFill>
                <a:effectLst/>
                <a:latin typeface="Söhne Mono"/>
              </a:rPr>
              <a:t> </a:t>
            </a:r>
            <a:r>
              <a:rPr lang="en-IN" b="0" i="0" dirty="0" err="1">
                <a:solidFill>
                  <a:srgbClr val="FFFFFF"/>
                </a:solidFill>
                <a:effectLst/>
                <a:latin typeface="Söhne Mono"/>
              </a:rPr>
              <a:t>waterLevel</a:t>
            </a:r>
            <a:r>
              <a:rPr lang="en-IN" b="0" i="0" dirty="0">
                <a:solidFill>
                  <a:srgbClr val="FFFFFF"/>
                </a:solidFill>
                <a:effectLst/>
                <a:latin typeface="Söhne Mono"/>
              </a:rPr>
              <a:t>)</a:t>
            </a:r>
          </a:p>
          <a:p>
            <a:r>
              <a:rPr lang="en-IN" b="0" i="0" dirty="0">
                <a:solidFill>
                  <a:srgbClr val="FFFFFF"/>
                </a:solidFill>
                <a:effectLst/>
                <a:latin typeface="Söhne Mono"/>
              </a:rPr>
              <a:t> { </a:t>
            </a:r>
            <a:r>
              <a:rPr lang="en-IN" b="0" i="0" dirty="0" err="1">
                <a:solidFill>
                  <a:srgbClr val="FFFFFF"/>
                </a:solidFill>
                <a:effectLst/>
                <a:latin typeface="Söhne Mono"/>
              </a:rPr>
              <a:t>System.out.println</a:t>
            </a:r>
            <a:r>
              <a:rPr lang="en-IN" b="0" i="0" dirty="0">
                <a:solidFill>
                  <a:srgbClr val="FFFFFF"/>
                </a:solidFill>
                <a:effectLst/>
                <a:latin typeface="Söhne Mono"/>
              </a:rPr>
              <a:t>(</a:t>
            </a:r>
            <a:r>
              <a:rPr lang="en-IN" b="0" i="0" dirty="0">
                <a:solidFill>
                  <a:srgbClr val="00A67D"/>
                </a:solidFill>
                <a:effectLst/>
                <a:latin typeface="Söhne Mono"/>
              </a:rPr>
              <a:t>"Flood Warning! Water level is "</a:t>
            </a:r>
            <a:r>
              <a:rPr lang="en-IN" b="0" i="0" dirty="0">
                <a:solidFill>
                  <a:srgbClr val="FFFFFF"/>
                </a:solidFill>
                <a:effectLst/>
                <a:latin typeface="Söhne Mono"/>
              </a:rPr>
              <a:t> + </a:t>
            </a:r>
            <a:r>
              <a:rPr lang="en-IN" b="0" i="0" dirty="0" err="1">
                <a:solidFill>
                  <a:srgbClr val="FFFFFF"/>
                </a:solidFill>
                <a:effectLst/>
                <a:latin typeface="Söhne Mono"/>
              </a:rPr>
              <a:t>waterLevel</a:t>
            </a:r>
            <a:r>
              <a:rPr lang="en-IN" b="0" i="0" dirty="0">
                <a:solidFill>
                  <a:srgbClr val="FFFFFF"/>
                </a:solidFill>
                <a:effectLst/>
                <a:latin typeface="Söhne Mono"/>
              </a:rPr>
              <a:t> + </a:t>
            </a:r>
            <a:r>
              <a:rPr lang="en-IN" b="0" i="0" dirty="0">
                <a:solidFill>
                  <a:srgbClr val="00A67D"/>
                </a:solidFill>
                <a:effectLst/>
                <a:latin typeface="Söhne Mono"/>
              </a:rPr>
              <a:t>" cm. Evacuate immediately!"</a:t>
            </a:r>
            <a:r>
              <a:rPr lang="en-IN" b="0" i="0" dirty="0">
                <a:solidFill>
                  <a:srgbClr val="FFFFFF"/>
                </a:solidFill>
                <a:effectLst/>
                <a:latin typeface="Söhne Mono"/>
              </a:rPr>
              <a:t>); </a:t>
            </a:r>
          </a:p>
          <a:p>
            <a:r>
              <a:rPr lang="en-IN" b="0" i="0" dirty="0">
                <a:effectLst/>
                <a:latin typeface="Söhne Mono"/>
              </a:rPr>
              <a:t>// You would typically trigger various actions here, such as notifying authorities, displaying warnings, or sending alerts.</a:t>
            </a:r>
            <a:r>
              <a:rPr lang="en-IN" b="0" i="0" dirty="0">
                <a:solidFill>
                  <a:srgbClr val="FFFFFF"/>
                </a:solidFill>
                <a:effectLst/>
                <a:latin typeface="Söhne Mono"/>
              </a:rPr>
              <a:t> } }</a:t>
            </a:r>
            <a:endParaRPr lang="en-IN" dirty="0"/>
          </a:p>
        </p:txBody>
      </p:sp>
    </p:spTree>
    <p:extLst>
      <p:ext uri="{BB962C8B-B14F-4D97-AF65-F5344CB8AC3E}">
        <p14:creationId xmlns:p14="http://schemas.microsoft.com/office/powerpoint/2010/main" val="210726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BA79-E79B-32FB-2B99-F9805D7453E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8048D5E-85BC-B061-9D02-7A2873DDCEE4}"/>
              </a:ext>
            </a:extLst>
          </p:cNvPr>
          <p:cNvSpPr>
            <a:spLocks noGrp="1"/>
          </p:cNvSpPr>
          <p:nvPr>
            <p:ph idx="1"/>
          </p:nvPr>
        </p:nvSpPr>
        <p:spPr/>
        <p:txBody>
          <a:bodyPr/>
          <a:lstStyle/>
          <a:p>
            <a:r>
              <a:rPr lang="en-US" dirty="0"/>
              <a:t>In a real-world application, you would replace the simulated data with data from actual sensors, integrate with a database to store historical data, and implement a more sophisticated alerting and notification system. Additionally, the code presented here does not include web-based features, user interfaces, or real-time data processing, which would be essential components of a complete flood monitoring and early warning system.</a:t>
            </a:r>
            <a:endParaRPr lang="en-IN" dirty="0"/>
          </a:p>
        </p:txBody>
      </p:sp>
    </p:spTree>
    <p:extLst>
      <p:ext uri="{BB962C8B-B14F-4D97-AF65-F5344CB8AC3E}">
        <p14:creationId xmlns:p14="http://schemas.microsoft.com/office/powerpoint/2010/main" val="2524737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TotalTime>
  <Words>658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Söhne Mono</vt:lpstr>
      <vt:lpstr>Tw Cen MT</vt:lpstr>
      <vt:lpstr>Circuit</vt:lpstr>
      <vt:lpstr>FLOOD MONITORING AND EARLY WARNING SYSTEMS</vt:lpstr>
      <vt:lpstr>OBJECTIVES</vt:lpstr>
      <vt:lpstr>COMMUNITY AWARNESS</vt:lpstr>
      <vt:lpstr>Data Sharing and International Cooperation:</vt:lpstr>
      <vt:lpstr>REFRENCES</vt:lpstr>
      <vt:lpstr>User Interface: </vt:lpstr>
      <vt:lpstr>PROGRAM</vt:lpstr>
      <vt:lpstr>PowerPoint Presentation</vt:lpstr>
      <vt:lpstr>CONCLUSION</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SYSTEMS</dc:title>
  <dc:creator>ADMIN</dc:creator>
  <cp:lastModifiedBy>ADMIN</cp:lastModifiedBy>
  <cp:revision>1</cp:revision>
  <dcterms:created xsi:type="dcterms:W3CDTF">2023-11-03T06:21:29Z</dcterms:created>
  <dcterms:modified xsi:type="dcterms:W3CDTF">2023-11-03T06:35:58Z</dcterms:modified>
</cp:coreProperties>
</file>