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74" r:id="rId8"/>
    <p:sldId id="275" r:id="rId9"/>
    <p:sldId id="278" r:id="rId10"/>
    <p:sldId id="288" r:id="rId11"/>
    <p:sldId id="261" r:id="rId12"/>
    <p:sldId id="262" r:id="rId13"/>
    <p:sldId id="264" r:id="rId14"/>
    <p:sldId id="287" r:id="rId15"/>
    <p:sldId id="265"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4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9" d="100"/>
          <a:sy n="89" d="100"/>
        </p:scale>
        <p:origin x="360" y="77"/>
      </p:cViewPr>
      <p:guideLst>
        <p:guide orient="horz" pos="284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dhis P" userId="8535530f1b337013" providerId="LiveId" clId="{754DA079-0CA4-4308-9FC8-63DB21DB0D2A}"/>
    <pc:docChg chg="custSel modSld">
      <pc:chgData name="Pragadhis P" userId="8535530f1b337013" providerId="LiveId" clId="{754DA079-0CA4-4308-9FC8-63DB21DB0D2A}" dt="2024-04-03T08:56:28.355" v="30" actId="14100"/>
      <pc:docMkLst>
        <pc:docMk/>
      </pc:docMkLst>
      <pc:sldChg chg="addSp delSp modSp mod">
        <pc:chgData name="Pragadhis P" userId="8535530f1b337013" providerId="LiveId" clId="{754DA079-0CA4-4308-9FC8-63DB21DB0D2A}" dt="2024-04-03T08:56:28.355" v="30" actId="14100"/>
        <pc:sldMkLst>
          <pc:docMk/>
          <pc:sldMk cId="0" sldId="265"/>
        </pc:sldMkLst>
        <pc:spChg chg="mod">
          <ac:chgData name="Pragadhis P" userId="8535530f1b337013" providerId="LiveId" clId="{754DA079-0CA4-4308-9FC8-63DB21DB0D2A}" dt="2024-04-03T08:56:28.355" v="30" actId="14100"/>
          <ac:spMkLst>
            <pc:docMk/>
            <pc:sldMk cId="0" sldId="265"/>
            <ac:spMk id="8" creationId="{00000000-0000-0000-0000-000000000000}"/>
          </ac:spMkLst>
        </pc:spChg>
        <pc:picChg chg="add del mod">
          <ac:chgData name="Pragadhis P" userId="8535530f1b337013" providerId="LiveId" clId="{754DA079-0CA4-4308-9FC8-63DB21DB0D2A}" dt="2024-04-03T08:54:42.100" v="8" actId="478"/>
          <ac:picMkLst>
            <pc:docMk/>
            <pc:sldMk cId="0" sldId="265"/>
            <ac:picMk id="4" creationId="{DFA6058A-9EA8-C41C-6CCF-09AE06FDD539}"/>
          </ac:picMkLst>
        </pc:picChg>
        <pc:picChg chg="add del mod">
          <ac:chgData name="Pragadhis P" userId="8535530f1b337013" providerId="LiveId" clId="{754DA079-0CA4-4308-9FC8-63DB21DB0D2A}" dt="2024-04-03T08:54:42.100" v="8" actId="478"/>
          <ac:picMkLst>
            <pc:docMk/>
            <pc:sldMk cId="0" sldId="265"/>
            <ac:picMk id="10" creationId="{F45B5962-2EFB-D6CF-FBA0-4AAC707D8F88}"/>
          </ac:picMkLst>
        </pc:picChg>
        <pc:picChg chg="add mod">
          <ac:chgData name="Pragadhis P" userId="8535530f1b337013" providerId="LiveId" clId="{754DA079-0CA4-4308-9FC8-63DB21DB0D2A}" dt="2024-04-03T08:55:23.872" v="18" actId="1076"/>
          <ac:picMkLst>
            <pc:docMk/>
            <pc:sldMk cId="0" sldId="265"/>
            <ac:picMk id="12" creationId="{7046F914-C317-A897-A408-888B34194E22}"/>
          </ac:picMkLst>
        </pc:picChg>
        <pc:picChg chg="add mod">
          <ac:chgData name="Pragadhis P" userId="8535530f1b337013" providerId="LiveId" clId="{754DA079-0CA4-4308-9FC8-63DB21DB0D2A}" dt="2024-04-03T08:55:16.699" v="16" actId="1076"/>
          <ac:picMkLst>
            <pc:docMk/>
            <pc:sldMk cId="0" sldId="265"/>
            <ac:picMk id="14" creationId="{499AD6F0-11F4-62E4-CC1B-FEFB208CE1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njaysaravana-27/TNSDC_Generative-AI.git" TargetMode="External"/><Relationship Id="rId2" Type="http://schemas.openxmlformats.org/officeDocument/2006/relationships/hyperlink" Target="https://github.com/Rohith-11511/TNSDC4.git" TargetMode="Externa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755335"/>
          </a:xfrm>
          <a:prstGeom prst="rect">
            <a:avLst/>
          </a:prstGeom>
        </p:spPr>
        <p:txBody>
          <a:bodyPr vert="horz" wrap="square" lIns="0" tIns="16510" rIns="0" bIns="0" rtlCol="0">
            <a:spAutoFit/>
          </a:bodyPr>
          <a:lstStyle/>
          <a:p>
            <a:pPr marL="12700">
              <a:lnSpc>
                <a:spcPct val="100000"/>
              </a:lnSpc>
              <a:spcBef>
                <a:spcPts val="130"/>
              </a:spcBef>
            </a:pPr>
            <a:r>
              <a:rPr lang="en-US" altLang="en-US" sz="4800" dirty="0">
                <a:latin typeface="Times New Roman" panose="02020603050405020304" pitchFamily="18" charset="0"/>
                <a:cs typeface="Times New Roman" panose="02020603050405020304" pitchFamily="18" charset="0"/>
              </a:rPr>
              <a:t>SANJAY S</a:t>
            </a:r>
          </a:p>
        </p:txBody>
      </p:sp>
      <p:sp>
        <p:nvSpPr>
          <p:cNvPr id="8" name="object 8"/>
          <p:cNvSpPr txBox="1"/>
          <p:nvPr/>
        </p:nvSpPr>
        <p:spPr>
          <a:xfrm>
            <a:off x="6858000" y="282264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5F0-6E07-6684-910F-F745A0FFF213}"/>
              </a:ext>
            </a:extLst>
          </p:cNvPr>
          <p:cNvSpPr>
            <a:spLocks noGrp="1"/>
          </p:cNvSpPr>
          <p:nvPr>
            <p:ph type="title"/>
          </p:nvPr>
        </p:nvSpPr>
        <p:spPr>
          <a:xfrm>
            <a:off x="558165" y="385444"/>
            <a:ext cx="9764395" cy="369332"/>
          </a:xfrm>
        </p:spPr>
        <p:txBody>
          <a:bodyPr/>
          <a:lstStyle/>
          <a:p>
            <a:r>
              <a:rPr lang="en-US" sz="2400" dirty="0"/>
              <a:t>CONCLUSION</a:t>
            </a:r>
            <a:endParaRPr lang="en-IN" sz="2400" dirty="0"/>
          </a:p>
        </p:txBody>
      </p:sp>
      <p:sp>
        <p:nvSpPr>
          <p:cNvPr id="3" name="Text Placeholder 2">
            <a:extLst>
              <a:ext uri="{FF2B5EF4-FFF2-40B4-BE49-F238E27FC236}">
                <a16:creationId xmlns:a16="http://schemas.microsoft.com/office/drawing/2014/main" id="{E85935AA-A541-5437-EB10-46CDAB44E287}"/>
              </a:ext>
            </a:extLst>
          </p:cNvPr>
          <p:cNvSpPr>
            <a:spLocks noGrp="1"/>
          </p:cNvSpPr>
          <p:nvPr>
            <p:ph type="body" idx="1"/>
          </p:nvPr>
        </p:nvSpPr>
        <p:spPr>
          <a:xfrm>
            <a:off x="558165" y="1066800"/>
            <a:ext cx="7366635" cy="452072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conclusion, our work in object detection using deep learning presents significant findings that underscore the efficacy of our approach in addressing key challenges. Through rigorous experimentation and analysis, we have demonstrated the superior performance and scalability of our solution compared to existing methodologies. The implications of our work extend beyond academic research, with profound implications for industries reliant on accurate object detection, such as autonomous driving and surveillance. As we move forward, we call for continued collaboration and exploration to further advance the field, with the ultimate goal of delivering robust and reliable object detection systems that positively impact society and drive technological innovation.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28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76199"/>
            <a:ext cx="9764395" cy="1014730"/>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11</a:t>
            </a:fld>
            <a:endParaRPr spc="10" dirty="0"/>
          </a:p>
        </p:txBody>
      </p:sp>
      <p:sp>
        <p:nvSpPr>
          <p:cNvPr id="10" name="Text Box 9"/>
          <p:cNvSpPr txBox="1"/>
          <p:nvPr/>
        </p:nvSpPr>
        <p:spPr>
          <a:xfrm>
            <a:off x="673482" y="1143000"/>
            <a:ext cx="8241918" cy="5449377"/>
          </a:xfrm>
          <a:prstGeom prst="rect">
            <a:avLst/>
          </a:prstGeom>
          <a:noFill/>
        </p:spPr>
        <p:txBody>
          <a:bodyPr wrap="square" rtlCol="0">
            <a:spAutoFit/>
          </a:bodyPr>
          <a:lstStyle/>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Autonomous Driving Industry</a:t>
            </a:r>
            <a:r>
              <a:rPr lang="en-US" b="0" i="0" dirty="0">
                <a:solidFill>
                  <a:srgbClr val="0D0D0D"/>
                </a:solidFill>
                <a:effectLst/>
                <a:latin typeface="Times New Roman" panose="02020603050405020304" pitchFamily="18" charset="0"/>
                <a:cs typeface="Times New Roman" panose="02020603050405020304" pitchFamily="18" charset="0"/>
              </a:rPr>
              <a:t>: Companies developing self-driving cars use object detection systems to identify pedestrians, vehicles, traffic signs, and other objects on the road.</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Surveillance and Security Sector</a:t>
            </a:r>
            <a:r>
              <a:rPr lang="en-US" b="0" i="0" dirty="0">
                <a:solidFill>
                  <a:srgbClr val="0D0D0D"/>
                </a:solidFill>
                <a:effectLst/>
                <a:latin typeface="Times New Roman" panose="02020603050405020304" pitchFamily="18" charset="0"/>
                <a:cs typeface="Times New Roman" panose="02020603050405020304" pitchFamily="18" charset="0"/>
              </a:rPr>
              <a:t>: Security companies and law enforcement agencies utilize object detection to monitor public spaces, airports, and borders, detecting suspicious activities or unauthorized objects.</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Retail and E-commerce</a:t>
            </a:r>
            <a:r>
              <a:rPr lang="en-US" b="0" i="0" dirty="0">
                <a:solidFill>
                  <a:srgbClr val="0D0D0D"/>
                </a:solidFill>
                <a:effectLst/>
                <a:latin typeface="Times New Roman" panose="02020603050405020304" pitchFamily="18" charset="0"/>
                <a:cs typeface="Times New Roman" panose="02020603050405020304" pitchFamily="18" charset="0"/>
              </a:rPr>
              <a:t>: Retailers leverage object detection for inventory management, shelf stocking, and customer behavior analysis. E-commerce platforms also use it for product recommendation and visual search.</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Industrial Automation</a:t>
            </a:r>
            <a:r>
              <a:rPr lang="en-US" b="0" i="0" dirty="0">
                <a:solidFill>
                  <a:srgbClr val="0D0D0D"/>
                </a:solidFill>
                <a:effectLst/>
                <a:latin typeface="Times New Roman" panose="02020603050405020304" pitchFamily="18" charset="0"/>
                <a:cs typeface="Times New Roman" panose="02020603050405020304" pitchFamily="18" charset="0"/>
              </a:rPr>
              <a:t>: Manufacturers utilize object detection for quality control, defect detection, and robotic automation in assembly lines.</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Agriculture</a:t>
            </a:r>
            <a:r>
              <a:rPr lang="en-US" b="0" i="0" dirty="0">
                <a:solidFill>
                  <a:srgbClr val="0D0D0D"/>
                </a:solidFill>
                <a:effectLst/>
                <a:latin typeface="Times New Roman" panose="02020603050405020304" pitchFamily="18" charset="0"/>
                <a:cs typeface="Times New Roman" panose="02020603050405020304" pitchFamily="18" charset="0"/>
              </a:rPr>
              <a:t>: Farmers and agronomists employ object detection for crop monitoring, pest detection, and yield estimation, optimizing agricultural practices.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4220"/>
            <a:ext cx="2202815" cy="2986405"/>
          </a:xfrm>
          <a:prstGeom prst="rect">
            <a:avLst/>
          </a:prstGeom>
        </p:spPr>
      </p:pic>
      <p:sp>
        <p:nvSpPr>
          <p:cNvPr id="6" name="object 6"/>
          <p:cNvSpPr txBox="1">
            <a:spLocks noGrp="1"/>
          </p:cNvSpPr>
          <p:nvPr>
            <p:ph type="title"/>
          </p:nvPr>
        </p:nvSpPr>
        <p:spPr>
          <a:xfrm>
            <a:off x="457200" y="25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12</a:t>
            </a:fld>
            <a:endParaRPr spc="10" dirty="0"/>
          </a:p>
        </p:txBody>
      </p:sp>
      <p:sp>
        <p:nvSpPr>
          <p:cNvPr id="10" name="Text Box 9"/>
          <p:cNvSpPr txBox="1"/>
          <p:nvPr/>
        </p:nvSpPr>
        <p:spPr>
          <a:xfrm>
            <a:off x="2194348" y="1147762"/>
            <a:ext cx="8320405" cy="544405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Our solution in object detection using deep learning offers a groundbreaking approach to accurately and efficiently identify objects within complex scenes, addressing critical challenges prevalent in various real-world applications. By integrating advanced convolutional neural networks (CNNs) with cutting-edge techniques like anchor-based methods and feature pyramid networks (FPNs), our system surpasses existing methodologies in robustness and precision. The value proposition lies in its ability to overcome scale variations, occlusions, and lighting conditions, ensuring superior performance across diverse scenarios. Leveraging large-scale annotated datasets and techniques such as transfer learning and data augmentation enhances generalization, while rigorous evaluation on benchmark datasets like COCO and Pascal VOC validates its effectiveness. Ultimately, our solution promises to advance the capabilities of object detection algorithms, revolutionizing industries such as autonomous driving, surveillance, and medical imaging.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xfrm>
            <a:off x="643467" y="304800"/>
            <a:ext cx="3303904" cy="382270"/>
          </a:xfrm>
          <a:prstGeom prst="rect">
            <a:avLst/>
          </a:prstGeom>
        </p:spPr>
        <p:txBody>
          <a:bodyPr vert="horz" wrap="square" lIns="0" tIns="13335" rIns="0" bIns="0" rtlCol="0">
            <a:spAutoFit/>
          </a:bodyPr>
          <a:lstStyle/>
          <a:p>
            <a:pPr marL="12700">
              <a:lnSpc>
                <a:spcPct val="100000"/>
              </a:lnSpc>
              <a:spcBef>
                <a:spcPts val="105"/>
              </a:spcBef>
            </a:pPr>
            <a:r>
              <a:rPr sz="2400" spc="-10" dirty="0">
                <a:latin typeface="Times New Roman" panose="02020603050405020304" pitchFamily="18" charset="0"/>
                <a:cs typeface="Times New Roman" panose="02020603050405020304" pitchFamily="18" charset="0"/>
              </a:rPr>
              <a:t>MODELING</a:t>
            </a:r>
            <a:endParaRPr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94BF1B-B229-FA34-ADA2-2B56005592BF}"/>
              </a:ext>
            </a:extLst>
          </p:cNvPr>
          <p:cNvSpPr txBox="1"/>
          <p:nvPr/>
        </p:nvSpPr>
        <p:spPr>
          <a:xfrm>
            <a:off x="609600" y="914400"/>
            <a:ext cx="7543799" cy="5859553"/>
          </a:xfrm>
          <a:prstGeom prst="rect">
            <a:avLst/>
          </a:prstGeom>
          <a:noFill/>
        </p:spPr>
        <p:txBody>
          <a:bodyPr wrap="square" rtlCol="0">
            <a:spAutoFit/>
          </a:bodyPr>
          <a:lstStyle/>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Architecture Selection: </a:t>
            </a:r>
            <a:r>
              <a:rPr lang="en-US" b="0" i="0" dirty="0">
                <a:solidFill>
                  <a:srgbClr val="0D0D0D"/>
                </a:solidFill>
                <a:effectLst/>
                <a:latin typeface="Times New Roman" panose="02020603050405020304" pitchFamily="18" charset="0"/>
                <a:cs typeface="Times New Roman" panose="02020603050405020304" pitchFamily="18" charset="0"/>
              </a:rPr>
              <a:t>Choosing a suitable neural network architecture, often based on convolutional neural networks (CNNs), that balances accuracy and efficiency for object detection tasks. Popular choices include Faster R-CNN, YOLO (You Only Look Once), and SSD (Single Shot </a:t>
            </a:r>
            <a:r>
              <a:rPr lang="en-US" b="0" i="0" dirty="0" err="1">
                <a:solidFill>
                  <a:srgbClr val="0D0D0D"/>
                </a:solidFill>
                <a:effectLst/>
                <a:latin typeface="Times New Roman" panose="02020603050405020304" pitchFamily="18" charset="0"/>
                <a:cs typeface="Times New Roman" panose="02020603050405020304" pitchFamily="18" charset="0"/>
              </a:rPr>
              <a:t>Multibox</a:t>
            </a:r>
            <a:r>
              <a:rPr lang="en-US" b="0" i="0" dirty="0">
                <a:solidFill>
                  <a:srgbClr val="0D0D0D"/>
                </a:solidFill>
                <a:effectLst/>
                <a:latin typeface="Times New Roman" panose="02020603050405020304" pitchFamily="18" charset="0"/>
                <a:cs typeface="Times New Roman" panose="02020603050405020304" pitchFamily="18" charset="0"/>
              </a:rPr>
              <a:t> Detector).</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Feature Extraction: </a:t>
            </a:r>
            <a:r>
              <a:rPr lang="en-US" b="0" i="0" dirty="0">
                <a:solidFill>
                  <a:srgbClr val="0D0D0D"/>
                </a:solidFill>
                <a:effectLst/>
                <a:latin typeface="Times New Roman" panose="02020603050405020304" pitchFamily="18" charset="0"/>
                <a:cs typeface="Times New Roman" panose="02020603050405020304" pitchFamily="18" charset="0"/>
              </a:rPr>
              <a:t>Pre-processing input images through convolutional layers to extract meaningful features that represent objects and their characteristics.</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Object Localization: </a:t>
            </a:r>
            <a:r>
              <a:rPr lang="en-US" b="0" i="0" dirty="0">
                <a:solidFill>
                  <a:srgbClr val="0D0D0D"/>
                </a:solidFill>
                <a:effectLst/>
                <a:latin typeface="Times New Roman" panose="02020603050405020304" pitchFamily="18" charset="0"/>
                <a:cs typeface="Times New Roman" panose="02020603050405020304" pitchFamily="18" charset="0"/>
              </a:rPr>
              <a:t>Utilizing techniques such as anchor boxes or region proposal networks to predict bounding boxes that tightly enclose objects within images.</a:t>
            </a: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Object Classification: </a:t>
            </a:r>
            <a:r>
              <a:rPr lang="en-US" b="0" i="0" dirty="0">
                <a:solidFill>
                  <a:srgbClr val="0D0D0D"/>
                </a:solidFill>
                <a:effectLst/>
                <a:latin typeface="Times New Roman" panose="02020603050405020304" pitchFamily="18" charset="0"/>
                <a:cs typeface="Times New Roman" panose="02020603050405020304" pitchFamily="18" charset="0"/>
              </a:rPr>
              <a:t>Employing classification layers to assign labels to detected objects, distinguishing between different classes such as pedestrians, cars, or traffic signs.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0574-64E6-4C50-1B45-4C76E6A05E3C}"/>
              </a:ext>
            </a:extLst>
          </p:cNvPr>
          <p:cNvSpPr>
            <a:spLocks noGrp="1"/>
          </p:cNvSpPr>
          <p:nvPr>
            <p:ph type="title"/>
          </p:nvPr>
        </p:nvSpPr>
        <p:spPr>
          <a:xfrm>
            <a:off x="558165" y="385444"/>
            <a:ext cx="9764395" cy="369332"/>
          </a:xfrm>
        </p:spPr>
        <p:txBody>
          <a:bodyPr/>
          <a:lstStyle/>
          <a:p>
            <a:r>
              <a:rPr lang="en-US" sz="2400" dirty="0">
                <a:latin typeface="Times New Roman" panose="02020603050405020304" pitchFamily="18" charset="0"/>
                <a:cs typeface="Times New Roman" panose="02020603050405020304" pitchFamily="18" charset="0"/>
              </a:rPr>
              <a:t>MODELING-CONT.</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DF8255A-5773-4799-57FC-0D78A0F22B46}"/>
              </a:ext>
            </a:extLst>
          </p:cNvPr>
          <p:cNvSpPr>
            <a:spLocks noGrp="1"/>
          </p:cNvSpPr>
          <p:nvPr>
            <p:ph type="body" idx="1"/>
          </p:nvPr>
        </p:nvSpPr>
        <p:spPr>
          <a:xfrm>
            <a:off x="558165" y="914400"/>
            <a:ext cx="7366635" cy="5351721"/>
          </a:xfrm>
        </p:spPr>
        <p:txBody>
          <a:bodyPr/>
          <a:lstStyle/>
          <a:p>
            <a:pPr algn="just">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5.Loss Function Design: </a:t>
            </a:r>
            <a:r>
              <a:rPr lang="en-US" b="0" i="0" dirty="0">
                <a:solidFill>
                  <a:srgbClr val="0D0D0D"/>
                </a:solidFill>
                <a:effectLst/>
                <a:latin typeface="Times New Roman" panose="02020603050405020304" pitchFamily="18" charset="0"/>
                <a:cs typeface="Times New Roman" panose="02020603050405020304" pitchFamily="18" charset="0"/>
              </a:rPr>
              <a:t>Defining a suitable loss function that quantifies the discrepancy between predicted and ground-truth bounding boxes and class labels, guiding the training process to minimize detection errors.</a:t>
            </a:r>
          </a:p>
          <a:p>
            <a:pPr algn="just">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6.Training: </a:t>
            </a:r>
            <a:r>
              <a:rPr lang="en-US" b="0" i="0" dirty="0">
                <a:solidFill>
                  <a:srgbClr val="0D0D0D"/>
                </a:solidFill>
                <a:effectLst/>
                <a:latin typeface="Times New Roman" panose="02020603050405020304" pitchFamily="18" charset="0"/>
                <a:cs typeface="Times New Roman" panose="02020603050405020304" pitchFamily="18" charset="0"/>
              </a:rPr>
              <a:t>Iteratively optimizing the model parameters (weights and biases) using labeled training data, typically through techniques like stochastic gradient descent (SGD) or its variants.</a:t>
            </a:r>
          </a:p>
          <a:p>
            <a:pPr algn="just">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7.Evaluation: </a:t>
            </a:r>
            <a:r>
              <a:rPr lang="en-US" b="0" i="0" dirty="0">
                <a:solidFill>
                  <a:srgbClr val="0D0D0D"/>
                </a:solidFill>
                <a:effectLst/>
                <a:latin typeface="Times New Roman" panose="02020603050405020304" pitchFamily="18" charset="0"/>
                <a:cs typeface="Times New Roman" panose="02020603050405020304" pitchFamily="18" charset="0"/>
              </a:rPr>
              <a:t>Assessing the model's performance on validation or test datasets using metrics such as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intersection over union (</a:t>
            </a:r>
            <a:r>
              <a:rPr lang="en-US" b="0" i="0" dirty="0" err="1">
                <a:solidFill>
                  <a:srgbClr val="0D0D0D"/>
                </a:solidFill>
                <a:effectLst/>
                <a:latin typeface="Times New Roman" panose="02020603050405020304" pitchFamily="18" charset="0"/>
                <a:cs typeface="Times New Roman" panose="02020603050405020304" pitchFamily="18" charset="0"/>
              </a:rPr>
              <a:t>IoU</a:t>
            </a:r>
            <a:r>
              <a:rPr lang="en-US" b="0" i="0" dirty="0">
                <a:solidFill>
                  <a:srgbClr val="0D0D0D"/>
                </a:solidFill>
                <a:effectLst/>
                <a:latin typeface="Times New Roman" panose="02020603050405020304" pitchFamily="18" charset="0"/>
                <a:cs typeface="Times New Roman" panose="02020603050405020304" pitchFamily="18" charset="0"/>
              </a:rPr>
              <a:t>), and accuracy, to gauge its effectiveness in detecting and localizing objects accurately.</a:t>
            </a:r>
          </a:p>
          <a:p>
            <a:pPr algn="just">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8.Fine-tuning and Optimization: </a:t>
            </a:r>
            <a:r>
              <a:rPr lang="en-US" b="0" i="0" dirty="0">
                <a:solidFill>
                  <a:srgbClr val="0D0D0D"/>
                </a:solidFill>
                <a:effectLst/>
                <a:latin typeface="Times New Roman" panose="02020603050405020304" pitchFamily="18" charset="0"/>
                <a:cs typeface="Times New Roman" panose="02020603050405020304" pitchFamily="18" charset="0"/>
              </a:rPr>
              <a:t>Fine-tuning the model architecture and hyperparameters based on evaluation results to improve performance further. Techniques like transfer learning, data augmentation, and model compression may also be employed to enhance efficiency and generalization.</a:t>
            </a:r>
          </a:p>
        </p:txBody>
      </p:sp>
    </p:spTree>
    <p:extLst>
      <p:ext uri="{BB962C8B-B14F-4D97-AF65-F5344CB8AC3E}">
        <p14:creationId xmlns:p14="http://schemas.microsoft.com/office/powerpoint/2010/main" val="2040905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8" name="object 8">
            <a:hlinkClick r:id="rId2" action="ppaction://hlinkfile"/>
          </p:cNvPr>
          <p:cNvSpPr txBox="1"/>
          <p:nvPr/>
        </p:nvSpPr>
        <p:spPr>
          <a:xfrm>
            <a:off x="609600" y="6330674"/>
            <a:ext cx="8743950" cy="324448"/>
          </a:xfrm>
          <a:prstGeom prst="rect">
            <a:avLst/>
          </a:prstGeom>
        </p:spPr>
        <p:txBody>
          <a:bodyPr vert="horz" wrap="square" lIns="0" tIns="16510" rIns="0" bIns="0" rtlCol="0">
            <a:spAutoFit/>
          </a:bodyPr>
          <a:lstStyle/>
          <a:p>
            <a:pPr marL="12700">
              <a:lnSpc>
                <a:spcPct val="100000"/>
              </a:lnSpc>
              <a:spcBef>
                <a:spcPts val="130"/>
              </a:spcBef>
            </a:pPr>
            <a:r>
              <a:rPr lang="en-US" altLang="en-US" sz="2000" u="sng" spc="10" dirty="0">
                <a:solidFill>
                  <a:srgbClr val="006FC0"/>
                </a:solidFill>
                <a:uFill>
                  <a:solidFill>
                    <a:srgbClr val="006FC0"/>
                  </a:solidFill>
                </a:uFill>
                <a:latin typeface="Trebuchet MS" panose="020B0603020202020204"/>
                <a:cs typeface="Trebuchet MS" panose="020B0603020202020204"/>
                <a:hlinkClick r:id="rId3"/>
              </a:rPr>
              <a:t>Code</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r>
              <a:rPr lang="en-US" sz="2000" u="sng" spc="-20" dirty="0">
                <a:solidFill>
                  <a:srgbClr val="006FC0"/>
                </a:solidFill>
                <a:uFill>
                  <a:solidFill>
                    <a:srgbClr val="006FC0"/>
                  </a:solidFill>
                </a:uFill>
                <a:latin typeface="Trebuchet MS" panose="020B0603020202020204"/>
                <a:cs typeface="Trebuchet MS" panose="020B0603020202020204"/>
                <a:hlinkClick r:id="rId3"/>
              </a:rPr>
              <a:t>: https://github.com/sanjaysaravana-27/TNSDC_Generative-AI.git</a:t>
            </a:r>
            <a:endParaRPr sz="2000" dirty="0">
              <a:latin typeface="Trebuchet MS" panose="020B0603020202020204"/>
              <a:cs typeface="Trebuchet MS" panose="020B0603020202020204"/>
            </a:endParaRPr>
          </a:p>
        </p:txBody>
      </p:sp>
      <p:pic>
        <p:nvPicPr>
          <p:cNvPr id="12" name="Picture 11">
            <a:extLst>
              <a:ext uri="{FF2B5EF4-FFF2-40B4-BE49-F238E27FC236}">
                <a16:creationId xmlns:a16="http://schemas.microsoft.com/office/drawing/2014/main" id="{7046F914-C317-A897-A408-888B34194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78" y="1676400"/>
            <a:ext cx="4278897" cy="2480310"/>
          </a:xfrm>
          <a:prstGeom prst="rect">
            <a:avLst/>
          </a:prstGeom>
        </p:spPr>
      </p:pic>
      <p:pic>
        <p:nvPicPr>
          <p:cNvPr id="14" name="Picture 13">
            <a:extLst>
              <a:ext uri="{FF2B5EF4-FFF2-40B4-BE49-F238E27FC236}">
                <a16:creationId xmlns:a16="http://schemas.microsoft.com/office/drawing/2014/main" id="{499AD6F0-11F4-62E4-CC1B-FEFB208CE1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0313" y="1595671"/>
            <a:ext cx="266700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3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39025"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519112"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ctr">
              <a:lnSpc>
                <a:spcPct val="100000"/>
              </a:lnSpc>
              <a:spcBef>
                <a:spcPts val="130"/>
              </a:spcBef>
            </a:pPr>
            <a:r>
              <a:rPr lang="en-US" spc="-10" dirty="0">
                <a:latin typeface="Times New Roman" panose="02020603050405020304" pitchFamily="18" charset="0"/>
                <a:cs typeface="Times New Roman" panose="02020603050405020304" pitchFamily="18" charset="0"/>
              </a:rPr>
              <a:t>PROJECT</a:t>
            </a:r>
            <a:r>
              <a:rPr lang="en-US" spc="-10" dirty="0"/>
              <a:t> TITLE</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439684" y="2086478"/>
            <a:ext cx="8229602" cy="720390"/>
          </a:xfrm>
          <a:prstGeom prst="rect">
            <a:avLst/>
          </a:prstGeom>
          <a:noFill/>
        </p:spPr>
        <p:txBody>
          <a:bodyPr wrap="square" rtlCol="0">
            <a:spAutoFit/>
          </a:bodyPr>
          <a:lstStyle/>
          <a:p>
            <a:pPr algn="just">
              <a:lnSpc>
                <a:spcPct val="110000"/>
              </a:lnSpc>
            </a:pPr>
            <a:r>
              <a:rPr lang="en-US" sz="4000" b="1" dirty="0">
                <a:latin typeface="Times New Roman" panose="02020603050405020304" pitchFamily="18" charset="0"/>
                <a:cs typeface="Times New Roman" panose="02020603050405020304" pitchFamily="18" charset="0"/>
              </a:rPr>
              <a:t>OBJECT DETECTION  IN AI</a:t>
            </a:r>
          </a:p>
        </p:txBody>
      </p:sp>
      <p:sp>
        <p:nvSpPr>
          <p:cNvPr id="24" name="object 15"/>
          <p:cNvSpPr/>
          <p:nvPr/>
        </p:nvSpPr>
        <p:spPr>
          <a:xfrm>
            <a:off x="1324927" y="419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842135" y="403296"/>
            <a:ext cx="6616065" cy="812658"/>
          </a:xfrm>
          <a:prstGeom prst="rect">
            <a:avLst/>
          </a:prstGeom>
        </p:spPr>
        <p:txBody>
          <a:bodyPr vert="horz" wrap="square" lIns="0" tIns="73279" rIns="0" bIns="0" rtlCol="0">
            <a:spAutoFit/>
          </a:bodyPr>
          <a:lstStyle/>
          <a:p>
            <a:pPr marL="193675">
              <a:lnSpc>
                <a:spcPct val="100000"/>
              </a:lnSpc>
              <a:spcBef>
                <a:spcPts val="105"/>
              </a:spcBef>
            </a:pPr>
            <a:r>
              <a:rPr sz="4800" spc="-10" dirty="0">
                <a:latin typeface="Times New Roman" panose="02020603050405020304" pitchFamily="18" charset="0"/>
                <a:cs typeface="Times New Roman" panose="02020603050405020304" pitchFamily="18" charset="0"/>
              </a:rPr>
              <a:t>AGENDA</a:t>
            </a:r>
            <a:endParaRPr sz="4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 Box 22"/>
          <p:cNvSpPr txBox="1"/>
          <p:nvPr/>
        </p:nvSpPr>
        <p:spPr>
          <a:xfrm>
            <a:off x="2107184" y="1493056"/>
            <a:ext cx="4743450" cy="4457952"/>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Deep Learning Techniques for object detection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Proposed Approach</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Future direction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1" name="Rectangle 10"/>
          <p:cNvSpPr/>
          <p:nvPr/>
        </p:nvSpPr>
        <p:spPr>
          <a:xfrm>
            <a:off x="762000" y="1451192"/>
            <a:ext cx="7379834" cy="4613058"/>
          </a:xfrm>
          <a:prstGeom prst="rect">
            <a:avLst/>
          </a:prstGeom>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Developing a deep learning-based object detection system is crucial for real-world applications like autonomous driving, surveillance, and medical imaging, yet existing approaches struggle with complexities like scale variations and occlusions. To overcome these challenges, this project proposes an innovative architecture integrating advanced CNNs with anchor-based methods, FPNs, and R-CNNs. The system will undergo training on extensive datasets annotated with bounding boxes, employing transfer learning and data augmentation for enhanced generalization. Evaluation will utilize benchmark datasets such as COCO and Pascal VOC to gauge accuracy, speed, and scalability, aiming to advance the state-of-the-art in object detection algorithms.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4196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dirty="0"/>
              <a:t>	</a:t>
            </a:r>
            <a:r>
              <a:rPr spc="-10" dirty="0"/>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41213" y="1337738"/>
            <a:ext cx="7421712" cy="502855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INTRODUCTION:</a:t>
            </a:r>
          </a:p>
          <a:p>
            <a:pPr algn="just">
              <a:lnSpc>
                <a:spcPct val="150000"/>
              </a:lnSpc>
            </a:pPr>
            <a:r>
              <a:rPr lang="en-US" dirty="0">
                <a:latin typeface="Times New Roman" panose="02020603050405020304" pitchFamily="18" charset="0"/>
                <a:cs typeface="Times New Roman" panose="02020603050405020304" pitchFamily="18" charset="0"/>
              </a:rPr>
              <a:t>Object detection, a fundamental task in computer vision, plays a pivotal role across various domains such as autonomous driving, surveillance, and medical imaging. Leveraging deep learning techniques, particularly convolutional neural networks (CNNs), has revolutionized object detection by enabling systems to automatically identify and localize objects within images or videos. This introduction highlights the significance of robust object detection methodologies amidst the challenges posed by diverse environmental conditions and complex scenes. With advancements like anchor-based methods and feature pyramid networks (FPNs), deep learning-based object detection continues to evolve, promising more accurate and efficient solutions for real-world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72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165" y="919700"/>
            <a:ext cx="7405008" cy="502855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develop a highly accurate and efficient object detection system using deep learning methodologies. Leveraging advanced convolutional neural networks (CNNs) and state-of-the-art techniques such as anchor-based methods and feature pyramid networks (FPNs), the aim is to overcome challenges associated with scale variations, occlusions, and complex scenes. The system will be trained on large-scale datasets annotated with bounding boxes, utilizing transfer learning and data augmentation to enhance generalization performance. Evaluation will be conducted rigorously on benchmark datasets like COCO and Pascal VOC, focusing on metrics such as accuracy, speed, and scalability. Ultimately, the goal is to contribute to the advancement of object detection algorithms, making them more robust and applicable across diverse real-world scenarios.</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333" y="130360"/>
            <a:ext cx="8534400" cy="874157"/>
          </a:xfrm>
        </p:spPr>
        <p:txBody>
          <a:bodyPr wrap="square"/>
          <a:lstStyle/>
          <a:p>
            <a:r>
              <a:rPr lang="en-US" sz="2800" i="0" dirty="0">
                <a:solidFill>
                  <a:srgbClr val="0D0D0D"/>
                </a:solidFill>
                <a:effectLst/>
                <a:latin typeface="Trebuchet MS" panose="020B0603020202020204" pitchFamily="34" charset="0"/>
                <a:cs typeface="Times New Roman" panose="02020603050405020304" pitchFamily="18" charset="0"/>
              </a:rPr>
              <a:t>DEEP LEARNING TECHNIQUES FOR OBJECT DETECTION</a:t>
            </a:r>
            <a:endParaRPr lang="en-US" sz="2800" dirty="0">
              <a:latin typeface="Trebuchet MS" panose="020B0603020202020204" pitchFamily="34" charset="0"/>
              <a:cs typeface="Times New Roman" panose="02020603050405020304" pitchFamily="18" charset="0"/>
            </a:endParaRPr>
          </a:p>
        </p:txBody>
      </p:sp>
      <p:sp>
        <p:nvSpPr>
          <p:cNvPr id="3" name="Subtitle 2"/>
          <p:cNvSpPr>
            <a:spLocks noGrp="1"/>
          </p:cNvSpPr>
          <p:nvPr>
            <p:ph type="subTitle" idx="4"/>
          </p:nvPr>
        </p:nvSpPr>
        <p:spPr>
          <a:xfrm>
            <a:off x="304800" y="1298337"/>
            <a:ext cx="8534400" cy="498602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Handling gesture variability in sign language gestures using CNNs involves implementing several strategies to ensure robust recognition across different hand shapes, movements, and facial expressions. These strategies include data augmentation techniques to artificially diversify the training dataset, multi-modal learning to incorporate various sign language modalities simultaneously, and temporal information modeling through architectures like RNNs or LSTMs to capture sequential dependencies. Additionally, attention mechanisms can be employed to focus on relevant regions of interest, while transfer learning </a:t>
            </a:r>
            <a:r>
              <a:rPr lang="en-US" dirty="0" err="1">
                <a:latin typeface="Times New Roman" panose="02020603050405020304" pitchFamily="18" charset="0"/>
                <a:cs typeface="Times New Roman" panose="02020603050405020304" pitchFamily="18" charset="0"/>
              </a:rPr>
              <a:t>leTEverages</a:t>
            </a:r>
            <a:r>
              <a:rPr lang="en-US" dirty="0">
                <a:latin typeface="Times New Roman" panose="02020603050405020304" pitchFamily="18" charset="0"/>
                <a:cs typeface="Times New Roman" panose="02020603050405020304" pitchFamily="18" charset="0"/>
              </a:rPr>
              <a:t> pre-trained models for improved generalization. Ensemble learning combines multiple CNN models for enhanced performance, and adaptive learning rates dynamically adjust during training to navigate optimization challenges. By integrating these techniques, sign language recognition systems using CNNs can effectively handle variability, resulting in more accurate and robust recognition across diverse sign languages and variations.</a:t>
            </a: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6207760" cy="368935"/>
          </a:xfrm>
        </p:spPr>
        <p:txBody>
          <a:bodyPr wrap="square"/>
          <a:lstStyle/>
          <a:p>
            <a:r>
              <a:rPr lang="en-US" sz="2400" dirty="0">
                <a:latin typeface="Trebuchet MS" panose="020B0603020202020204" charset="0"/>
                <a:cs typeface="Trebuchet MS" panose="020B0603020202020204" charset="0"/>
              </a:rPr>
              <a:t>PROPOSED APPROACH</a:t>
            </a:r>
          </a:p>
        </p:txBody>
      </p:sp>
      <p:sp>
        <p:nvSpPr>
          <p:cNvPr id="3" name="Subtitle 2"/>
          <p:cNvSpPr>
            <a:spLocks noGrp="1"/>
          </p:cNvSpPr>
          <p:nvPr>
            <p:ph type="subTitle" idx="4"/>
          </p:nvPr>
        </p:nvSpPr>
        <p:spPr>
          <a:xfrm>
            <a:off x="609600" y="1143000"/>
            <a:ext cx="7696200" cy="4105226"/>
          </a:xfrm>
        </p:spPr>
        <p:txBody>
          <a:bodyPr wrap="square"/>
          <a:lstStyle/>
          <a:p>
            <a:pPr algn="just">
              <a:lnSpc>
                <a:spcPct val="150000"/>
              </a:lnSpc>
            </a:pPr>
            <a:r>
              <a:rPr lang="en-US" dirty="0">
                <a:latin typeface="Times New Roman" panose="02020603050405020304" pitchFamily="18" charset="0"/>
                <a:cs typeface="Times New Roman" panose="02020603050405020304" pitchFamily="18" charset="0"/>
              </a:rPr>
              <a:t>In our proposed approach, we present a novel architecture that integrates cutting-edge convolutional neural networks (CNNs) with advanced techniques to revolutionize object detection. Our architecture offers a holistic solution by seamlessly combining the power of CNNs with innovative methodologies, ensuring superior performance in accurately localizing and classifying objects within complex scenes. Through meticulous integration and optimization, our solution not only addresses inherent challenges such as scale variations and occlusions but also enhances efficiency and scalability. The value proposition of our approach lies in its ability to deliver precise object detection results across diverse scenarios, empowering applications in autonomous driving, surveillance, and medical imaging with unprecedented accuracy and reliability.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6388100" cy="368935"/>
          </a:xfrm>
        </p:spPr>
        <p:txBody>
          <a:bodyPr wrap="square"/>
          <a:lstStyle/>
          <a:p>
            <a:r>
              <a:rPr lang="en-US" sz="2400" dirty="0">
                <a:latin typeface="Trebuchet MS" panose="020B0603020202020204" pitchFamily="34" charset="0"/>
                <a:cs typeface="Times New Roman" panose="02020603050405020304" pitchFamily="18" charset="0"/>
              </a:rPr>
              <a:t>FUTURE</a:t>
            </a:r>
            <a:r>
              <a:rPr lang="en-US" sz="2400" dirty="0">
                <a:latin typeface="Times New Roman" panose="02020603050405020304" pitchFamily="18" charset="0"/>
                <a:cs typeface="Times New Roman" panose="02020603050405020304" pitchFamily="18" charset="0"/>
              </a:rPr>
              <a:t> DIRECTION</a:t>
            </a:r>
          </a:p>
        </p:txBody>
      </p:sp>
      <p:sp>
        <p:nvSpPr>
          <p:cNvPr id="3" name="Subtitle 2"/>
          <p:cNvSpPr>
            <a:spLocks noGrp="1"/>
          </p:cNvSpPr>
          <p:nvPr>
            <p:ph type="subTitle" idx="4"/>
          </p:nvPr>
        </p:nvSpPr>
        <p:spPr>
          <a:xfrm>
            <a:off x="685800" y="914400"/>
            <a:ext cx="7315200" cy="5410200"/>
          </a:xfrm>
        </p:spPr>
        <p:txBody>
          <a:bodyPr/>
          <a:lstStyle/>
          <a:p>
            <a:pPr algn="just">
              <a:lnSpc>
                <a:spcPct val="150000"/>
              </a:lnSpc>
            </a:pPr>
            <a:r>
              <a:rPr lang="en-IN" b="0" i="0" dirty="0">
                <a:solidFill>
                  <a:srgbClr val="0D0D0D"/>
                </a:solidFill>
                <a:effectLst/>
                <a:latin typeface="Times New Roman" panose="02020603050405020304" pitchFamily="18" charset="0"/>
                <a:cs typeface="Times New Roman" panose="02020603050405020304" pitchFamily="18" charset="0"/>
              </a:rPr>
              <a:t>In exploring future directions, </a:t>
            </a:r>
            <a:r>
              <a:rPr lang="en-US" b="0" i="0" dirty="0">
                <a:solidFill>
                  <a:srgbClr val="0D0D0D"/>
                </a:solidFill>
                <a:effectLst/>
                <a:latin typeface="Times New Roman" panose="02020603050405020304" pitchFamily="18" charset="0"/>
                <a:cs typeface="Times New Roman" panose="02020603050405020304" pitchFamily="18" charset="0"/>
              </a:rPr>
              <a:t>we aim to enhance and extend our current approach by incorporating novel methodologies and advancing existing techniques. Potential enhancements may include refining model architectures, optimizing training strategies, and integrating additional data sources to further improve detection accuracy and efficiency. Furthermore, we plan to explore the integration of emerging technologies such as graph neural networks and reinforcement learning to tackle complex object detection challenges. Collaboration opportunities with experts in related fields offer avenues for interdisciplinary research and knowledge exchange, facilitating the development of more robust and versatile object detection solutions tailored to diverse real-world applications. These endeavors collectively propel our pursuit of pushing the boundaries of object detection capabilities and fostering innovation in the field.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1515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Times New Roman</vt:lpstr>
      <vt:lpstr>Trebuchet MS</vt:lpstr>
      <vt:lpstr>Office Theme</vt:lpstr>
      <vt:lpstr>PowerPoint Presentation</vt:lpstr>
      <vt:lpstr>PROJECT TITLE</vt:lpstr>
      <vt:lpstr>AGENDA</vt:lpstr>
      <vt:lpstr>PROBLEM STATEMENT</vt:lpstr>
      <vt:lpstr>PROJECT OVERVIEW</vt:lpstr>
      <vt:lpstr> OBJECTIVE: </vt:lpstr>
      <vt:lpstr>DEEP LEARNING TECHNIQUES FOR OBJECT DETECTION</vt:lpstr>
      <vt:lpstr>PROPOSED APPROACH</vt:lpstr>
      <vt:lpstr>FUTURE DIRECTION</vt:lpstr>
      <vt:lpstr>CONCLUSION</vt:lpstr>
      <vt:lpstr>WHO ARE THE END USERS?</vt:lpstr>
      <vt:lpstr>YOUR SOLUTION AND ITS VALUE PROPOSITION</vt:lpstr>
      <vt:lpstr>MODELING</vt:lpstr>
      <vt:lpstr>MODELING-CONT.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Pragadhis P</cp:lastModifiedBy>
  <cp:revision>10</cp:revision>
  <dcterms:created xsi:type="dcterms:W3CDTF">2024-04-01T07:07:00Z</dcterms:created>
  <dcterms:modified xsi:type="dcterms:W3CDTF">2024-04-03T09:00:24Z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2024-04-01T16:30:00Z</vt:filetime>
  </property>
  <property fmtid="{D5CDD505-2E9C-101B-9397-08002B2CF9AE}" pid="4" name="ICV">
    <vt:lpwstr>E7BA3C1089134EC7A6334E50F9C8EA10_13</vt:lpwstr>
  </property>
  <property fmtid="{D5CDD505-2E9C-101B-9397-08002B2CF9AE}" pid="5" name="KSOProductBuildVer">
    <vt:lpwstr>1033-12.2.0.13472</vt:lpwstr>
  </property>
</Properties>
</file>