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72" r:id="rId3"/>
    <p:sldId id="267" r:id="rId4"/>
    <p:sldId id="265" r:id="rId5"/>
    <p:sldId id="257" r:id="rId6"/>
    <p:sldId id="262" r:id="rId7"/>
    <p:sldId id="261" r:id="rId8"/>
    <p:sldId id="258" r:id="rId9"/>
    <p:sldId id="273" r:id="rId10"/>
    <p:sldId id="259" r:id="rId11"/>
    <p:sldId id="260" r:id="rId12"/>
    <p:sldId id="266" r:id="rId13"/>
    <p:sldId id="269"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659"/>
    <p:restoredTop sz="93209"/>
  </p:normalViewPr>
  <p:slideViewPr>
    <p:cSldViewPr snapToGrid="0" snapToObjects="1">
      <p:cViewPr varScale="1">
        <p:scale>
          <a:sx n="107" d="100"/>
          <a:sy n="107" d="100"/>
        </p:scale>
        <p:origin x="200" y="4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A603CA-5F45-DD47-B68F-AF52B7885987}" type="datetimeFigureOut">
              <a:rPr lang="en-US" smtClean="0"/>
              <a:t>8/23/19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CDA2E8-8C70-5444-BD08-A232159E0BA3}" type="slidenum">
              <a:rPr lang="en-US" smtClean="0"/>
              <a:t>‹#›</a:t>
            </a:fld>
            <a:endParaRPr lang="en-US"/>
          </a:p>
        </p:txBody>
      </p:sp>
    </p:spTree>
    <p:extLst>
      <p:ext uri="{BB962C8B-B14F-4D97-AF65-F5344CB8AC3E}">
        <p14:creationId xmlns:p14="http://schemas.microsoft.com/office/powerpoint/2010/main" val="10304870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CDA2E8-8C70-5444-BD08-A232159E0BA3}" type="slidenum">
              <a:rPr lang="en-US" smtClean="0"/>
              <a:t>13</a:t>
            </a:fld>
            <a:endParaRPr lang="en-US"/>
          </a:p>
        </p:txBody>
      </p:sp>
    </p:spTree>
    <p:extLst>
      <p:ext uri="{BB962C8B-B14F-4D97-AF65-F5344CB8AC3E}">
        <p14:creationId xmlns:p14="http://schemas.microsoft.com/office/powerpoint/2010/main" val="20884258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8/23/19</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8/23/19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8/23/19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8/23/19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8/23/19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8/23/19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8/23/19</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Writing Advice for Honors Theses</a:t>
            </a:r>
          </a:p>
        </p:txBody>
      </p:sp>
      <p:sp>
        <p:nvSpPr>
          <p:cNvPr id="3" name="Subtitle 2"/>
          <p:cNvSpPr>
            <a:spLocks noGrp="1"/>
          </p:cNvSpPr>
          <p:nvPr>
            <p:ph type="subTitle" idx="1"/>
          </p:nvPr>
        </p:nvSpPr>
        <p:spPr/>
        <p:txBody>
          <a:bodyPr/>
          <a:lstStyle/>
          <a:p>
            <a:r>
              <a:rPr lang="en-US" dirty="0"/>
              <a:t>Michelle Connolly</a:t>
            </a:r>
          </a:p>
          <a:p>
            <a:r>
              <a:rPr lang="en-US" dirty="0"/>
              <a:t>Duke University</a:t>
            </a:r>
          </a:p>
        </p:txBody>
      </p:sp>
    </p:spTree>
    <p:extLst>
      <p:ext uri="{BB962C8B-B14F-4D97-AF65-F5344CB8AC3E}">
        <p14:creationId xmlns:p14="http://schemas.microsoft.com/office/powerpoint/2010/main" val="1801827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BE CONFIDENT …</a:t>
            </a:r>
          </a:p>
        </p:txBody>
      </p:sp>
      <p:sp>
        <p:nvSpPr>
          <p:cNvPr id="3" name="Content Placeholder 2"/>
          <p:cNvSpPr>
            <a:spLocks noGrp="1"/>
          </p:cNvSpPr>
          <p:nvPr>
            <p:ph idx="1"/>
          </p:nvPr>
        </p:nvSpPr>
        <p:spPr/>
        <p:txBody>
          <a:bodyPr>
            <a:normAutofit/>
          </a:bodyPr>
          <a:lstStyle/>
          <a:p>
            <a:r>
              <a:rPr lang="en-US" sz="2600" dirty="0">
                <a:solidFill>
                  <a:srgbClr val="C00000"/>
                </a:solidFill>
              </a:rPr>
              <a:t>Fake it till you make it.  </a:t>
            </a:r>
            <a:r>
              <a:rPr lang="en-US" dirty="0"/>
              <a:t>Write each section of the paper as if the paper were already completed.  i.e.  I “do” versus I “will”.</a:t>
            </a:r>
          </a:p>
          <a:p>
            <a:r>
              <a:rPr lang="en-US" sz="2600" dirty="0">
                <a:solidFill>
                  <a:srgbClr val="C00000"/>
                </a:solidFill>
              </a:rPr>
              <a:t>Don’t undercut your own authority </a:t>
            </a:r>
            <a:r>
              <a:rPr lang="en-US" dirty="0"/>
              <a:t>by continuously repeating  “I think…”  or  “I believe…”, etc.  It is sometimes appropriate, but is used too often.</a:t>
            </a:r>
          </a:p>
          <a:p>
            <a:r>
              <a:rPr lang="en-US" sz="2600" dirty="0">
                <a:solidFill>
                  <a:srgbClr val="C00000"/>
                </a:solidFill>
              </a:rPr>
              <a:t>Revise </a:t>
            </a:r>
            <a:r>
              <a:rPr lang="en-US" dirty="0"/>
              <a:t>intro and literature review as your topic and approach become clearer.  Be sure they are in line with your finalized research.</a:t>
            </a:r>
          </a:p>
        </p:txBody>
      </p:sp>
    </p:spTree>
    <p:extLst>
      <p:ext uri="{BB962C8B-B14F-4D97-AF65-F5344CB8AC3E}">
        <p14:creationId xmlns:p14="http://schemas.microsoft.com/office/powerpoint/2010/main" val="677423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…BUT HUMBLE</a:t>
            </a:r>
          </a:p>
        </p:txBody>
      </p:sp>
      <p:sp>
        <p:nvSpPr>
          <p:cNvPr id="3" name="Content Placeholder 2"/>
          <p:cNvSpPr>
            <a:spLocks noGrp="1"/>
          </p:cNvSpPr>
          <p:nvPr>
            <p:ph idx="1"/>
          </p:nvPr>
        </p:nvSpPr>
        <p:spPr/>
        <p:txBody>
          <a:bodyPr>
            <a:normAutofit lnSpcReduction="10000"/>
          </a:bodyPr>
          <a:lstStyle/>
          <a:p>
            <a:r>
              <a:rPr lang="en-US" sz="3200" dirty="0">
                <a:solidFill>
                  <a:srgbClr val="C00000"/>
                </a:solidFill>
              </a:rPr>
              <a:t>Don’t insult previous literature</a:t>
            </a:r>
          </a:p>
          <a:p>
            <a:r>
              <a:rPr lang="en-US" sz="3200" dirty="0">
                <a:solidFill>
                  <a:srgbClr val="C00000"/>
                </a:solidFill>
              </a:rPr>
              <a:t>Don’t make exaggerated claims</a:t>
            </a:r>
          </a:p>
          <a:p>
            <a:pPr lvl="1"/>
            <a:r>
              <a:rPr lang="en-US" sz="2800" dirty="0">
                <a:solidFill>
                  <a:srgbClr val="002060"/>
                </a:solidFill>
              </a:rPr>
              <a:t>Regressions represent correlations - can’t prove causality</a:t>
            </a:r>
          </a:p>
          <a:p>
            <a:pPr lvl="2"/>
            <a:r>
              <a:rPr lang="en-US" sz="2400" dirty="0">
                <a:solidFill>
                  <a:schemeClr val="tx1"/>
                </a:solidFill>
              </a:rPr>
              <a:t>Also don</a:t>
            </a:r>
            <a:r>
              <a:rPr lang="uk-UA" sz="2400" dirty="0">
                <a:solidFill>
                  <a:schemeClr val="tx1"/>
                </a:solidFill>
              </a:rPr>
              <a:t>’</a:t>
            </a:r>
            <a:r>
              <a:rPr lang="en-US" sz="2400" dirty="0">
                <a:solidFill>
                  <a:schemeClr val="tx1"/>
                </a:solidFill>
              </a:rPr>
              <a:t>t say </a:t>
            </a:r>
            <a:r>
              <a:rPr lang="en-US" sz="2400" dirty="0" err="1">
                <a:solidFill>
                  <a:schemeClr val="tx1"/>
                </a:solidFill>
              </a:rPr>
              <a:t>coeff</a:t>
            </a:r>
            <a:r>
              <a:rPr lang="en-US" sz="2400" dirty="0">
                <a:solidFill>
                  <a:schemeClr val="tx1"/>
                </a:solidFill>
              </a:rPr>
              <a:t>. is 3.013587, 3.01 is sufficient</a:t>
            </a:r>
            <a:endParaRPr lang="en-US" sz="2600" dirty="0">
              <a:solidFill>
                <a:schemeClr val="tx1"/>
              </a:solidFill>
            </a:endParaRPr>
          </a:p>
          <a:p>
            <a:pPr lvl="1"/>
            <a:r>
              <a:rPr lang="en-US" sz="2800" dirty="0">
                <a:solidFill>
                  <a:srgbClr val="002060"/>
                </a:solidFill>
              </a:rPr>
              <a:t>Can say results are consistent with or support a given hypothesis.</a:t>
            </a:r>
          </a:p>
        </p:txBody>
      </p:sp>
    </p:spTree>
    <p:extLst>
      <p:ext uri="{BB962C8B-B14F-4D97-AF65-F5344CB8AC3E}">
        <p14:creationId xmlns:p14="http://schemas.microsoft.com/office/powerpoint/2010/main" val="674136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Common Mistakes</a:t>
            </a:r>
          </a:p>
        </p:txBody>
      </p:sp>
      <p:sp>
        <p:nvSpPr>
          <p:cNvPr id="3" name="Content Placeholder 2"/>
          <p:cNvSpPr>
            <a:spLocks noGrp="1"/>
          </p:cNvSpPr>
          <p:nvPr>
            <p:ph idx="1"/>
          </p:nvPr>
        </p:nvSpPr>
        <p:spPr/>
        <p:txBody>
          <a:bodyPr>
            <a:normAutofit fontScale="92500" lnSpcReduction="20000"/>
          </a:bodyPr>
          <a:lstStyle/>
          <a:p>
            <a:r>
              <a:rPr lang="en-US" dirty="0"/>
              <a:t>Variables should be in italics (to denote a mathematical symbol).</a:t>
            </a:r>
          </a:p>
          <a:p>
            <a:r>
              <a:rPr lang="en-US" dirty="0"/>
              <a:t>For direct quotes at the end of a sentence “… should end in this manner.”</a:t>
            </a:r>
            <a:r>
              <a:rPr lang="en-US" baseline="30000" dirty="0"/>
              <a:t>1</a:t>
            </a:r>
          </a:p>
          <a:p>
            <a:pPr lvl="1"/>
            <a:r>
              <a:rPr lang="en-US" dirty="0"/>
              <a:t>The footnote should then state Author (year), p. x.</a:t>
            </a:r>
          </a:p>
          <a:p>
            <a:pPr lvl="1"/>
            <a:r>
              <a:rPr lang="en-US" dirty="0"/>
              <a:t>If referencing a paper but don’t use a direct quote, don’t need footnote.  Ex:  This argument was first made by Baxter and King (1978).</a:t>
            </a:r>
          </a:p>
          <a:p>
            <a:r>
              <a:rPr lang="en-US" dirty="0"/>
              <a:t>Put Numbers and Titles before each table and figure (avoids risk of title being printed on second page). Data source should be listed underneath.</a:t>
            </a:r>
          </a:p>
          <a:p>
            <a:r>
              <a:rPr lang="en-US" dirty="0"/>
              <a:t>Historical present tense should be used for papers, books, etc.  Ex:  Darwin (1859) studies the impact of ….</a:t>
            </a:r>
          </a:p>
        </p:txBody>
      </p:sp>
    </p:spTree>
    <p:extLst>
      <p:ext uri="{BB962C8B-B14F-4D97-AF65-F5344CB8AC3E}">
        <p14:creationId xmlns:p14="http://schemas.microsoft.com/office/powerpoint/2010/main" val="2053249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2901" y="1854805"/>
            <a:ext cx="10686197" cy="3647152"/>
          </a:xfrm>
          <a:prstGeom prst="rect">
            <a:avLst/>
          </a:prstGeom>
        </p:spPr>
        <p:txBody>
          <a:bodyPr wrap="square">
            <a:spAutoFit/>
          </a:bodyPr>
          <a:lstStyle/>
          <a:p>
            <a:r>
              <a:rPr lang="en-US" sz="2100" dirty="0">
                <a:latin typeface="TimesNewRomanPSMT" charset="0"/>
              </a:rPr>
              <a:t>	Data</a:t>
            </a:r>
            <a:r>
              <a:rPr lang="en-US" sz="2100" dirty="0">
                <a:latin typeface="Gautami" charset="0"/>
              </a:rPr>
              <a:t>​ ​</a:t>
            </a:r>
            <a:r>
              <a:rPr lang="en-US" sz="2100" dirty="0">
                <a:latin typeface="TimesNewRomanPSMT" charset="0"/>
              </a:rPr>
              <a:t>on</a:t>
            </a:r>
            <a:r>
              <a:rPr lang="en-US" sz="2100" dirty="0">
                <a:latin typeface="Gautami" charset="0"/>
              </a:rPr>
              <a:t>​ ​</a:t>
            </a:r>
            <a:r>
              <a:rPr lang="en-US" sz="2100" dirty="0">
                <a:latin typeface="TimesNewRomanPSMT" charset="0"/>
              </a:rPr>
              <a:t>innovation</a:t>
            </a:r>
            <a:r>
              <a:rPr lang="en-US" sz="2100" dirty="0">
                <a:latin typeface="Gautami" charset="0"/>
              </a:rPr>
              <a:t>​ ​</a:t>
            </a:r>
            <a:r>
              <a:rPr lang="en-US" sz="2100" dirty="0">
                <a:latin typeface="TimesNewRomanPSMT" charset="0"/>
              </a:rPr>
              <a:t>is</a:t>
            </a:r>
            <a:r>
              <a:rPr lang="en-US" sz="2100" dirty="0">
                <a:latin typeface="Gautami" charset="0"/>
              </a:rPr>
              <a:t>​ ​</a:t>
            </a:r>
            <a:r>
              <a:rPr lang="en-US" sz="2100" dirty="0" err="1">
                <a:latin typeface="TimesNewRomanPSMT" charset="0"/>
              </a:rPr>
              <a:t>proxied</a:t>
            </a:r>
            <a:r>
              <a:rPr lang="en-US" sz="2100" dirty="0">
                <a:latin typeface="Gautami" charset="0"/>
              </a:rPr>
              <a:t>​ ​</a:t>
            </a:r>
            <a:r>
              <a:rPr lang="en-US" sz="2100" dirty="0">
                <a:latin typeface="TimesNewRomanPSMT" charset="0"/>
              </a:rPr>
              <a:t>through</a:t>
            </a:r>
            <a:r>
              <a:rPr lang="en-US" sz="2100" dirty="0">
                <a:latin typeface="Gautami" charset="0"/>
              </a:rPr>
              <a:t>​ ​</a:t>
            </a:r>
            <a:r>
              <a:rPr lang="en-US" sz="2100" dirty="0">
                <a:latin typeface="TimesNewRomanPSMT" charset="0"/>
              </a:rPr>
              <a:t>patent</a:t>
            </a:r>
            <a:r>
              <a:rPr lang="en-US" sz="2100" dirty="0">
                <a:latin typeface="Gautami" charset="0"/>
              </a:rPr>
              <a:t>​ ​</a:t>
            </a:r>
            <a:r>
              <a:rPr lang="en-US" sz="2100" dirty="0">
                <a:latin typeface="TimesNewRomanPSMT" charset="0"/>
              </a:rPr>
              <a:t>data,</a:t>
            </a:r>
            <a:r>
              <a:rPr lang="en-US" sz="2100" dirty="0">
                <a:latin typeface="Gautami" charset="0"/>
              </a:rPr>
              <a:t>​ ​</a:t>
            </a:r>
            <a:r>
              <a:rPr lang="en-US" sz="2100" dirty="0">
                <a:latin typeface="TimesNewRomanPSMT" charset="0"/>
              </a:rPr>
              <a:t>which</a:t>
            </a:r>
            <a:r>
              <a:rPr lang="en-US" sz="2100" dirty="0">
                <a:latin typeface="Gautami" charset="0"/>
              </a:rPr>
              <a:t>​ ​</a:t>
            </a:r>
            <a:r>
              <a:rPr lang="en-US" sz="2100" dirty="0">
                <a:latin typeface="TimesNewRomanPSMT" charset="0"/>
              </a:rPr>
              <a:t>is</a:t>
            </a:r>
            <a:r>
              <a:rPr lang="en-US" sz="2100" dirty="0">
                <a:latin typeface="Gautami" charset="0"/>
              </a:rPr>
              <a:t>​ ​</a:t>
            </a:r>
            <a:r>
              <a:rPr lang="en-US" sz="2100" dirty="0">
                <a:latin typeface="TimesNewRomanPSMT" charset="0"/>
              </a:rPr>
              <a:t>provided</a:t>
            </a:r>
            <a:r>
              <a:rPr lang="en-US" sz="2100" dirty="0">
                <a:latin typeface="Gautami" charset="0"/>
              </a:rPr>
              <a:t>​ ​</a:t>
            </a:r>
            <a:r>
              <a:rPr lang="en-US" sz="2100" dirty="0">
                <a:latin typeface="TimesNewRomanPSMT" charset="0"/>
              </a:rPr>
              <a:t>by</a:t>
            </a:r>
            <a:r>
              <a:rPr lang="en-US" sz="2100" dirty="0">
                <a:latin typeface="Gautami" charset="0"/>
              </a:rPr>
              <a:t>​ ​</a:t>
            </a:r>
            <a:r>
              <a:rPr lang="en-US" sz="2100" dirty="0">
                <a:latin typeface="TimesNewRomanPSMT" charset="0"/>
              </a:rPr>
              <a:t>WIPO.</a:t>
            </a:r>
            <a:r>
              <a:rPr lang="en-US" sz="2100" dirty="0">
                <a:latin typeface="Gautami" charset="0"/>
              </a:rPr>
              <a:t>​ ​</a:t>
            </a:r>
            <a:r>
              <a:rPr lang="en-US" sz="2100" dirty="0">
                <a:latin typeface="TimesNewRomanPSMT" charset="0"/>
              </a:rPr>
              <a:t>The</a:t>
            </a:r>
            <a:r>
              <a:rPr lang="en-US" sz="2100" dirty="0">
                <a:latin typeface="Gautami" charset="0"/>
              </a:rPr>
              <a:t>​ ​</a:t>
            </a:r>
            <a:r>
              <a:rPr lang="en-US" sz="2100" dirty="0">
                <a:latin typeface="TimesNewRomanPSMT" charset="0"/>
              </a:rPr>
              <a:t>data set</a:t>
            </a:r>
            <a:r>
              <a:rPr lang="en-US" sz="2100" dirty="0">
                <a:latin typeface="Gautami" charset="0"/>
              </a:rPr>
              <a:t>​ ​</a:t>
            </a:r>
            <a:r>
              <a:rPr lang="en-US" sz="2100" dirty="0">
                <a:latin typeface="TimesNewRomanPSMT" charset="0"/>
              </a:rPr>
              <a:t>studied</a:t>
            </a:r>
            <a:r>
              <a:rPr lang="en-US" sz="2100" dirty="0">
                <a:latin typeface="Gautami" charset="0"/>
              </a:rPr>
              <a:t>​ ​</a:t>
            </a:r>
            <a:r>
              <a:rPr lang="en-US" sz="2100" dirty="0">
                <a:latin typeface="TimesNewRomanPSMT" charset="0"/>
              </a:rPr>
              <a:t>comes</a:t>
            </a:r>
            <a:r>
              <a:rPr lang="en-US" sz="2100" dirty="0">
                <a:latin typeface="Gautami" charset="0"/>
              </a:rPr>
              <a:t>​ ​</a:t>
            </a:r>
            <a:r>
              <a:rPr lang="en-US" sz="2100" dirty="0">
                <a:latin typeface="TimesNewRomanPSMT" charset="0"/>
              </a:rPr>
              <a:t>from</a:t>
            </a:r>
            <a:r>
              <a:rPr lang="en-US" sz="2100" dirty="0">
                <a:latin typeface="Gautami" charset="0"/>
              </a:rPr>
              <a:t>​ ​</a:t>
            </a:r>
            <a:r>
              <a:rPr lang="en-US" sz="2100" dirty="0">
                <a:latin typeface="TimesNewRomanPSMT" charset="0"/>
              </a:rPr>
              <a:t>data</a:t>
            </a:r>
            <a:r>
              <a:rPr lang="en-US" sz="2100" dirty="0">
                <a:latin typeface="Gautami" charset="0"/>
              </a:rPr>
              <a:t>​ ​</a:t>
            </a:r>
            <a:r>
              <a:rPr lang="en-US" sz="2100" dirty="0">
                <a:latin typeface="TimesNewRomanPSMT" charset="0"/>
              </a:rPr>
              <a:t>collected</a:t>
            </a:r>
            <a:r>
              <a:rPr lang="en-US" sz="2100" dirty="0">
                <a:latin typeface="Gautami" charset="0"/>
              </a:rPr>
              <a:t>​ ​</a:t>
            </a:r>
            <a:r>
              <a:rPr lang="en-US" sz="2100" dirty="0">
                <a:latin typeface="TimesNewRomanPSMT" charset="0"/>
              </a:rPr>
              <a:t>by</a:t>
            </a:r>
            <a:r>
              <a:rPr lang="en-US" sz="2100" dirty="0">
                <a:latin typeface="Gautami" charset="0"/>
              </a:rPr>
              <a:t>​ ​</a:t>
            </a:r>
            <a:r>
              <a:rPr lang="en-US" sz="2100" dirty="0">
                <a:latin typeface="TimesNewRomanPSMT" charset="0"/>
              </a:rPr>
              <a:t>WIPO</a:t>
            </a:r>
            <a:r>
              <a:rPr lang="en-US" sz="2100" dirty="0">
                <a:latin typeface="Gautami" charset="0"/>
              </a:rPr>
              <a:t>​ ​</a:t>
            </a:r>
            <a:r>
              <a:rPr lang="en-US" sz="2100" dirty="0">
                <a:latin typeface="TimesNewRomanPSMT" charset="0"/>
              </a:rPr>
              <a:t>from</a:t>
            </a:r>
            <a:r>
              <a:rPr lang="en-US" sz="2100" dirty="0">
                <a:latin typeface="Gautami" charset="0"/>
              </a:rPr>
              <a:t>​ ​</a:t>
            </a:r>
            <a:r>
              <a:rPr lang="en-US" sz="2100" dirty="0">
                <a:latin typeface="TimesNewRomanPSMT" charset="0"/>
              </a:rPr>
              <a:t>national/regional</a:t>
            </a:r>
            <a:r>
              <a:rPr lang="en-US" sz="2100" dirty="0">
                <a:latin typeface="Gautami" charset="0"/>
              </a:rPr>
              <a:t>​ ​</a:t>
            </a:r>
            <a:r>
              <a:rPr lang="en-US" sz="2100" dirty="0">
                <a:latin typeface="TimesNewRomanPSMT" charset="0"/>
              </a:rPr>
              <a:t>IP</a:t>
            </a:r>
            <a:r>
              <a:rPr lang="en-US" sz="2100" dirty="0">
                <a:latin typeface="Gautami" charset="0"/>
              </a:rPr>
              <a:t>​ ​</a:t>
            </a:r>
            <a:r>
              <a:rPr lang="en-US" sz="2100" dirty="0">
                <a:latin typeface="TimesNewRomanPSMT" charset="0"/>
              </a:rPr>
              <a:t>offices</a:t>
            </a:r>
            <a:r>
              <a:rPr lang="en-US" sz="2100" dirty="0">
                <a:latin typeface="Gautami" charset="0"/>
              </a:rPr>
              <a:t>​ ​</a:t>
            </a:r>
            <a:r>
              <a:rPr lang="en-US" sz="2100" dirty="0">
                <a:latin typeface="TimesNewRomanPSMT" charset="0"/>
              </a:rPr>
              <a:t>via</a:t>
            </a:r>
            <a:r>
              <a:rPr lang="en-US" sz="2100" dirty="0">
                <a:latin typeface="Gautami" charset="0"/>
              </a:rPr>
              <a:t>​ ​</a:t>
            </a:r>
            <a:r>
              <a:rPr lang="en-US" sz="2100" dirty="0">
                <a:latin typeface="TimesNewRomanPSMT" charset="0"/>
              </a:rPr>
              <a:t>WIPO’s Annual</a:t>
            </a:r>
            <a:r>
              <a:rPr lang="en-US" sz="2100" dirty="0">
                <a:latin typeface="Gautami" charset="0"/>
              </a:rPr>
              <a:t>​ ​</a:t>
            </a:r>
            <a:r>
              <a:rPr lang="en-US" sz="2100" dirty="0">
                <a:latin typeface="TimesNewRomanPSMT" charset="0"/>
              </a:rPr>
              <a:t>IP</a:t>
            </a:r>
            <a:r>
              <a:rPr lang="en-US" sz="2100" dirty="0">
                <a:latin typeface="Gautami" charset="0"/>
              </a:rPr>
              <a:t>​ ​</a:t>
            </a:r>
            <a:r>
              <a:rPr lang="en-US" sz="2100" dirty="0">
                <a:latin typeface="TimesNewRomanPSMT" charset="0"/>
              </a:rPr>
              <a:t>Data</a:t>
            </a:r>
            <a:r>
              <a:rPr lang="en-US" sz="2100" dirty="0">
                <a:latin typeface="Gautami" charset="0"/>
              </a:rPr>
              <a:t>​ ​</a:t>
            </a:r>
            <a:r>
              <a:rPr lang="en-US" sz="2100" dirty="0">
                <a:latin typeface="TimesNewRomanPSMT" charset="0"/>
              </a:rPr>
              <a:t>Survey,</a:t>
            </a:r>
            <a:r>
              <a:rPr lang="en-US" sz="2100" dirty="0">
                <a:latin typeface="Gautami" charset="0"/>
              </a:rPr>
              <a:t>​ ​</a:t>
            </a:r>
            <a:r>
              <a:rPr lang="en-US" sz="2100" dirty="0">
                <a:latin typeface="TimesNewRomanPSMT" charset="0"/>
              </a:rPr>
              <a:t>through</a:t>
            </a:r>
            <a:r>
              <a:rPr lang="en-US" sz="2100" dirty="0">
                <a:latin typeface="Gautami" charset="0"/>
              </a:rPr>
              <a:t>​ ​</a:t>
            </a:r>
            <a:r>
              <a:rPr lang="en-US" sz="2100" dirty="0">
                <a:latin typeface="TimesNewRomanPSMT" charset="0"/>
              </a:rPr>
              <a:t>data</a:t>
            </a:r>
            <a:r>
              <a:rPr lang="en-US" sz="2100" dirty="0">
                <a:latin typeface="Gautami" charset="0"/>
              </a:rPr>
              <a:t>​ ​</a:t>
            </a:r>
            <a:r>
              <a:rPr lang="en-US" sz="2100" dirty="0">
                <a:latin typeface="TimesNewRomanPSMT" charset="0"/>
              </a:rPr>
              <a:t>compiled</a:t>
            </a:r>
            <a:r>
              <a:rPr lang="en-US" sz="2100" dirty="0">
                <a:latin typeface="Gautami" charset="0"/>
              </a:rPr>
              <a:t>​ ​</a:t>
            </a:r>
            <a:r>
              <a:rPr lang="en-US" sz="2100" dirty="0">
                <a:latin typeface="TimesNewRomanPSMT" charset="0"/>
              </a:rPr>
              <a:t>by</a:t>
            </a:r>
            <a:r>
              <a:rPr lang="en-US" sz="2100" dirty="0">
                <a:latin typeface="Gautami" charset="0"/>
              </a:rPr>
              <a:t>​ ​</a:t>
            </a:r>
            <a:r>
              <a:rPr lang="en-US" sz="2100" dirty="0">
                <a:latin typeface="TimesNewRomanPSMT" charset="0"/>
              </a:rPr>
              <a:t>WIPO</a:t>
            </a:r>
            <a:r>
              <a:rPr lang="en-US" sz="2100" dirty="0">
                <a:latin typeface="Gautami" charset="0"/>
              </a:rPr>
              <a:t>​ ​</a:t>
            </a:r>
            <a:r>
              <a:rPr lang="en-US" sz="2100" dirty="0">
                <a:latin typeface="TimesNewRomanPSMT" charset="0"/>
              </a:rPr>
              <a:t>during</a:t>
            </a:r>
            <a:r>
              <a:rPr lang="en-US" sz="2100" dirty="0">
                <a:latin typeface="Gautami" charset="0"/>
              </a:rPr>
              <a:t>​ ​</a:t>
            </a:r>
            <a:r>
              <a:rPr lang="en-US" sz="2100" dirty="0">
                <a:latin typeface="TimesNewRomanPSMT" charset="0"/>
              </a:rPr>
              <a:t>the</a:t>
            </a:r>
            <a:r>
              <a:rPr lang="en-US" sz="2100" dirty="0">
                <a:latin typeface="Gautami" charset="0"/>
              </a:rPr>
              <a:t>​ ​</a:t>
            </a:r>
            <a:r>
              <a:rPr lang="en-US" sz="2100" dirty="0">
                <a:latin typeface="TimesNewRomanPSMT" charset="0"/>
              </a:rPr>
              <a:t>application</a:t>
            </a:r>
            <a:r>
              <a:rPr lang="en-US" sz="2100" dirty="0">
                <a:latin typeface="Gautami" charset="0"/>
              </a:rPr>
              <a:t>​ ​</a:t>
            </a:r>
            <a:r>
              <a:rPr lang="en-US" sz="2100" dirty="0">
                <a:latin typeface="TimesNewRomanPSMT" charset="0"/>
              </a:rPr>
              <a:t>process</a:t>
            </a:r>
            <a:r>
              <a:rPr lang="en-US" sz="2100" dirty="0">
                <a:latin typeface="Gautami" charset="0"/>
              </a:rPr>
              <a:t>​ ​</a:t>
            </a:r>
            <a:r>
              <a:rPr lang="en-US" sz="2100" dirty="0">
                <a:latin typeface="TimesNewRomanPSMT" charset="0"/>
              </a:rPr>
              <a:t>of international</a:t>
            </a:r>
            <a:r>
              <a:rPr lang="en-US" sz="2100" dirty="0">
                <a:latin typeface="Gautami" charset="0"/>
              </a:rPr>
              <a:t>​ ​</a:t>
            </a:r>
            <a:r>
              <a:rPr lang="en-US" sz="2100" dirty="0">
                <a:latin typeface="TimesNewRomanPSMT" charset="0"/>
              </a:rPr>
              <a:t>filings</a:t>
            </a:r>
            <a:r>
              <a:rPr lang="en-US" sz="2100" dirty="0">
                <a:latin typeface="Gautami" charset="0"/>
              </a:rPr>
              <a:t>​ ​</a:t>
            </a:r>
            <a:r>
              <a:rPr lang="en-US" sz="2100" dirty="0">
                <a:latin typeface="TimesNewRomanPSMT" charset="0"/>
              </a:rPr>
              <a:t>through</a:t>
            </a:r>
            <a:r>
              <a:rPr lang="en-US" sz="2100" dirty="0">
                <a:latin typeface="Gautami" charset="0"/>
              </a:rPr>
              <a:t>​ ​</a:t>
            </a:r>
            <a:r>
              <a:rPr lang="en-US" sz="2100" dirty="0">
                <a:latin typeface="TimesNewRomanPSMT" charset="0"/>
              </a:rPr>
              <a:t>the</a:t>
            </a:r>
            <a:r>
              <a:rPr lang="en-US" sz="2100" dirty="0">
                <a:latin typeface="Gautami" charset="0"/>
              </a:rPr>
              <a:t>​ ​</a:t>
            </a:r>
            <a:r>
              <a:rPr lang="en-US" sz="2100" dirty="0">
                <a:latin typeface="TimesNewRomanPSMT" charset="0"/>
              </a:rPr>
              <a:t>Patent</a:t>
            </a:r>
            <a:r>
              <a:rPr lang="en-US" sz="2100" dirty="0">
                <a:latin typeface="Gautami" charset="0"/>
              </a:rPr>
              <a:t>​ ​</a:t>
            </a:r>
            <a:r>
              <a:rPr lang="en-US" sz="2100" dirty="0">
                <a:latin typeface="TimesNewRomanPSMT" charset="0"/>
              </a:rPr>
              <a:t>Cooperation</a:t>
            </a:r>
            <a:r>
              <a:rPr lang="en-US" sz="2100" dirty="0">
                <a:latin typeface="Gautami" charset="0"/>
              </a:rPr>
              <a:t>​ ​</a:t>
            </a:r>
            <a:r>
              <a:rPr lang="en-US" sz="2100" dirty="0">
                <a:latin typeface="TimesNewRomanPSMT" charset="0"/>
              </a:rPr>
              <a:t>Treaty</a:t>
            </a:r>
            <a:r>
              <a:rPr lang="en-US" sz="2100" dirty="0">
                <a:latin typeface="Gautami" charset="0"/>
              </a:rPr>
              <a:t>​ ​</a:t>
            </a:r>
            <a:r>
              <a:rPr lang="en-US" sz="2100" dirty="0">
                <a:latin typeface="TimesNewRomanPSMT" charset="0"/>
              </a:rPr>
              <a:t>(PCT),</a:t>
            </a:r>
            <a:r>
              <a:rPr lang="en-US" sz="2100" dirty="0">
                <a:latin typeface="Gautami" charset="0"/>
              </a:rPr>
              <a:t>​ ​</a:t>
            </a:r>
            <a:r>
              <a:rPr lang="en-US" sz="2100" dirty="0">
                <a:latin typeface="TimesNewRomanPSMT" charset="0"/>
              </a:rPr>
              <a:t>the</a:t>
            </a:r>
            <a:r>
              <a:rPr lang="en-US" sz="2100" dirty="0">
                <a:latin typeface="Gautami" charset="0"/>
              </a:rPr>
              <a:t>​ ​</a:t>
            </a:r>
            <a:r>
              <a:rPr lang="en-US" sz="2100" dirty="0">
                <a:latin typeface="TimesNewRomanPSMT" charset="0"/>
              </a:rPr>
              <a:t>Madrid</a:t>
            </a:r>
            <a:r>
              <a:rPr lang="en-US" sz="2100" dirty="0">
                <a:latin typeface="Gautami" charset="0"/>
              </a:rPr>
              <a:t>​ ​</a:t>
            </a:r>
            <a:r>
              <a:rPr lang="en-US" sz="2100" dirty="0">
                <a:latin typeface="TimesNewRomanPSMT" charset="0"/>
              </a:rPr>
              <a:t>System,</a:t>
            </a:r>
            <a:r>
              <a:rPr lang="en-US" sz="2100" dirty="0">
                <a:latin typeface="Gautami" charset="0"/>
              </a:rPr>
              <a:t>​ ​</a:t>
            </a:r>
            <a:r>
              <a:rPr lang="en-US" sz="2100" dirty="0">
                <a:latin typeface="TimesNewRomanPSMT" charset="0"/>
              </a:rPr>
              <a:t>and</a:t>
            </a:r>
            <a:r>
              <a:rPr lang="en-US" sz="2100" dirty="0">
                <a:latin typeface="Gautami" charset="0"/>
              </a:rPr>
              <a:t>​ ​</a:t>
            </a:r>
            <a:r>
              <a:rPr lang="en-US" sz="2100" dirty="0">
                <a:latin typeface="TimesNewRomanPSMT" charset="0"/>
              </a:rPr>
              <a:t>the Hague</a:t>
            </a:r>
            <a:r>
              <a:rPr lang="en-US" sz="2100" dirty="0">
                <a:latin typeface="Gautami" charset="0"/>
              </a:rPr>
              <a:t>​ ​</a:t>
            </a:r>
            <a:r>
              <a:rPr lang="en-US" sz="2100" dirty="0">
                <a:latin typeface="TimesNewRomanPSMT" charset="0"/>
              </a:rPr>
              <a:t>System,</a:t>
            </a:r>
            <a:r>
              <a:rPr lang="en-US" sz="2100" dirty="0">
                <a:latin typeface="Gautami" charset="0"/>
              </a:rPr>
              <a:t>​ ​</a:t>
            </a:r>
            <a:r>
              <a:rPr lang="en-US" sz="2100" dirty="0">
                <a:latin typeface="TimesNewRomanPSMT" charset="0"/>
              </a:rPr>
              <a:t>and</a:t>
            </a:r>
            <a:r>
              <a:rPr lang="en-US" sz="2100" dirty="0">
                <a:latin typeface="Gautami" charset="0"/>
              </a:rPr>
              <a:t>​ ​</a:t>
            </a:r>
            <a:r>
              <a:rPr lang="en-US" sz="2100" dirty="0">
                <a:latin typeface="TimesNewRomanPSMT" charset="0"/>
              </a:rPr>
              <a:t>from</a:t>
            </a:r>
            <a:r>
              <a:rPr lang="en-US" sz="2100" dirty="0">
                <a:latin typeface="Gautami" charset="0"/>
              </a:rPr>
              <a:t>​ ​</a:t>
            </a:r>
            <a:r>
              <a:rPr lang="en-US" sz="2100" dirty="0">
                <a:latin typeface="TimesNewRomanPSMT" charset="0"/>
              </a:rPr>
              <a:t>data</a:t>
            </a:r>
            <a:r>
              <a:rPr lang="en-US" sz="2100" dirty="0">
                <a:latin typeface="Gautami" charset="0"/>
              </a:rPr>
              <a:t>​ ​</a:t>
            </a:r>
            <a:r>
              <a:rPr lang="en-US" sz="2100" dirty="0">
                <a:latin typeface="TimesNewRomanPSMT" charset="0"/>
              </a:rPr>
              <a:t>extracted</a:t>
            </a:r>
            <a:r>
              <a:rPr lang="en-US" sz="2100" dirty="0">
                <a:latin typeface="Gautami" charset="0"/>
              </a:rPr>
              <a:t>​ ​</a:t>
            </a:r>
            <a:r>
              <a:rPr lang="en-US" sz="2100" dirty="0">
                <a:latin typeface="TimesNewRomanPSMT" charset="0"/>
              </a:rPr>
              <a:t>from</a:t>
            </a:r>
            <a:r>
              <a:rPr lang="en-US" sz="2100" dirty="0">
                <a:latin typeface="Gautami" charset="0"/>
              </a:rPr>
              <a:t>​ ​</a:t>
            </a:r>
            <a:r>
              <a:rPr lang="en-US" sz="2100" dirty="0">
                <a:latin typeface="TimesNewRomanPSMT" charset="0"/>
              </a:rPr>
              <a:t>the</a:t>
            </a:r>
            <a:r>
              <a:rPr lang="en-US" sz="2100" dirty="0">
                <a:latin typeface="Gautami" charset="0"/>
              </a:rPr>
              <a:t>​ ​</a:t>
            </a:r>
            <a:r>
              <a:rPr lang="en-US" sz="2100" dirty="0">
                <a:latin typeface="TimesNewRomanPSMT" charset="0"/>
              </a:rPr>
              <a:t>PATSTAT</a:t>
            </a:r>
            <a:r>
              <a:rPr lang="en-US" sz="2100" dirty="0">
                <a:latin typeface="Gautami" charset="0"/>
              </a:rPr>
              <a:t>​ ​</a:t>
            </a:r>
            <a:r>
              <a:rPr lang="en-US" sz="2100" dirty="0">
                <a:latin typeface="TimesNewRomanPSMT" charset="0"/>
              </a:rPr>
              <a:t>database</a:t>
            </a:r>
            <a:r>
              <a:rPr lang="en-US" sz="2100" dirty="0">
                <a:latin typeface="Gautami" charset="0"/>
              </a:rPr>
              <a:t>​ ​</a:t>
            </a:r>
            <a:r>
              <a:rPr lang="en-US" sz="2100" dirty="0">
                <a:latin typeface="TimesNewRomanPSMT" charset="0"/>
              </a:rPr>
              <a:t>maintained</a:t>
            </a:r>
            <a:r>
              <a:rPr lang="en-US" sz="2100" dirty="0">
                <a:latin typeface="Gautami" charset="0"/>
              </a:rPr>
              <a:t>​ ​</a:t>
            </a:r>
            <a:r>
              <a:rPr lang="en-US" sz="2100" dirty="0">
                <a:latin typeface="TimesNewRomanPSMT" charset="0"/>
              </a:rPr>
              <a:t>by</a:t>
            </a:r>
            <a:r>
              <a:rPr lang="en-US" sz="2100" dirty="0">
                <a:latin typeface="Gautami" charset="0"/>
              </a:rPr>
              <a:t>​ ​</a:t>
            </a:r>
            <a:r>
              <a:rPr lang="en-US" sz="2100" dirty="0">
                <a:latin typeface="TimesNewRomanPSMT" charset="0"/>
              </a:rPr>
              <a:t>the European</a:t>
            </a:r>
            <a:r>
              <a:rPr lang="en-US" sz="2100" dirty="0">
                <a:latin typeface="Gautami" charset="0"/>
              </a:rPr>
              <a:t>​ ​</a:t>
            </a:r>
            <a:r>
              <a:rPr lang="en-US" sz="2100" dirty="0">
                <a:latin typeface="TimesNewRomanPSMT" charset="0"/>
              </a:rPr>
              <a:t>Patent</a:t>
            </a:r>
            <a:r>
              <a:rPr lang="en-US" sz="2100" dirty="0">
                <a:latin typeface="Gautami" charset="0"/>
              </a:rPr>
              <a:t>​ ​</a:t>
            </a:r>
            <a:r>
              <a:rPr lang="en-US" sz="2100" dirty="0">
                <a:latin typeface="TimesNewRomanPSMT" charset="0"/>
              </a:rPr>
              <a:t>Office.</a:t>
            </a:r>
            <a:r>
              <a:rPr lang="en-US" sz="2100" dirty="0">
                <a:latin typeface="Gautami" charset="0"/>
              </a:rPr>
              <a:t>​ ​</a:t>
            </a:r>
            <a:r>
              <a:rPr lang="en-US" sz="2100" dirty="0">
                <a:latin typeface="TimesNewRomanPSMT" charset="0"/>
              </a:rPr>
              <a:t>The</a:t>
            </a:r>
            <a:r>
              <a:rPr lang="en-US" sz="2100" dirty="0">
                <a:latin typeface="Gautami" charset="0"/>
              </a:rPr>
              <a:t>​ ​</a:t>
            </a:r>
            <a:r>
              <a:rPr lang="en-US" sz="2100" dirty="0">
                <a:latin typeface="TimesNewRomanPSMT" charset="0"/>
              </a:rPr>
              <a:t>study</a:t>
            </a:r>
            <a:r>
              <a:rPr lang="en-US" sz="2100" dirty="0">
                <a:latin typeface="Gautami" charset="0"/>
              </a:rPr>
              <a:t>​ ​</a:t>
            </a:r>
            <a:r>
              <a:rPr lang="en-US" sz="2100" dirty="0">
                <a:latin typeface="TimesNewRomanPSMT" charset="0"/>
              </a:rPr>
              <a:t>utilized</a:t>
            </a:r>
            <a:r>
              <a:rPr lang="en-US" sz="2100" dirty="0">
                <a:latin typeface="Gautami" charset="0"/>
              </a:rPr>
              <a:t>​ ​</a:t>
            </a:r>
            <a:r>
              <a:rPr lang="en-US" sz="2100" dirty="0">
                <a:latin typeface="TimesNewRomanPSMT" charset="0"/>
              </a:rPr>
              <a:t>Total</a:t>
            </a:r>
            <a:r>
              <a:rPr lang="en-US" sz="2100" dirty="0">
                <a:latin typeface="Gautami" charset="0"/>
              </a:rPr>
              <a:t>​ ​</a:t>
            </a:r>
            <a:r>
              <a:rPr lang="en-US" sz="2100" dirty="0">
                <a:latin typeface="TimesNewRomanPSMT" charset="0"/>
              </a:rPr>
              <a:t>Patent</a:t>
            </a:r>
            <a:r>
              <a:rPr lang="en-US" sz="2100" dirty="0">
                <a:latin typeface="Gautami" charset="0"/>
              </a:rPr>
              <a:t>​ ​</a:t>
            </a:r>
            <a:r>
              <a:rPr lang="en-US" sz="2100" dirty="0">
                <a:latin typeface="TimesNewRomanPSMT" charset="0"/>
              </a:rPr>
              <a:t>Applications</a:t>
            </a:r>
            <a:r>
              <a:rPr lang="en-US" sz="2100" dirty="0">
                <a:latin typeface="Gautami" charset="0"/>
              </a:rPr>
              <a:t>​ ​</a:t>
            </a:r>
            <a:r>
              <a:rPr lang="en-US" sz="2100" dirty="0">
                <a:latin typeface="TimesNewRomanPSMT" charset="0"/>
              </a:rPr>
              <a:t>(direct</a:t>
            </a:r>
            <a:r>
              <a:rPr lang="en-US" sz="2100" dirty="0">
                <a:latin typeface="Gautami" charset="0"/>
              </a:rPr>
              <a:t>​ ​</a:t>
            </a:r>
            <a:r>
              <a:rPr lang="en-US" sz="2100" dirty="0">
                <a:latin typeface="TimesNewRomanPSMT" charset="0"/>
              </a:rPr>
              <a:t>and</a:t>
            </a:r>
            <a:r>
              <a:rPr lang="en-US" sz="2100" dirty="0">
                <a:latin typeface="Gautami" charset="0"/>
              </a:rPr>
              <a:t>​ ​</a:t>
            </a:r>
            <a:r>
              <a:rPr lang="en-US" sz="2100" dirty="0">
                <a:latin typeface="TimesNewRomanPSMT" charset="0"/>
              </a:rPr>
              <a:t>PCT</a:t>
            </a:r>
            <a:r>
              <a:rPr lang="en-US" sz="2100" dirty="0">
                <a:latin typeface="Gautami" charset="0"/>
              </a:rPr>
              <a:t>​ ​</a:t>
            </a:r>
            <a:r>
              <a:rPr lang="en-US" sz="2100" dirty="0">
                <a:latin typeface="TimesNewRomanPSMT" charset="0"/>
              </a:rPr>
              <a:t>national phase</a:t>
            </a:r>
            <a:r>
              <a:rPr lang="en-US" sz="2100" dirty="0">
                <a:latin typeface="Gautami" charset="0"/>
              </a:rPr>
              <a:t>​ ​</a:t>
            </a:r>
            <a:r>
              <a:rPr lang="en-US" sz="2100" dirty="0">
                <a:latin typeface="TimesNewRomanPSMT" charset="0"/>
              </a:rPr>
              <a:t>entries)</a:t>
            </a:r>
            <a:r>
              <a:rPr lang="en-US" sz="2100" dirty="0">
                <a:latin typeface="Gautami" charset="0"/>
              </a:rPr>
              <a:t>​ ​</a:t>
            </a:r>
            <a:r>
              <a:rPr lang="en-US" sz="2100" dirty="0">
                <a:latin typeface="TimesNewRomanPSMT" charset="0"/>
              </a:rPr>
              <a:t>and</a:t>
            </a:r>
            <a:r>
              <a:rPr lang="en-US" sz="2100" dirty="0">
                <a:latin typeface="Gautami" charset="0"/>
              </a:rPr>
              <a:t>​ ​</a:t>
            </a:r>
            <a:r>
              <a:rPr lang="en-US" sz="2100" dirty="0">
                <a:latin typeface="TimesNewRomanPSMT" charset="0"/>
              </a:rPr>
              <a:t>Total</a:t>
            </a:r>
            <a:r>
              <a:rPr lang="en-US" sz="2100" dirty="0">
                <a:latin typeface="Gautami" charset="0"/>
              </a:rPr>
              <a:t>​ ​</a:t>
            </a:r>
            <a:r>
              <a:rPr lang="en-US" sz="2100" dirty="0">
                <a:latin typeface="TimesNewRomanPSMT" charset="0"/>
              </a:rPr>
              <a:t>Patent</a:t>
            </a:r>
            <a:r>
              <a:rPr lang="en-US" sz="2100" dirty="0">
                <a:latin typeface="Gautami" charset="0"/>
              </a:rPr>
              <a:t>​ ​</a:t>
            </a:r>
            <a:r>
              <a:rPr lang="en-US" sz="2100" dirty="0">
                <a:latin typeface="TimesNewRomanPSMT" charset="0"/>
              </a:rPr>
              <a:t>Grants</a:t>
            </a:r>
            <a:r>
              <a:rPr lang="en-US" sz="2100" dirty="0">
                <a:latin typeface="Gautami" charset="0"/>
              </a:rPr>
              <a:t>​ ​</a:t>
            </a:r>
            <a:r>
              <a:rPr lang="en-US" sz="2100" dirty="0">
                <a:latin typeface="TimesNewRomanPSMT" charset="0"/>
              </a:rPr>
              <a:t>(direct</a:t>
            </a:r>
            <a:r>
              <a:rPr lang="en-US" sz="2100" dirty="0">
                <a:latin typeface="Gautami" charset="0"/>
              </a:rPr>
              <a:t>​ ​</a:t>
            </a:r>
            <a:r>
              <a:rPr lang="en-US" sz="2100" dirty="0">
                <a:latin typeface="TimesNewRomanPSMT" charset="0"/>
              </a:rPr>
              <a:t>and</a:t>
            </a:r>
            <a:r>
              <a:rPr lang="en-US" sz="2100" dirty="0">
                <a:latin typeface="Gautami" charset="0"/>
              </a:rPr>
              <a:t>​ ​</a:t>
            </a:r>
            <a:r>
              <a:rPr lang="en-US" sz="2100" dirty="0">
                <a:latin typeface="TimesNewRomanPSMT" charset="0"/>
              </a:rPr>
              <a:t>PCT</a:t>
            </a:r>
            <a:r>
              <a:rPr lang="en-US" sz="2100" dirty="0">
                <a:latin typeface="Gautami" charset="0"/>
              </a:rPr>
              <a:t>​ ​</a:t>
            </a:r>
            <a:r>
              <a:rPr lang="en-US" sz="2100" dirty="0">
                <a:latin typeface="TimesNewRomanPSMT" charset="0"/>
              </a:rPr>
              <a:t>national</a:t>
            </a:r>
            <a:r>
              <a:rPr lang="en-US" sz="2100" dirty="0">
                <a:latin typeface="Gautami" charset="0"/>
              </a:rPr>
              <a:t>​ ​</a:t>
            </a:r>
            <a:r>
              <a:rPr lang="en-US" sz="2100" dirty="0">
                <a:latin typeface="TimesNewRomanPSMT" charset="0"/>
              </a:rPr>
              <a:t>phase</a:t>
            </a:r>
            <a:r>
              <a:rPr lang="en-US" sz="2100" dirty="0">
                <a:latin typeface="Gautami" charset="0"/>
              </a:rPr>
              <a:t>​ ​</a:t>
            </a:r>
            <a:r>
              <a:rPr lang="en-US" sz="2100" dirty="0">
                <a:latin typeface="TimesNewRomanPSMT" charset="0"/>
              </a:rPr>
              <a:t>entries)</a:t>
            </a:r>
            <a:r>
              <a:rPr lang="en-US" sz="2100" dirty="0">
                <a:latin typeface="Gautami" charset="0"/>
              </a:rPr>
              <a:t>​ ​</a:t>
            </a:r>
            <a:r>
              <a:rPr lang="en-US" sz="2100" dirty="0">
                <a:latin typeface="TimesNewRomanPSMT" charset="0"/>
              </a:rPr>
              <a:t>as</a:t>
            </a:r>
            <a:r>
              <a:rPr lang="en-US" sz="2100" dirty="0">
                <a:latin typeface="Gautami" charset="0"/>
              </a:rPr>
              <a:t>​ ​</a:t>
            </a:r>
            <a:r>
              <a:rPr lang="en-US" sz="2100" dirty="0">
                <a:latin typeface="TimesNewRomanPSMT" charset="0"/>
              </a:rPr>
              <a:t>reported</a:t>
            </a:r>
            <a:r>
              <a:rPr lang="en-US" sz="2100" dirty="0">
                <a:latin typeface="Gautami" charset="0"/>
              </a:rPr>
              <a:t>​ ​</a:t>
            </a:r>
            <a:r>
              <a:rPr lang="en-US" sz="2100" dirty="0">
                <a:latin typeface="TimesNewRomanPSMT" charset="0"/>
              </a:rPr>
              <a:t>by total</a:t>
            </a:r>
            <a:r>
              <a:rPr lang="en-US" sz="2100" dirty="0">
                <a:latin typeface="Gautami" charset="0"/>
              </a:rPr>
              <a:t>​ ​</a:t>
            </a:r>
            <a:r>
              <a:rPr lang="en-US" sz="2100" dirty="0">
                <a:latin typeface="TimesNewRomanPSMT" charset="0"/>
              </a:rPr>
              <a:t>count</a:t>
            </a:r>
            <a:r>
              <a:rPr lang="en-US" sz="2100" dirty="0">
                <a:latin typeface="Gautami" charset="0"/>
              </a:rPr>
              <a:t>​ ​</a:t>
            </a:r>
            <a:r>
              <a:rPr lang="en-US" sz="2100" dirty="0">
                <a:latin typeface="TimesNewRomanPSMT" charset="0"/>
              </a:rPr>
              <a:t>by</a:t>
            </a:r>
            <a:r>
              <a:rPr lang="en-US" sz="2100" dirty="0">
                <a:latin typeface="Gautami" charset="0"/>
              </a:rPr>
              <a:t>​ ​</a:t>
            </a:r>
            <a:r>
              <a:rPr lang="en-US" sz="2100" dirty="0">
                <a:latin typeface="TimesNewRomanPSMT" charset="0"/>
              </a:rPr>
              <a:t>filing</a:t>
            </a:r>
            <a:r>
              <a:rPr lang="en-US" sz="2100" dirty="0">
                <a:latin typeface="Gautami" charset="0"/>
              </a:rPr>
              <a:t>​ ​</a:t>
            </a:r>
            <a:r>
              <a:rPr lang="en-US" sz="2100" dirty="0">
                <a:latin typeface="TimesNewRomanPSMT" charset="0"/>
              </a:rPr>
              <a:t>office.</a:t>
            </a:r>
            <a:r>
              <a:rPr lang="en-US" sz="2100" dirty="0">
                <a:latin typeface="Gautami" charset="0"/>
              </a:rPr>
              <a:t>​ ​</a:t>
            </a:r>
            <a:r>
              <a:rPr lang="en-US" sz="2100" dirty="0">
                <a:latin typeface="TimesNewRomanPSMT" charset="0"/>
              </a:rPr>
              <a:t>This</a:t>
            </a:r>
            <a:r>
              <a:rPr lang="en-US" sz="2100" dirty="0">
                <a:latin typeface="Gautami" charset="0"/>
              </a:rPr>
              <a:t>​ ​</a:t>
            </a:r>
            <a:r>
              <a:rPr lang="en-US" sz="2100" dirty="0">
                <a:latin typeface="TimesNewRomanPSMT" charset="0"/>
              </a:rPr>
              <a:t>data</a:t>
            </a:r>
            <a:r>
              <a:rPr lang="en-US" sz="2100" dirty="0">
                <a:latin typeface="Gautami" charset="0"/>
              </a:rPr>
              <a:t>​ ​</a:t>
            </a:r>
            <a:r>
              <a:rPr lang="en-US" sz="2100" dirty="0">
                <a:latin typeface="TimesNewRomanPSMT" charset="0"/>
              </a:rPr>
              <a:t>provides</a:t>
            </a:r>
            <a:r>
              <a:rPr lang="en-US" sz="2100" dirty="0">
                <a:latin typeface="Gautami" charset="0"/>
              </a:rPr>
              <a:t>​ ​</a:t>
            </a:r>
            <a:r>
              <a:rPr lang="en-US" sz="2100" dirty="0">
                <a:latin typeface="TimesNewRomanPSMT" charset="0"/>
              </a:rPr>
              <a:t>counts</a:t>
            </a:r>
            <a:r>
              <a:rPr lang="en-US" sz="2100" dirty="0">
                <a:latin typeface="Gautami" charset="0"/>
              </a:rPr>
              <a:t>​ ​</a:t>
            </a:r>
            <a:r>
              <a:rPr lang="en-US" sz="2100" dirty="0">
                <a:latin typeface="TimesNewRomanPSMT" charset="0"/>
              </a:rPr>
              <a:t>on</a:t>
            </a:r>
            <a:r>
              <a:rPr lang="en-US" sz="2100" dirty="0">
                <a:latin typeface="Gautami" charset="0"/>
              </a:rPr>
              <a:t>​ ​</a:t>
            </a:r>
            <a:r>
              <a:rPr lang="en-US" sz="2100" dirty="0">
                <a:latin typeface="TimesNewRomanPSMT" charset="0"/>
              </a:rPr>
              <a:t>patents</a:t>
            </a:r>
            <a:r>
              <a:rPr lang="en-US" sz="2100" dirty="0">
                <a:latin typeface="Gautami" charset="0"/>
              </a:rPr>
              <a:t>​ ​</a:t>
            </a:r>
            <a:r>
              <a:rPr lang="en-US" sz="2100" dirty="0">
                <a:latin typeface="TimesNewRomanPSMT" charset="0"/>
              </a:rPr>
              <a:t>regarding</a:t>
            </a:r>
            <a:r>
              <a:rPr lang="en-US" sz="2100" dirty="0">
                <a:latin typeface="Gautami" charset="0"/>
              </a:rPr>
              <a:t>​ ​</a:t>
            </a:r>
            <a:r>
              <a:rPr lang="en-US" sz="2100" dirty="0">
                <a:latin typeface="TimesNewRomanPSMT" charset="0"/>
              </a:rPr>
              <a:t>where</a:t>
            </a:r>
            <a:r>
              <a:rPr lang="en-US" sz="2100" dirty="0">
                <a:latin typeface="Gautami" charset="0"/>
              </a:rPr>
              <a:t>​ ​</a:t>
            </a:r>
            <a:r>
              <a:rPr lang="en-US" sz="2100" dirty="0">
                <a:latin typeface="TimesNewRomanPSMT" charset="0"/>
              </a:rPr>
              <a:t>the</a:t>
            </a:r>
            <a:r>
              <a:rPr lang="en-US" sz="2100" dirty="0">
                <a:latin typeface="Gautami" charset="0"/>
              </a:rPr>
              <a:t>​ ​</a:t>
            </a:r>
            <a:r>
              <a:rPr lang="en-US" sz="2100" dirty="0">
                <a:latin typeface="TimesNewRomanPSMT" charset="0"/>
              </a:rPr>
              <a:t>right owners</a:t>
            </a:r>
            <a:r>
              <a:rPr lang="en-US" sz="2100" dirty="0">
                <a:latin typeface="Gautami" charset="0"/>
              </a:rPr>
              <a:t>​ ​</a:t>
            </a:r>
            <a:r>
              <a:rPr lang="en-US" sz="2100" dirty="0">
                <a:latin typeface="TimesNewRomanPSMT" charset="0"/>
              </a:rPr>
              <a:t>seek</a:t>
            </a:r>
            <a:r>
              <a:rPr lang="en-US" sz="2100" dirty="0">
                <a:latin typeface="Gautami" charset="0"/>
              </a:rPr>
              <a:t>​ ​</a:t>
            </a:r>
            <a:r>
              <a:rPr lang="en-US" sz="2100" dirty="0">
                <a:latin typeface="TimesNewRomanPSMT" charset="0"/>
              </a:rPr>
              <a:t>protection,</a:t>
            </a:r>
            <a:r>
              <a:rPr lang="en-US" sz="2100" dirty="0">
                <a:latin typeface="Gautami" charset="0"/>
              </a:rPr>
              <a:t>​ ​</a:t>
            </a:r>
            <a:r>
              <a:rPr lang="en-US" sz="2100" dirty="0">
                <a:latin typeface="TimesNewRomanPSMT" charset="0"/>
              </a:rPr>
              <a:t>and</a:t>
            </a:r>
            <a:r>
              <a:rPr lang="en-US" sz="2100" dirty="0">
                <a:latin typeface="Gautami" charset="0"/>
              </a:rPr>
              <a:t>​ ​</a:t>
            </a:r>
            <a:r>
              <a:rPr lang="en-US" sz="2100" dirty="0">
                <a:latin typeface="TimesNewRomanPSMT" charset="0"/>
              </a:rPr>
              <a:t>show</a:t>
            </a:r>
            <a:r>
              <a:rPr lang="en-US" sz="2100" dirty="0">
                <a:latin typeface="Gautami" charset="0"/>
              </a:rPr>
              <a:t>​ ​</a:t>
            </a:r>
            <a:r>
              <a:rPr lang="en-US" sz="2100" dirty="0">
                <a:latin typeface="TimesNewRomanPSMT" charset="0"/>
              </a:rPr>
              <a:t>actual</a:t>
            </a:r>
            <a:r>
              <a:rPr lang="en-US" sz="2100" dirty="0">
                <a:latin typeface="Gautami" charset="0"/>
              </a:rPr>
              <a:t>​ ​</a:t>
            </a:r>
            <a:r>
              <a:rPr lang="en-US" sz="2100" dirty="0">
                <a:latin typeface="TimesNewRomanPSMT" charset="0"/>
              </a:rPr>
              <a:t>flow</a:t>
            </a:r>
            <a:r>
              <a:rPr lang="en-US" sz="2100" dirty="0">
                <a:latin typeface="Gautami" charset="0"/>
              </a:rPr>
              <a:t>​ ​</a:t>
            </a:r>
            <a:r>
              <a:rPr lang="en-US" sz="2100" dirty="0">
                <a:latin typeface="TimesNewRomanPSMT" charset="0"/>
              </a:rPr>
              <a:t>of</a:t>
            </a:r>
            <a:r>
              <a:rPr lang="en-US" sz="2100" dirty="0">
                <a:latin typeface="Gautami" charset="0"/>
              </a:rPr>
              <a:t>​ ​</a:t>
            </a:r>
            <a:r>
              <a:rPr lang="en-US" sz="2100" dirty="0">
                <a:latin typeface="TimesNewRomanPSMT" charset="0"/>
              </a:rPr>
              <a:t>IP</a:t>
            </a:r>
            <a:r>
              <a:rPr lang="en-US" sz="2100" dirty="0">
                <a:latin typeface="Gautami" charset="0"/>
              </a:rPr>
              <a:t>​ ​</a:t>
            </a:r>
            <a:r>
              <a:rPr lang="en-US" sz="2100" dirty="0">
                <a:latin typeface="TimesNewRomanPSMT" charset="0"/>
              </a:rPr>
              <a:t>rights</a:t>
            </a:r>
            <a:r>
              <a:rPr lang="en-US" sz="2100" dirty="0">
                <a:latin typeface="Gautami" charset="0"/>
              </a:rPr>
              <a:t>​ ​</a:t>
            </a:r>
            <a:r>
              <a:rPr lang="en-US" sz="2100" dirty="0">
                <a:latin typeface="TimesNewRomanPSMT" charset="0"/>
              </a:rPr>
              <a:t>between</a:t>
            </a:r>
            <a:r>
              <a:rPr lang="en-US" sz="2100" dirty="0">
                <a:latin typeface="Gautami" charset="0"/>
              </a:rPr>
              <a:t>​ ​</a:t>
            </a:r>
            <a:r>
              <a:rPr lang="en-US" sz="2100" dirty="0">
                <a:latin typeface="TimesNewRomanPSMT" charset="0"/>
              </a:rPr>
              <a:t>countries.</a:t>
            </a:r>
            <a:r>
              <a:rPr lang="en-US" sz="2100" dirty="0">
                <a:latin typeface="Gautami" charset="0"/>
              </a:rPr>
              <a:t>​ ​</a:t>
            </a:r>
            <a:r>
              <a:rPr lang="en-US" sz="2100" dirty="0">
                <a:latin typeface="TimesNewRomanPSMT" charset="0"/>
              </a:rPr>
              <a:t>The</a:t>
            </a:r>
            <a:r>
              <a:rPr lang="en-US" sz="2100" dirty="0">
                <a:latin typeface="Gautami" charset="0"/>
              </a:rPr>
              <a:t>​ ​</a:t>
            </a:r>
            <a:r>
              <a:rPr lang="en-US" sz="2100" dirty="0">
                <a:latin typeface="TimesNewRomanPSMT" charset="0"/>
              </a:rPr>
              <a:t>data</a:t>
            </a:r>
            <a:r>
              <a:rPr lang="en-US" sz="2100" dirty="0">
                <a:latin typeface="Gautami" charset="0"/>
              </a:rPr>
              <a:t>​ ​</a:t>
            </a:r>
            <a:r>
              <a:rPr lang="en-US" sz="2100" dirty="0">
                <a:latin typeface="TimesNewRomanPSMT" charset="0"/>
              </a:rPr>
              <a:t>provided by</a:t>
            </a:r>
            <a:r>
              <a:rPr lang="en-US" sz="2100" dirty="0">
                <a:latin typeface="Gautami" charset="0"/>
              </a:rPr>
              <a:t>​ ​</a:t>
            </a:r>
            <a:r>
              <a:rPr lang="en-US" sz="2100" dirty="0">
                <a:latin typeface="TimesNewRomanPSMT" charset="0"/>
              </a:rPr>
              <a:t>WIPO</a:t>
            </a:r>
            <a:r>
              <a:rPr lang="en-US" sz="2100" dirty="0">
                <a:latin typeface="Gautami" charset="0"/>
              </a:rPr>
              <a:t>​ ​</a:t>
            </a:r>
            <a:r>
              <a:rPr lang="en-US" sz="2100" dirty="0">
                <a:latin typeface="TimesNewRomanPSMT" charset="0"/>
              </a:rPr>
              <a:t>is</a:t>
            </a:r>
            <a:r>
              <a:rPr lang="en-US" sz="2100" dirty="0">
                <a:latin typeface="Gautami" charset="0"/>
              </a:rPr>
              <a:t>​ ​</a:t>
            </a:r>
            <a:r>
              <a:rPr lang="en-US" sz="2100" dirty="0">
                <a:latin typeface="TimesNewRomanPSMT" charset="0"/>
              </a:rPr>
              <a:t>consistent</a:t>
            </a:r>
            <a:r>
              <a:rPr lang="en-US" sz="2100" dirty="0">
                <a:latin typeface="Gautami" charset="0"/>
              </a:rPr>
              <a:t>​ ​</a:t>
            </a:r>
            <a:r>
              <a:rPr lang="en-US" sz="2100" dirty="0">
                <a:latin typeface="TimesNewRomanPSMT" charset="0"/>
              </a:rPr>
              <a:t>for</a:t>
            </a:r>
            <a:r>
              <a:rPr lang="en-US" sz="2100" dirty="0">
                <a:latin typeface="Gautami" charset="0"/>
              </a:rPr>
              <a:t>​ ​</a:t>
            </a:r>
            <a:r>
              <a:rPr lang="en-US" sz="2100" dirty="0">
                <a:latin typeface="TimesNewRomanPSMT" charset="0"/>
              </a:rPr>
              <a:t>all</a:t>
            </a:r>
            <a:r>
              <a:rPr lang="en-US" sz="2100" dirty="0">
                <a:latin typeface="Gautami" charset="0"/>
              </a:rPr>
              <a:t>​ ​</a:t>
            </a:r>
            <a:r>
              <a:rPr lang="en-US" sz="2100" dirty="0">
                <a:latin typeface="TimesNewRomanPSMT" charset="0"/>
              </a:rPr>
              <a:t>countries</a:t>
            </a:r>
            <a:r>
              <a:rPr lang="en-US" sz="2100" dirty="0">
                <a:latin typeface="Gautami" charset="0"/>
              </a:rPr>
              <a:t>​ ​</a:t>
            </a:r>
            <a:r>
              <a:rPr lang="en-US" sz="2100" dirty="0">
                <a:latin typeface="TimesNewRomanPSMT" charset="0"/>
              </a:rPr>
              <a:t>studied</a:t>
            </a:r>
            <a:r>
              <a:rPr lang="en-US" sz="2100" dirty="0">
                <a:latin typeface="Gautami" charset="0"/>
              </a:rPr>
              <a:t>​ ​</a:t>
            </a:r>
            <a:r>
              <a:rPr lang="en-US" sz="2100" dirty="0">
                <a:latin typeface="TimesNewRomanPSMT" charset="0"/>
              </a:rPr>
              <a:t>over</a:t>
            </a:r>
            <a:r>
              <a:rPr lang="en-US" sz="2100" dirty="0">
                <a:latin typeface="Gautami" charset="0"/>
              </a:rPr>
              <a:t>​ ​</a:t>
            </a:r>
            <a:r>
              <a:rPr lang="en-US" sz="2100" dirty="0">
                <a:latin typeface="TimesNewRomanPSMT" charset="0"/>
              </a:rPr>
              <a:t>the</a:t>
            </a:r>
            <a:r>
              <a:rPr lang="en-US" sz="2100" dirty="0">
                <a:latin typeface="Gautami" charset="0"/>
              </a:rPr>
              <a:t>​ ​</a:t>
            </a:r>
            <a:r>
              <a:rPr lang="en-US" sz="2100" dirty="0">
                <a:latin typeface="TimesNewRomanPSMT" charset="0"/>
              </a:rPr>
              <a:t>time</a:t>
            </a:r>
            <a:r>
              <a:rPr lang="en-US" sz="2100" dirty="0">
                <a:latin typeface="Gautami" charset="0"/>
              </a:rPr>
              <a:t>​ ​</a:t>
            </a:r>
            <a:r>
              <a:rPr lang="en-US" sz="2100" dirty="0">
                <a:latin typeface="TimesNewRomanPSMT" charset="0"/>
              </a:rPr>
              <a:t>period</a:t>
            </a:r>
            <a:r>
              <a:rPr lang="en-US" sz="2100" dirty="0">
                <a:latin typeface="Gautami" charset="0"/>
              </a:rPr>
              <a:t>​ ​</a:t>
            </a:r>
            <a:r>
              <a:rPr lang="en-US" sz="2100" dirty="0">
                <a:latin typeface="TimesNewRomanPSMT" charset="0"/>
              </a:rPr>
              <a:t>studied,</a:t>
            </a:r>
            <a:r>
              <a:rPr lang="en-US" sz="2100" dirty="0">
                <a:latin typeface="Gautami" charset="0"/>
              </a:rPr>
              <a:t>​ ​</a:t>
            </a:r>
            <a:r>
              <a:rPr lang="en-US" sz="2100" dirty="0">
                <a:latin typeface="TimesNewRomanPSMT" charset="0"/>
              </a:rPr>
              <a:t>with</a:t>
            </a:r>
            <a:r>
              <a:rPr lang="en-US" sz="2100" dirty="0">
                <a:latin typeface="Gautami" charset="0"/>
              </a:rPr>
              <a:t>​ ​</a:t>
            </a:r>
            <a:r>
              <a:rPr lang="en-US" sz="2100" dirty="0">
                <a:latin typeface="TimesNewRomanPSMT" charset="0"/>
              </a:rPr>
              <a:t>no</a:t>
            </a:r>
            <a:r>
              <a:rPr lang="en-US" sz="2100" dirty="0">
                <a:latin typeface="Gautami" charset="0"/>
              </a:rPr>
              <a:t>​ ​</a:t>
            </a:r>
            <a:r>
              <a:rPr lang="en-US" sz="2100" dirty="0">
                <a:latin typeface="TimesNewRomanPSMT" charset="0"/>
              </a:rPr>
              <a:t>missing patent</a:t>
            </a:r>
            <a:r>
              <a:rPr lang="en-US" sz="2100" dirty="0">
                <a:latin typeface="Gautami" charset="0"/>
              </a:rPr>
              <a:t>​ ​</a:t>
            </a:r>
            <a:r>
              <a:rPr lang="en-US" sz="2100" dirty="0">
                <a:latin typeface="TimesNewRomanPSMT" charset="0"/>
              </a:rPr>
              <a:t>data.</a:t>
            </a:r>
            <a:r>
              <a:rPr lang="en-US" sz="2100" dirty="0">
                <a:latin typeface="Gautami" charset="0"/>
              </a:rPr>
              <a:t>​ ​</a:t>
            </a:r>
            <a:r>
              <a:rPr lang="en-US" sz="2100" dirty="0">
                <a:latin typeface="TimesNewRomanPSMT" charset="0"/>
              </a:rPr>
              <a:t>Data</a:t>
            </a:r>
            <a:r>
              <a:rPr lang="en-US" sz="2100" dirty="0">
                <a:latin typeface="Gautami" charset="0"/>
              </a:rPr>
              <a:t>​ ​</a:t>
            </a:r>
            <a:r>
              <a:rPr lang="en-US" sz="2100" dirty="0">
                <a:latin typeface="TimesNewRomanPSMT" charset="0"/>
              </a:rPr>
              <a:t>is</a:t>
            </a:r>
            <a:r>
              <a:rPr lang="en-US" sz="2100" dirty="0">
                <a:latin typeface="Gautami" charset="0"/>
              </a:rPr>
              <a:t>​ ​</a:t>
            </a:r>
            <a:r>
              <a:rPr lang="en-US" sz="2100" dirty="0">
                <a:latin typeface="TimesNewRomanPSMT" charset="0"/>
              </a:rPr>
              <a:t>reported</a:t>
            </a:r>
            <a:r>
              <a:rPr lang="en-US" sz="2100" dirty="0">
                <a:latin typeface="Gautami" charset="0"/>
              </a:rPr>
              <a:t>​ ​</a:t>
            </a:r>
            <a:r>
              <a:rPr lang="en-US" sz="2100" dirty="0">
                <a:latin typeface="TimesNewRomanPSMT" charset="0"/>
              </a:rPr>
              <a:t>on</a:t>
            </a:r>
            <a:r>
              <a:rPr lang="en-US" sz="2100" dirty="0">
                <a:latin typeface="Gautami" charset="0"/>
              </a:rPr>
              <a:t>​ ​</a:t>
            </a:r>
            <a:r>
              <a:rPr lang="en-US" sz="2100" dirty="0">
                <a:latin typeface="TimesNewRomanPSMT" charset="0"/>
              </a:rPr>
              <a:t>a</a:t>
            </a:r>
            <a:r>
              <a:rPr lang="en-US" sz="2100" dirty="0">
                <a:latin typeface="Gautami" charset="0"/>
              </a:rPr>
              <a:t>​ ​</a:t>
            </a:r>
            <a:r>
              <a:rPr lang="en-US" sz="2100" dirty="0">
                <a:latin typeface="TimesNewRomanPSMT" charset="0"/>
              </a:rPr>
              <a:t>yearly</a:t>
            </a:r>
            <a:r>
              <a:rPr lang="en-US" sz="2100" dirty="0">
                <a:latin typeface="Gautami" charset="0"/>
              </a:rPr>
              <a:t>​ ​</a:t>
            </a:r>
            <a:r>
              <a:rPr lang="en-US" sz="2100" dirty="0">
                <a:latin typeface="TimesNewRomanPSMT" charset="0"/>
              </a:rPr>
              <a:t>basis,</a:t>
            </a:r>
            <a:r>
              <a:rPr lang="en-US" sz="2100" dirty="0">
                <a:latin typeface="Gautami" charset="0"/>
              </a:rPr>
              <a:t>​ ​</a:t>
            </a:r>
            <a:r>
              <a:rPr lang="en-US" sz="2100" dirty="0">
                <a:latin typeface="TimesNewRomanPSMT" charset="0"/>
              </a:rPr>
              <a:t>and</a:t>
            </a:r>
            <a:r>
              <a:rPr lang="en-US" sz="2100" dirty="0">
                <a:latin typeface="Gautami" charset="0"/>
              </a:rPr>
              <a:t>​ ​</a:t>
            </a:r>
            <a:r>
              <a:rPr lang="en-US" sz="2100" dirty="0">
                <a:latin typeface="TimesNewRomanPSMT" charset="0"/>
              </a:rPr>
              <a:t>is</a:t>
            </a:r>
            <a:r>
              <a:rPr lang="en-US" sz="2100" dirty="0">
                <a:latin typeface="Gautami" charset="0"/>
              </a:rPr>
              <a:t>​ ​</a:t>
            </a:r>
            <a:r>
              <a:rPr lang="en-US" sz="2100" dirty="0">
                <a:latin typeface="TimesNewRomanPSMT" charset="0"/>
              </a:rPr>
              <a:t>available</a:t>
            </a:r>
            <a:r>
              <a:rPr lang="en-US" sz="2100" dirty="0">
                <a:latin typeface="Gautami" charset="0"/>
              </a:rPr>
              <a:t>​ ​</a:t>
            </a:r>
            <a:r>
              <a:rPr lang="en-US" sz="2100" dirty="0">
                <a:latin typeface="TimesNewRomanPSMT" charset="0"/>
              </a:rPr>
              <a:t>between</a:t>
            </a:r>
            <a:r>
              <a:rPr lang="en-US" sz="2100" dirty="0">
                <a:latin typeface="Gautami" charset="0"/>
              </a:rPr>
              <a:t>​ ​</a:t>
            </a:r>
            <a:r>
              <a:rPr lang="en-US" sz="2100" dirty="0">
                <a:latin typeface="TimesNewRomanPSMT" charset="0"/>
              </a:rPr>
              <a:t>1980</a:t>
            </a:r>
            <a:r>
              <a:rPr lang="en-US" sz="2100" dirty="0">
                <a:latin typeface="Gautami" charset="0"/>
              </a:rPr>
              <a:t>​ ​</a:t>
            </a:r>
            <a:r>
              <a:rPr lang="en-US" sz="2100" dirty="0">
                <a:latin typeface="TimesNewRomanPSMT" charset="0"/>
              </a:rPr>
              <a:t>and</a:t>
            </a:r>
            <a:r>
              <a:rPr lang="en-US" sz="2100" dirty="0">
                <a:latin typeface="Gautami" charset="0"/>
              </a:rPr>
              <a:t>​ ​</a:t>
            </a:r>
            <a:r>
              <a:rPr lang="en-US" sz="2100" dirty="0">
                <a:latin typeface="TimesNewRomanPSMT" charset="0"/>
              </a:rPr>
              <a:t>2015. </a:t>
            </a:r>
            <a:endParaRPr lang="en-US" sz="2100" dirty="0">
              <a:effectLst/>
            </a:endParaRPr>
          </a:p>
        </p:txBody>
      </p:sp>
      <p:sp>
        <p:nvSpPr>
          <p:cNvPr id="3" name="TextBox 2">
            <a:extLst>
              <a:ext uri="{FF2B5EF4-FFF2-40B4-BE49-F238E27FC236}">
                <a16:creationId xmlns:a16="http://schemas.microsoft.com/office/drawing/2014/main" id="{E70B40EF-37EB-324C-9BA5-679FB58D8FE5}"/>
              </a:ext>
            </a:extLst>
          </p:cNvPr>
          <p:cNvSpPr txBox="1"/>
          <p:nvPr/>
        </p:nvSpPr>
        <p:spPr>
          <a:xfrm>
            <a:off x="3343676" y="831273"/>
            <a:ext cx="5504648" cy="461665"/>
          </a:xfrm>
          <a:prstGeom prst="rect">
            <a:avLst/>
          </a:prstGeom>
          <a:noFill/>
        </p:spPr>
        <p:txBody>
          <a:bodyPr wrap="none" rtlCol="0">
            <a:spAutoFit/>
          </a:bodyPr>
          <a:lstStyle/>
          <a:p>
            <a:r>
              <a:rPr lang="en-US" sz="2400" dirty="0">
                <a:solidFill>
                  <a:srgbClr val="002060"/>
                </a:solidFill>
              </a:rPr>
              <a:t>EXAMPLE FROM PAST THESIS DRAFT</a:t>
            </a:r>
          </a:p>
        </p:txBody>
      </p:sp>
    </p:spTree>
    <p:extLst>
      <p:ext uri="{BB962C8B-B14F-4D97-AF65-F5344CB8AC3E}">
        <p14:creationId xmlns:p14="http://schemas.microsoft.com/office/powerpoint/2010/main" val="561941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846385" y="2790091"/>
            <a:ext cx="8499230" cy="1631216"/>
          </a:xfrm>
          <a:prstGeom prst="rect">
            <a:avLst/>
          </a:prstGeom>
        </p:spPr>
        <p:txBody>
          <a:bodyPr wrap="square">
            <a:spAutoFit/>
          </a:bodyPr>
          <a:lstStyle/>
          <a:p>
            <a:pPr algn="just"/>
            <a:r>
              <a:rPr lang="en-US" sz="2000" dirty="0">
                <a:latin typeface="Times" charset="0"/>
                <a:ea typeface="Times" charset="0"/>
                <a:cs typeface="Times" charset="0"/>
              </a:rPr>
              <a:t>	Innovation is </a:t>
            </a:r>
            <a:r>
              <a:rPr lang="en-US" sz="2000" dirty="0" err="1">
                <a:latin typeface="Times" charset="0"/>
                <a:ea typeface="Times" charset="0"/>
                <a:cs typeface="Times" charset="0"/>
              </a:rPr>
              <a:t>proxied</a:t>
            </a:r>
            <a:r>
              <a:rPr lang="en-US" sz="2000" dirty="0">
                <a:latin typeface="Times" charset="0"/>
                <a:ea typeface="Times" charset="0"/>
                <a:cs typeface="Times" charset="0"/>
              </a:rPr>
              <a:t> using patent data from WIPO’s Annual IP Data Survey.  The WIPO data provide counts of patents based on where the patent provides legal protection,  as well as the residence of the patent holder.  Hence, the data can be used to estimate the flow of intellectual property between countries. The data are available annually from 1980 to 2015 for all countries considered here.</a:t>
            </a:r>
          </a:p>
        </p:txBody>
      </p:sp>
      <p:sp>
        <p:nvSpPr>
          <p:cNvPr id="2" name="TextBox 1">
            <a:extLst>
              <a:ext uri="{FF2B5EF4-FFF2-40B4-BE49-F238E27FC236}">
                <a16:creationId xmlns:a16="http://schemas.microsoft.com/office/drawing/2014/main" id="{19917158-489E-3447-AD35-CFECE1007C37}"/>
              </a:ext>
            </a:extLst>
          </p:cNvPr>
          <p:cNvSpPr txBox="1"/>
          <p:nvPr/>
        </p:nvSpPr>
        <p:spPr>
          <a:xfrm>
            <a:off x="4054416" y="1128156"/>
            <a:ext cx="4083169" cy="523220"/>
          </a:xfrm>
          <a:prstGeom prst="rect">
            <a:avLst/>
          </a:prstGeom>
          <a:noFill/>
        </p:spPr>
        <p:txBody>
          <a:bodyPr wrap="none" rtlCol="0">
            <a:spAutoFit/>
          </a:bodyPr>
          <a:lstStyle/>
          <a:p>
            <a:r>
              <a:rPr lang="en-US" sz="2800" dirty="0">
                <a:solidFill>
                  <a:srgbClr val="002060"/>
                </a:solidFill>
              </a:rPr>
              <a:t>SUGGESTED REVISION</a:t>
            </a:r>
          </a:p>
        </p:txBody>
      </p:sp>
    </p:spTree>
    <p:extLst>
      <p:ext uri="{BB962C8B-B14F-4D97-AF65-F5344CB8AC3E}">
        <p14:creationId xmlns:p14="http://schemas.microsoft.com/office/powerpoint/2010/main" val="1783695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4F66A1C-2B77-1C48-91B7-21CA3563ED65}"/>
              </a:ext>
            </a:extLst>
          </p:cNvPr>
          <p:cNvPicPr>
            <a:picLocks noChangeAspect="1"/>
          </p:cNvPicPr>
          <p:nvPr/>
        </p:nvPicPr>
        <p:blipFill>
          <a:blip r:embed="rId2"/>
          <a:stretch>
            <a:fillRect/>
          </a:stretch>
        </p:blipFill>
        <p:spPr>
          <a:xfrm>
            <a:off x="3514106" y="0"/>
            <a:ext cx="5143500" cy="6858000"/>
          </a:xfrm>
          <a:prstGeom prst="rect">
            <a:avLst/>
          </a:prstGeom>
        </p:spPr>
      </p:pic>
    </p:spTree>
    <p:extLst>
      <p:ext uri="{BB962C8B-B14F-4D97-AF65-F5344CB8AC3E}">
        <p14:creationId xmlns:p14="http://schemas.microsoft.com/office/powerpoint/2010/main" val="509256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Impactful Writing</a:t>
            </a:r>
          </a:p>
        </p:txBody>
      </p:sp>
      <p:sp>
        <p:nvSpPr>
          <p:cNvPr id="3" name="Content Placeholder 2"/>
          <p:cNvSpPr>
            <a:spLocks noGrp="1"/>
          </p:cNvSpPr>
          <p:nvPr>
            <p:ph idx="1"/>
          </p:nvPr>
        </p:nvSpPr>
        <p:spPr/>
        <p:txBody>
          <a:bodyPr/>
          <a:lstStyle/>
          <a:p>
            <a:r>
              <a:rPr lang="en-US" dirty="0"/>
              <a:t>Albert Einstein (1905), “On the Electrodynamics of Moving Bodies.”  </a:t>
            </a:r>
          </a:p>
          <a:p>
            <a:pPr lvl="1"/>
            <a:r>
              <a:rPr lang="en-US" dirty="0"/>
              <a:t>23 pages</a:t>
            </a:r>
          </a:p>
          <a:p>
            <a:r>
              <a:rPr lang="en-US" dirty="0"/>
              <a:t>John Nash, Jr. (1950), “The Bargaining Problem.”  </a:t>
            </a:r>
          </a:p>
          <a:p>
            <a:pPr lvl="1"/>
            <a:r>
              <a:rPr lang="en-US" dirty="0"/>
              <a:t>8 pages</a:t>
            </a:r>
          </a:p>
          <a:p>
            <a:r>
              <a:rPr lang="en-US" dirty="0"/>
              <a:t>Abraham Lincoln (1863), “The Gettysburg Address.” </a:t>
            </a:r>
          </a:p>
          <a:p>
            <a:pPr lvl="1"/>
            <a:r>
              <a:rPr lang="en-US" dirty="0"/>
              <a:t>3 paragraphs, 263 words</a:t>
            </a:r>
          </a:p>
        </p:txBody>
      </p:sp>
    </p:spTree>
    <p:extLst>
      <p:ext uri="{BB962C8B-B14F-4D97-AF65-F5344CB8AC3E}">
        <p14:creationId xmlns:p14="http://schemas.microsoft.com/office/powerpoint/2010/main" val="71913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45915" y="955497"/>
            <a:ext cx="9257015" cy="5211966"/>
          </a:xfrm>
          <a:prstGeom prst="rect">
            <a:avLst/>
          </a:prstGeom>
          <a:noFill/>
        </p:spPr>
        <p:txBody>
          <a:bodyPr wrap="square" rtlCol="0">
            <a:spAutoFit/>
          </a:bodyPr>
          <a:lstStyle/>
          <a:p>
            <a:r>
              <a:rPr lang="en-US" sz="3200" dirty="0">
                <a:solidFill>
                  <a:srgbClr val="002060"/>
                </a:solidFill>
              </a:rPr>
              <a:t>I remember how, when a mere child, I used to get irritated when anybody talked to me in a way I could not understand.  I don’t think I ever got angry at anything else in my life…. I could not sleep, though I often tried to, when I got on the hunt after an idea, until I had caught it; and when I thought I had got it, I was not satisfied until I had repeated it over and over, until I had put it in language plain enough, as I thought for any boy I knew to comprehend.</a:t>
            </a:r>
            <a:endParaRPr lang="en-US" sz="2800" dirty="0"/>
          </a:p>
          <a:p>
            <a:r>
              <a:rPr lang="en-US" sz="2800" dirty="0"/>
              <a:t>								</a:t>
            </a:r>
            <a:r>
              <a:rPr lang="en-US" sz="3200" dirty="0"/>
              <a:t>Abraham Lincoln, March 9, 1860 </a:t>
            </a:r>
          </a:p>
        </p:txBody>
      </p:sp>
    </p:spTree>
    <p:extLst>
      <p:ext uri="{BB962C8B-B14F-4D97-AF65-F5344CB8AC3E}">
        <p14:creationId xmlns:p14="http://schemas.microsoft.com/office/powerpoint/2010/main" val="528480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002060"/>
                </a:solidFill>
              </a:rPr>
              <a:t>CONVINCE THE </a:t>
            </a:r>
            <a:r>
              <a:rPr lang="en-US" i="1" dirty="0">
                <a:solidFill>
                  <a:srgbClr val="002060"/>
                </a:solidFill>
              </a:rPr>
              <a:t>POTENTIAL</a:t>
            </a:r>
            <a:r>
              <a:rPr lang="en-US" dirty="0">
                <a:solidFill>
                  <a:srgbClr val="002060"/>
                </a:solidFill>
              </a:rPr>
              <a:t> READER </a:t>
            </a:r>
            <a:br>
              <a:rPr lang="en-US" dirty="0">
                <a:solidFill>
                  <a:srgbClr val="002060"/>
                </a:solidFill>
              </a:rPr>
            </a:br>
            <a:r>
              <a:rPr lang="en-US" dirty="0">
                <a:solidFill>
                  <a:srgbClr val="002060"/>
                </a:solidFill>
              </a:rPr>
              <a:t>TO READ YOUR PAPER</a:t>
            </a:r>
          </a:p>
        </p:txBody>
      </p:sp>
      <p:sp>
        <p:nvSpPr>
          <p:cNvPr id="3" name="Content Placeholder 2"/>
          <p:cNvSpPr>
            <a:spLocks noGrp="1"/>
          </p:cNvSpPr>
          <p:nvPr>
            <p:ph idx="1"/>
          </p:nvPr>
        </p:nvSpPr>
        <p:spPr>
          <a:xfrm>
            <a:off x="1295401" y="2556931"/>
            <a:ext cx="9601196" cy="3511359"/>
          </a:xfrm>
        </p:spPr>
        <p:txBody>
          <a:bodyPr>
            <a:normAutofit fontScale="62500" lnSpcReduction="20000"/>
          </a:bodyPr>
          <a:lstStyle/>
          <a:p>
            <a:pPr marL="0" indent="0">
              <a:buNone/>
            </a:pPr>
            <a:r>
              <a:rPr lang="en-US" sz="4600" dirty="0">
                <a:solidFill>
                  <a:srgbClr val="C00000"/>
                </a:solidFill>
              </a:rPr>
              <a:t>Introduction</a:t>
            </a:r>
            <a:r>
              <a:rPr lang="en-US" sz="3200" dirty="0">
                <a:solidFill>
                  <a:srgbClr val="FF0000"/>
                </a:solidFill>
              </a:rPr>
              <a:t> </a:t>
            </a:r>
          </a:p>
          <a:p>
            <a:pPr lvl="1"/>
            <a:r>
              <a:rPr lang="en-US" sz="3400" dirty="0"/>
              <a:t>Provide the big picture, motivation and overview of the research topic of </a:t>
            </a:r>
            <a:r>
              <a:rPr lang="en-US" sz="3400" i="1" dirty="0"/>
              <a:t>your</a:t>
            </a:r>
            <a:r>
              <a:rPr lang="en-US" sz="3400" dirty="0"/>
              <a:t> paper.</a:t>
            </a:r>
          </a:p>
          <a:p>
            <a:pPr lvl="1"/>
            <a:r>
              <a:rPr lang="en-US" sz="3400" dirty="0"/>
              <a:t>Give compelling argument for the value of this research and why reader should use their time to read your paper. </a:t>
            </a:r>
          </a:p>
          <a:p>
            <a:pPr lvl="2"/>
            <a:r>
              <a:rPr lang="en-US" sz="2900" dirty="0"/>
              <a:t>What question is this research answering that wasn’t answered before? </a:t>
            </a:r>
          </a:p>
          <a:p>
            <a:pPr lvl="2"/>
            <a:r>
              <a:rPr lang="en-US" sz="2600" dirty="0"/>
              <a:t>Not Mystery Theater:  Put topic sentence in first or second paragraph. Type in bold for initial drafts.</a:t>
            </a:r>
            <a:endParaRPr lang="en-US" sz="2900" dirty="0"/>
          </a:p>
          <a:p>
            <a:pPr lvl="2"/>
            <a:r>
              <a:rPr lang="en-US" sz="2900" dirty="0">
                <a:solidFill>
                  <a:srgbClr val="C00000"/>
                </a:solidFill>
              </a:rPr>
              <a:t>Prove to the reader </a:t>
            </a:r>
            <a:r>
              <a:rPr lang="en-US" sz="2900" dirty="0"/>
              <a:t>that you aren’t going to be wasting their time with lack of clarity or purpose.</a:t>
            </a:r>
          </a:p>
          <a:p>
            <a:pPr lvl="1"/>
            <a:r>
              <a:rPr lang="en-US" sz="3400" dirty="0"/>
              <a:t>2 to 3 pages max</a:t>
            </a:r>
          </a:p>
        </p:txBody>
      </p:sp>
    </p:spTree>
    <p:extLst>
      <p:ext uri="{BB962C8B-B14F-4D97-AF65-F5344CB8AC3E}">
        <p14:creationId xmlns:p14="http://schemas.microsoft.com/office/powerpoint/2010/main" val="41837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EDUCATE THE READER</a:t>
            </a:r>
          </a:p>
        </p:txBody>
      </p:sp>
      <p:sp>
        <p:nvSpPr>
          <p:cNvPr id="3" name="Content Placeholder 2"/>
          <p:cNvSpPr>
            <a:spLocks noGrp="1"/>
          </p:cNvSpPr>
          <p:nvPr>
            <p:ph idx="1"/>
          </p:nvPr>
        </p:nvSpPr>
        <p:spPr>
          <a:xfrm>
            <a:off x="1295401" y="2556931"/>
            <a:ext cx="9601196" cy="3641987"/>
          </a:xfrm>
        </p:spPr>
        <p:txBody>
          <a:bodyPr>
            <a:normAutofit fontScale="92500" lnSpcReduction="10000"/>
          </a:bodyPr>
          <a:lstStyle/>
          <a:p>
            <a:pPr marL="0" indent="0">
              <a:buNone/>
            </a:pPr>
            <a:r>
              <a:rPr lang="en-US" sz="3200" dirty="0">
                <a:solidFill>
                  <a:srgbClr val="C00000"/>
                </a:solidFill>
              </a:rPr>
              <a:t>Literature Review</a:t>
            </a:r>
            <a:r>
              <a:rPr lang="en-US" dirty="0">
                <a:solidFill>
                  <a:srgbClr val="C00000"/>
                </a:solidFill>
              </a:rPr>
              <a:t> </a:t>
            </a:r>
          </a:p>
          <a:p>
            <a:pPr lvl="1"/>
            <a:r>
              <a:rPr lang="en-US" sz="2600" dirty="0"/>
              <a:t>Digest and synthesize information </a:t>
            </a:r>
            <a:r>
              <a:rPr lang="en-US" sz="2600" dirty="0">
                <a:solidFill>
                  <a:srgbClr val="0070C0"/>
                </a:solidFill>
              </a:rPr>
              <a:t>for the reader</a:t>
            </a:r>
            <a:r>
              <a:rPr lang="en-US" sz="2600" dirty="0"/>
              <a:t>.</a:t>
            </a:r>
          </a:p>
          <a:p>
            <a:pPr lvl="1"/>
            <a:r>
              <a:rPr lang="en-US" sz="2600" dirty="0"/>
              <a:t>Present themes in the literature that reader must be aware of to understand the context of your research. </a:t>
            </a:r>
          </a:p>
          <a:p>
            <a:pPr lvl="1"/>
            <a:r>
              <a:rPr lang="en-US" sz="2600" dirty="0"/>
              <a:t>Organize </a:t>
            </a:r>
            <a:r>
              <a:rPr lang="en-US" sz="2600" i="1" dirty="0"/>
              <a:t>thematically.</a:t>
            </a:r>
            <a:r>
              <a:rPr lang="en-US" sz="2600" dirty="0"/>
              <a:t>  Do not write one paragraph for each paper or create a list of papers.</a:t>
            </a:r>
          </a:p>
          <a:p>
            <a:pPr lvl="1"/>
            <a:r>
              <a:rPr lang="en-US" sz="2600" dirty="0"/>
              <a:t>Only include papers relevant to the </a:t>
            </a:r>
            <a:r>
              <a:rPr lang="en-US" sz="2600" i="1" dirty="0"/>
              <a:t>immediate</a:t>
            </a:r>
            <a:r>
              <a:rPr lang="en-US" sz="2600" dirty="0"/>
              <a:t> topic of your paper</a:t>
            </a:r>
          </a:p>
          <a:p>
            <a:pPr lvl="1"/>
            <a:r>
              <a:rPr lang="en-US" sz="2600" dirty="0"/>
              <a:t>3 pages max</a:t>
            </a:r>
          </a:p>
          <a:p>
            <a:pPr lvl="1"/>
            <a:endParaRPr lang="en-US" dirty="0"/>
          </a:p>
        </p:txBody>
      </p:sp>
    </p:spTree>
    <p:extLst>
      <p:ext uri="{BB962C8B-B14F-4D97-AF65-F5344CB8AC3E}">
        <p14:creationId xmlns:p14="http://schemas.microsoft.com/office/powerpoint/2010/main" val="1843500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BE COMPELLING</a:t>
            </a:r>
          </a:p>
        </p:txBody>
      </p:sp>
      <p:sp>
        <p:nvSpPr>
          <p:cNvPr id="3" name="Content Placeholder 2"/>
          <p:cNvSpPr>
            <a:spLocks noGrp="1"/>
          </p:cNvSpPr>
          <p:nvPr>
            <p:ph idx="1"/>
          </p:nvPr>
        </p:nvSpPr>
        <p:spPr>
          <a:xfrm>
            <a:off x="1295401" y="2455524"/>
            <a:ext cx="9601196" cy="3657600"/>
          </a:xfrm>
        </p:spPr>
        <p:txBody>
          <a:bodyPr>
            <a:normAutofit fontScale="70000" lnSpcReduction="20000"/>
          </a:bodyPr>
          <a:lstStyle/>
          <a:p>
            <a:r>
              <a:rPr lang="en-US" sz="2700" dirty="0"/>
              <a:t>Provide </a:t>
            </a:r>
            <a:r>
              <a:rPr lang="en-US" sz="2700" i="1" dirty="0"/>
              <a:t>only</a:t>
            </a:r>
            <a:r>
              <a:rPr lang="en-US" sz="2700" dirty="0"/>
              <a:t> information that the reader needs to know and understand in order to understand </a:t>
            </a:r>
            <a:r>
              <a:rPr lang="en-US" sz="2700" i="1" dirty="0"/>
              <a:t>your</a:t>
            </a:r>
            <a:r>
              <a:rPr lang="en-US" sz="2700" dirty="0"/>
              <a:t> research question, approach, and results.  </a:t>
            </a:r>
          </a:p>
          <a:p>
            <a:r>
              <a:rPr lang="en-US" sz="2700" dirty="0"/>
              <a:t>Anticipate counter arguments and address them proactively. </a:t>
            </a:r>
          </a:p>
          <a:p>
            <a:r>
              <a:rPr lang="en-US" sz="2700" dirty="0"/>
              <a:t>Interpret your results, don’t just state what they are.  If appropriate, discuss what future research might be of value.</a:t>
            </a:r>
          </a:p>
          <a:p>
            <a:r>
              <a:rPr lang="en-US" sz="2700" dirty="0"/>
              <a:t>Don’t present every thought and result you had in the research process</a:t>
            </a:r>
          </a:p>
          <a:p>
            <a:pPr lvl="1"/>
            <a:r>
              <a:rPr lang="en-US" sz="2500" dirty="0"/>
              <a:t>Only present graphs that actually illustrate something about the data or a concept.</a:t>
            </a:r>
          </a:p>
          <a:p>
            <a:pPr lvl="1"/>
            <a:r>
              <a:rPr lang="en-US" sz="2500" dirty="0"/>
              <a:t>Focus on key results – ideally only one (to two) tables of results. Can discuss other results in text, footnote, or appendix.</a:t>
            </a:r>
          </a:p>
          <a:p>
            <a:r>
              <a:rPr lang="en-US" sz="2700" dirty="0"/>
              <a:t>Avoid </a:t>
            </a:r>
            <a:r>
              <a:rPr lang="en-US" sz="2700" i="1" dirty="0"/>
              <a:t>pointless</a:t>
            </a:r>
            <a:r>
              <a:rPr lang="en-US" sz="2700" dirty="0"/>
              <a:t> repetition.</a:t>
            </a:r>
          </a:p>
          <a:p>
            <a:r>
              <a:rPr lang="en-US" sz="2700" dirty="0"/>
              <a:t>40 pages max (including appendices, etc.).</a:t>
            </a:r>
          </a:p>
          <a:p>
            <a:pPr lvl="1"/>
            <a:endParaRPr lang="en-US" dirty="0"/>
          </a:p>
        </p:txBody>
      </p:sp>
    </p:spTree>
    <p:extLst>
      <p:ext uri="{BB962C8B-B14F-4D97-AF65-F5344CB8AC3E}">
        <p14:creationId xmlns:p14="http://schemas.microsoft.com/office/powerpoint/2010/main" val="770268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1223186"/>
          </a:xfrm>
        </p:spPr>
        <p:txBody>
          <a:bodyPr/>
          <a:lstStyle/>
          <a:p>
            <a:r>
              <a:rPr lang="en-US" dirty="0">
                <a:solidFill>
                  <a:srgbClr val="002060"/>
                </a:solidFill>
              </a:rPr>
              <a:t>BE CLEAR</a:t>
            </a:r>
          </a:p>
        </p:txBody>
      </p:sp>
      <p:sp>
        <p:nvSpPr>
          <p:cNvPr id="3" name="Content Placeholder 2"/>
          <p:cNvSpPr>
            <a:spLocks noGrp="1"/>
          </p:cNvSpPr>
          <p:nvPr>
            <p:ph idx="1"/>
          </p:nvPr>
        </p:nvSpPr>
        <p:spPr>
          <a:xfrm>
            <a:off x="1295402" y="2462801"/>
            <a:ext cx="9601196" cy="3747993"/>
          </a:xfrm>
        </p:spPr>
        <p:txBody>
          <a:bodyPr>
            <a:normAutofit fontScale="92500" lnSpcReduction="20000"/>
          </a:bodyPr>
          <a:lstStyle/>
          <a:p>
            <a:r>
              <a:rPr lang="en-US" b="1" dirty="0">
                <a:solidFill>
                  <a:srgbClr val="002060"/>
                </a:solidFill>
              </a:rPr>
              <a:t>Use short, direct sentences.  </a:t>
            </a:r>
          </a:p>
          <a:p>
            <a:pPr lvl="1"/>
            <a:r>
              <a:rPr lang="en-US" dirty="0">
                <a:solidFill>
                  <a:schemeClr val="tx1"/>
                </a:solidFill>
              </a:rPr>
              <a:t>Reader should not have to read a sentence multiple times to understand all of its components</a:t>
            </a:r>
          </a:p>
          <a:p>
            <a:pPr lvl="1"/>
            <a:r>
              <a:rPr lang="en-US" dirty="0">
                <a:solidFill>
                  <a:schemeClr val="tx1"/>
                </a:solidFill>
              </a:rPr>
              <a:t>Be certain that your sentences can be interpreted in one and only one way</a:t>
            </a:r>
          </a:p>
          <a:p>
            <a:r>
              <a:rPr lang="en-US" b="1" dirty="0">
                <a:solidFill>
                  <a:srgbClr val="002060"/>
                </a:solidFill>
              </a:rPr>
              <a:t>Do not discuss superfluous/irrelevant information. </a:t>
            </a:r>
            <a:endParaRPr lang="en-US" sz="2000" b="1" dirty="0">
              <a:solidFill>
                <a:srgbClr val="002060"/>
              </a:solidFill>
            </a:endParaRPr>
          </a:p>
          <a:p>
            <a:pPr lvl="1"/>
            <a:r>
              <a:rPr lang="en-US" dirty="0"/>
              <a:t>Wastes the reader’s time</a:t>
            </a:r>
          </a:p>
          <a:p>
            <a:pPr lvl="1"/>
            <a:r>
              <a:rPr lang="en-US" dirty="0"/>
              <a:t>Distracts the reader from the important points in your paper</a:t>
            </a:r>
          </a:p>
          <a:p>
            <a:pPr lvl="1"/>
            <a:r>
              <a:rPr lang="en-US" dirty="0"/>
              <a:t>Suggests that you can’t tell what information is relevant</a:t>
            </a:r>
          </a:p>
          <a:p>
            <a:r>
              <a:rPr lang="en-US" b="1" dirty="0">
                <a:solidFill>
                  <a:srgbClr val="002060"/>
                </a:solidFill>
              </a:rPr>
              <a:t>Do not try to impress with jargon or confusing sentences.</a:t>
            </a:r>
            <a:r>
              <a:rPr lang="en-US" sz="2000" dirty="0">
                <a:solidFill>
                  <a:srgbClr val="002060"/>
                </a:solidFill>
              </a:rPr>
              <a:t>  </a:t>
            </a:r>
          </a:p>
          <a:p>
            <a:pPr lvl="1"/>
            <a:r>
              <a:rPr lang="en-US" sz="1800" dirty="0">
                <a:solidFill>
                  <a:srgbClr val="002060"/>
                </a:solidFill>
              </a:rPr>
              <a:t>R</a:t>
            </a:r>
            <a:r>
              <a:rPr lang="en-US" sz="1800" dirty="0"/>
              <a:t>eflects poorly on the writer, not the reader.</a:t>
            </a:r>
          </a:p>
        </p:txBody>
      </p:sp>
    </p:spTree>
    <p:extLst>
      <p:ext uri="{BB962C8B-B14F-4D97-AF65-F5344CB8AC3E}">
        <p14:creationId xmlns:p14="http://schemas.microsoft.com/office/powerpoint/2010/main" val="881296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1223186"/>
          </a:xfrm>
        </p:spPr>
        <p:txBody>
          <a:bodyPr/>
          <a:lstStyle/>
          <a:p>
            <a:r>
              <a:rPr lang="en-US" dirty="0">
                <a:solidFill>
                  <a:srgbClr val="002060"/>
                </a:solidFill>
              </a:rPr>
              <a:t>BE CLEAR</a:t>
            </a:r>
          </a:p>
        </p:txBody>
      </p:sp>
      <p:sp>
        <p:nvSpPr>
          <p:cNvPr id="3" name="Content Placeholder 2"/>
          <p:cNvSpPr>
            <a:spLocks noGrp="1"/>
          </p:cNvSpPr>
          <p:nvPr>
            <p:ph idx="1"/>
          </p:nvPr>
        </p:nvSpPr>
        <p:spPr>
          <a:xfrm>
            <a:off x="1295402" y="2462801"/>
            <a:ext cx="9601196" cy="3747993"/>
          </a:xfrm>
        </p:spPr>
        <p:txBody>
          <a:bodyPr>
            <a:normAutofit fontScale="47500" lnSpcReduction="20000"/>
          </a:bodyPr>
          <a:lstStyle/>
          <a:p>
            <a:r>
              <a:rPr lang="en-US" sz="6400" b="1" dirty="0">
                <a:solidFill>
                  <a:srgbClr val="002060"/>
                </a:solidFill>
              </a:rPr>
              <a:t>Avoid using too many acronyms</a:t>
            </a:r>
            <a:r>
              <a:rPr lang="en-US" sz="5600" dirty="0">
                <a:solidFill>
                  <a:srgbClr val="002060"/>
                </a:solidFill>
              </a:rPr>
              <a:t>.  </a:t>
            </a:r>
          </a:p>
          <a:p>
            <a:r>
              <a:rPr lang="en-US" sz="6400" b="1" dirty="0">
                <a:solidFill>
                  <a:srgbClr val="002060"/>
                </a:solidFill>
              </a:rPr>
              <a:t>Tables and Figures</a:t>
            </a:r>
          </a:p>
          <a:p>
            <a:pPr lvl="1"/>
            <a:r>
              <a:rPr lang="en-US" sz="5600" dirty="0"/>
              <a:t>Number and give explanatory titles </a:t>
            </a:r>
            <a:r>
              <a:rPr lang="en-US" sz="5600" i="1" dirty="0"/>
              <a:t>before</a:t>
            </a:r>
            <a:r>
              <a:rPr lang="en-US" sz="5600" dirty="0"/>
              <a:t> each table and figure. </a:t>
            </a:r>
          </a:p>
          <a:p>
            <a:pPr lvl="1"/>
            <a:r>
              <a:rPr lang="en-US" sz="5600" dirty="0"/>
              <a:t>Make self-contained so reader can understand without reading the text. </a:t>
            </a:r>
          </a:p>
          <a:p>
            <a:pPr lvl="2"/>
            <a:r>
              <a:rPr lang="en-US" sz="5400" dirty="0"/>
              <a:t>Use words, not variable names.</a:t>
            </a:r>
          </a:p>
          <a:p>
            <a:pPr lvl="2"/>
            <a:r>
              <a:rPr lang="en-US" sz="5400" dirty="0"/>
              <a:t>List data source under any tables.</a:t>
            </a:r>
          </a:p>
          <a:p>
            <a:endParaRPr lang="en-US" dirty="0"/>
          </a:p>
        </p:txBody>
      </p:sp>
    </p:spTree>
    <p:extLst>
      <p:ext uri="{BB962C8B-B14F-4D97-AF65-F5344CB8AC3E}">
        <p14:creationId xmlns:p14="http://schemas.microsoft.com/office/powerpoint/2010/main" val="312159208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4387</TotalTime>
  <Words>856</Words>
  <Application>Microsoft Macintosh PowerPoint</Application>
  <PresentationFormat>Widescreen</PresentationFormat>
  <Paragraphs>75</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Garamond</vt:lpstr>
      <vt:lpstr>Gautami</vt:lpstr>
      <vt:lpstr>Times</vt:lpstr>
      <vt:lpstr>TimesNewRomanPSMT</vt:lpstr>
      <vt:lpstr>Organic</vt:lpstr>
      <vt:lpstr>Writing Advice for Honors Theses</vt:lpstr>
      <vt:lpstr>PowerPoint Presentation</vt:lpstr>
      <vt:lpstr>Impactful Writing</vt:lpstr>
      <vt:lpstr>PowerPoint Presentation</vt:lpstr>
      <vt:lpstr>CONVINCE THE POTENTIAL READER  TO READ YOUR PAPER</vt:lpstr>
      <vt:lpstr>EDUCATE THE READER</vt:lpstr>
      <vt:lpstr>BE COMPELLING</vt:lpstr>
      <vt:lpstr>BE CLEAR</vt:lpstr>
      <vt:lpstr>BE CLEAR</vt:lpstr>
      <vt:lpstr>BE CONFIDENT …</vt:lpstr>
      <vt:lpstr>…BUT HUMBLE</vt:lpstr>
      <vt:lpstr>Common Mistakes</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Writing Advise for Honors Theses</dc:title>
  <dc:creator>Michelle Connolly, Ph.D.</dc:creator>
  <cp:lastModifiedBy>Microsoft Office User</cp:lastModifiedBy>
  <cp:revision>40</cp:revision>
  <dcterms:created xsi:type="dcterms:W3CDTF">2017-02-08T14:36:15Z</dcterms:created>
  <dcterms:modified xsi:type="dcterms:W3CDTF">2019-08-23T21:24:51Z</dcterms:modified>
</cp:coreProperties>
</file>