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30BC6D-EE71-4A7B-997D-11117380EE7D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CFC-C178-4853-9746-240A86F6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Lightweight assistive technology: A wearable, optical-fiber gesture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1B2C-13B4-4DC9-956E-7AF1D10C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Seshan</a:t>
            </a:r>
          </a:p>
        </p:txBody>
      </p:sp>
    </p:spTree>
    <p:extLst>
      <p:ext uri="{BB962C8B-B14F-4D97-AF65-F5344CB8AC3E}">
        <p14:creationId xmlns:p14="http://schemas.microsoft.com/office/powerpoint/2010/main" val="37861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DF4-6EC1-4EFB-A0B5-E8DC8EF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8CC3-2871-4A60-91B0-F7DF164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exponentially weighted moving averages</a:t>
            </a:r>
          </a:p>
          <a:p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99528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20E-0918-45FD-B1B4-1FE6FD9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D2C-B5BC-4314-BB38-DFA35E7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8B246-8F54-4250-A7CE-C2BAFA1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77" y="1419445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B818-1249-4897-A664-E8EB3638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92" y="34290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C888C7C-F98C-4FF2-8425-940171A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98" y="1244781"/>
            <a:ext cx="4208446" cy="31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94307F0-4D38-4430-8779-83CA6C4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760666"/>
            <a:ext cx="507682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5EDC8B0-D1A0-4AEA-B174-BA9B0C8F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89" y="4568989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072C3E1-3281-4BAB-8FBF-4DBA7ABA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57" y="5313145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04C-028F-4BA1-A1BC-7688CC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4D3-8037-4FD0-ACE0-E81D4F4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61F-B43A-4949-B864-65367CA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070-0DE3-4CD4-8793-90A4666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97266" cy="3777622"/>
          </a:xfrm>
        </p:spPr>
        <p:txBody>
          <a:bodyPr/>
          <a:lstStyle/>
          <a:p>
            <a:r>
              <a:rPr lang="en-US" dirty="0"/>
              <a:t>Transverse carpal ligament area</a:t>
            </a:r>
          </a:p>
          <a:p>
            <a:pPr lvl="1"/>
            <a:r>
              <a:rPr lang="en-US" dirty="0"/>
              <a:t>Deflection occurs when fingers [tendons] are moved</a:t>
            </a:r>
          </a:p>
          <a:p>
            <a:pPr lvl="1"/>
            <a:endParaRPr lang="en-US" dirty="0"/>
          </a:p>
          <a:p>
            <a:r>
              <a:rPr lang="en-US" dirty="0"/>
              <a:t>How to measure deflection?</a:t>
            </a:r>
          </a:p>
          <a:p>
            <a:pPr lvl="1"/>
            <a:r>
              <a:rPr lang="en-US" dirty="0"/>
              <a:t>Light </a:t>
            </a:r>
          </a:p>
        </p:txBody>
      </p:sp>
      <p:pic>
        <p:nvPicPr>
          <p:cNvPr id="2050" name="Picture 2" descr="Image result for tendons in hand and wrist">
            <a:extLst>
              <a:ext uri="{FF2B5EF4-FFF2-40B4-BE49-F238E27FC236}">
                <a16:creationId xmlns:a16="http://schemas.microsoft.com/office/drawing/2014/main" id="{8CD8F84B-D7F0-4E73-8FC7-6F416F8E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13" y="1665169"/>
            <a:ext cx="4597266" cy="44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FEF-5D79-483A-999E-9C3538A8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Basic setup for an optic fiber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07481-BF6C-4F99-8216-26214C7A3A7A}"/>
              </a:ext>
            </a:extLst>
          </p:cNvPr>
          <p:cNvGrpSpPr/>
          <p:nvPr/>
        </p:nvGrpSpPr>
        <p:grpSpPr>
          <a:xfrm>
            <a:off x="1555332" y="1783685"/>
            <a:ext cx="8859117" cy="701903"/>
            <a:chOff x="1522964" y="1784016"/>
            <a:chExt cx="8859117" cy="70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E619-5D2C-4F66-B93B-E8BCEE3CDF46}"/>
                </a:ext>
              </a:extLst>
            </p:cNvPr>
            <p:cNvSpPr/>
            <p:nvPr/>
          </p:nvSpPr>
          <p:spPr>
            <a:xfrm>
              <a:off x="3472504" y="1805635"/>
              <a:ext cx="4616993" cy="42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Fiber/light medium</a:t>
              </a: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71F2F45-1F5E-42F2-915E-71ADB2A4FC9C}"/>
                </a:ext>
              </a:extLst>
            </p:cNvPr>
            <p:cNvSpPr/>
            <p:nvPr/>
          </p:nvSpPr>
          <p:spPr>
            <a:xfrm>
              <a:off x="2648969" y="1784016"/>
              <a:ext cx="823535" cy="469685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74AF7C-086D-4A85-AB4B-9378F56E6C7B}"/>
                </a:ext>
              </a:extLst>
            </p:cNvPr>
            <p:cNvCxnSpPr/>
            <p:nvPr/>
          </p:nvCxnSpPr>
          <p:spPr>
            <a:xfrm flipH="1">
              <a:off x="1522964" y="189541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9AF398-2AF0-4F41-A6E3-B1FD49BE6FCA}"/>
                </a:ext>
              </a:extLst>
            </p:cNvPr>
            <p:cNvCxnSpPr/>
            <p:nvPr/>
          </p:nvCxnSpPr>
          <p:spPr>
            <a:xfrm flipH="1">
              <a:off x="2008603" y="2131082"/>
              <a:ext cx="640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C17FFC-9EB3-4C54-863E-7923B96E64BD}"/>
                </a:ext>
              </a:extLst>
            </p:cNvPr>
            <p:cNvSpPr/>
            <p:nvPr/>
          </p:nvSpPr>
          <p:spPr>
            <a:xfrm>
              <a:off x="8089497" y="1805633"/>
              <a:ext cx="177840" cy="4264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4AE6E-6738-4C48-BBC1-D80ECF34EF39}"/>
                </a:ext>
              </a:extLst>
            </p:cNvPr>
            <p:cNvCxnSpPr/>
            <p:nvPr/>
          </p:nvCxnSpPr>
          <p:spPr>
            <a:xfrm flipH="1">
              <a:off x="8264914" y="189354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6E2E1C-F5AB-4D35-8202-99E7FC2D3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914" y="2129211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8146-90A6-4AD3-92A4-96A22A0C776E}"/>
                </a:ext>
              </a:extLst>
            </p:cNvPr>
            <p:cNvSpPr txBox="1"/>
            <p:nvPr/>
          </p:nvSpPr>
          <p:spPr>
            <a:xfrm>
              <a:off x="8227628" y="2232083"/>
              <a:ext cx="2154453" cy="25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B3372-DE42-47BD-BF88-E6AB57C5C7A7}"/>
              </a:ext>
            </a:extLst>
          </p:cNvPr>
          <p:cNvGrpSpPr/>
          <p:nvPr/>
        </p:nvGrpSpPr>
        <p:grpSpPr>
          <a:xfrm>
            <a:off x="1817801" y="2561190"/>
            <a:ext cx="3913767" cy="4296810"/>
            <a:chOff x="3391702" y="2652226"/>
            <a:chExt cx="3913767" cy="429681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3DBFA52-79DA-4891-80BB-CA1F7353FC1F}"/>
                </a:ext>
              </a:extLst>
            </p:cNvPr>
            <p:cNvSpPr/>
            <p:nvPr/>
          </p:nvSpPr>
          <p:spPr>
            <a:xfrm>
              <a:off x="3487667" y="2866604"/>
              <a:ext cx="1942089" cy="4082432"/>
            </a:xfrm>
            <a:prstGeom prst="blockArc">
              <a:avLst>
                <a:gd name="adj1" fmla="val 10800000"/>
                <a:gd name="adj2" fmla="val 16508584"/>
                <a:gd name="adj3" fmla="val 273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CB497F7-C76F-4796-B5F8-7BF7D0A2B22E}"/>
                </a:ext>
              </a:extLst>
            </p:cNvPr>
            <p:cNvSpPr/>
            <p:nvPr/>
          </p:nvSpPr>
          <p:spPr>
            <a:xfrm rot="16200000">
              <a:off x="3241909" y="5080065"/>
              <a:ext cx="982980" cy="683393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149DBB-5EC6-4353-A047-34C22933012B}"/>
                </a:ext>
              </a:extLst>
            </p:cNvPr>
            <p:cNvCxnSpPr>
              <a:cxnSpLocks/>
            </p:cNvCxnSpPr>
            <p:nvPr/>
          </p:nvCxnSpPr>
          <p:spPr>
            <a:xfrm>
              <a:off x="3593547" y="5913251"/>
              <a:ext cx="0" cy="61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2126E-F066-4D86-815D-4406FE551D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5709" y="6295426"/>
              <a:ext cx="764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0228E8-45DE-4371-9E2B-93AE694AE7B2}"/>
                </a:ext>
              </a:extLst>
            </p:cNvPr>
            <p:cNvSpPr/>
            <p:nvPr/>
          </p:nvSpPr>
          <p:spPr>
            <a:xfrm>
              <a:off x="4569016" y="2866604"/>
              <a:ext cx="212272" cy="6204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21D4D5-15F8-4FF1-AF1A-8F3D4757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7" y="3033311"/>
              <a:ext cx="1317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9C9A95-8B5A-43F1-9497-717E81BAF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6" y="3337411"/>
              <a:ext cx="1344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B3240-45AF-473A-B877-A6100A94B98F}"/>
                </a:ext>
              </a:extLst>
            </p:cNvPr>
            <p:cNvSpPr txBox="1"/>
            <p:nvPr/>
          </p:nvSpPr>
          <p:spPr>
            <a:xfrm>
              <a:off x="4733890" y="3487089"/>
              <a:ext cx="257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6C43-04C7-4BF8-81D5-1C46F741EB92}"/>
                </a:ext>
              </a:extLst>
            </p:cNvPr>
            <p:cNvCxnSpPr/>
            <p:nvPr/>
          </p:nvCxnSpPr>
          <p:spPr>
            <a:xfrm flipV="1">
              <a:off x="3694014" y="3894491"/>
              <a:ext cx="0" cy="10357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6719B1-9099-4328-8C67-8CAB37096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416" y="3208492"/>
              <a:ext cx="0" cy="6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746535-BA34-4438-9051-3172CDF59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205" y="3066881"/>
              <a:ext cx="422891" cy="879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7A8727-56F6-4643-832A-A89A9C4B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096" y="2652226"/>
              <a:ext cx="248590" cy="414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25E743-A6C6-4569-AC28-571F571B6098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85" y="3117618"/>
              <a:ext cx="5660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C42F2-ADCD-4820-B5FC-300647E7245B}"/>
              </a:ext>
            </a:extLst>
          </p:cNvPr>
          <p:cNvSpPr txBox="1"/>
          <p:nvPr/>
        </p:nvSpPr>
        <p:spPr>
          <a:xfrm>
            <a:off x="5482354" y="3026582"/>
            <a:ext cx="382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detect the deflection using a LDR, a significant amount of light must be lost when the fiber is bent</a:t>
            </a:r>
          </a:p>
        </p:txBody>
      </p:sp>
    </p:spTree>
    <p:extLst>
      <p:ext uri="{BB962C8B-B14F-4D97-AF65-F5344CB8AC3E}">
        <p14:creationId xmlns:p14="http://schemas.microsoft.com/office/powerpoint/2010/main" val="5812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E1DB-230D-4B8A-8E6E-87091F5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Materials/Mediums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C66-1914-4C21-A3EE-E2D70B42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optical fiber</a:t>
            </a:r>
          </a:p>
          <a:p>
            <a:r>
              <a:rPr lang="en-US" dirty="0" err="1"/>
              <a:t>Vytaflex</a:t>
            </a:r>
            <a:r>
              <a:rPr lang="en-US" dirty="0"/>
              <a:t> – a semi-transparent urethane rubber</a:t>
            </a:r>
          </a:p>
          <a:p>
            <a:r>
              <a:rPr lang="en-US" dirty="0" err="1"/>
              <a:t>Ecoflex</a:t>
            </a:r>
            <a:r>
              <a:rPr lang="en-US" dirty="0"/>
              <a:t> – an opaque silicone</a:t>
            </a:r>
          </a:p>
          <a:p>
            <a:r>
              <a:rPr lang="en-US" dirty="0" err="1"/>
              <a:t>Humimic</a:t>
            </a:r>
            <a:r>
              <a:rPr lang="en-US" dirty="0"/>
              <a:t> gel – a transparent synthetic gelatin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4F8F1C-86E4-44AB-97CD-B0000F79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09" y="2013716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34-D184-4104-92C7-CD09424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7B1-BC2C-4DBB-B602-09DC986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6073" cy="4050792"/>
          </a:xfrm>
        </p:spPr>
        <p:txBody>
          <a:bodyPr/>
          <a:lstStyle/>
          <a:p>
            <a:r>
              <a:rPr lang="en-US" dirty="0"/>
              <a:t>The optimal wavelength of the LDR must be determined</a:t>
            </a:r>
          </a:p>
          <a:p>
            <a:r>
              <a:rPr lang="en-US" dirty="0"/>
              <a:t>This does not depend on the material used</a:t>
            </a:r>
          </a:p>
          <a:p>
            <a:r>
              <a:rPr lang="en-US" dirty="0" err="1"/>
              <a:t>Humimic</a:t>
            </a:r>
            <a:r>
              <a:rPr lang="en-US" dirty="0"/>
              <a:t> was used as a constant baseline</a:t>
            </a:r>
          </a:p>
          <a:p>
            <a:r>
              <a:rPr lang="en-US" dirty="0"/>
              <a:t>A 3d printed cast was used to eliminate external light</a:t>
            </a:r>
          </a:p>
          <a:p>
            <a:r>
              <a:rPr lang="en-US" dirty="0"/>
              <a:t>A constant depression was used to determine minimum intensity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25BC9-BACB-4DAA-BCD7-66CC40AC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754"/>
              </p:ext>
            </p:extLst>
          </p:nvPr>
        </p:nvGraphicFramePr>
        <p:xfrm>
          <a:off x="7190071" y="1307267"/>
          <a:ext cx="4684295" cy="4059611"/>
        </p:xfrm>
        <a:graphic>
          <a:graphicData uri="http://schemas.openxmlformats.org/drawingml/2006/table">
            <a:tbl>
              <a:tblPr/>
              <a:tblGrid>
                <a:gridCol w="629609">
                  <a:extLst>
                    <a:ext uri="{9D8B030D-6E8A-4147-A177-3AD203B41FA5}">
                      <a16:colId xmlns:a16="http://schemas.microsoft.com/office/drawing/2014/main" val="2288242997"/>
                    </a:ext>
                  </a:extLst>
                </a:gridCol>
                <a:gridCol w="749235">
                  <a:extLst>
                    <a:ext uri="{9D8B030D-6E8A-4147-A177-3AD203B41FA5}">
                      <a16:colId xmlns:a16="http://schemas.microsoft.com/office/drawing/2014/main" val="1086849731"/>
                    </a:ext>
                  </a:extLst>
                </a:gridCol>
                <a:gridCol w="705162">
                  <a:extLst>
                    <a:ext uri="{9D8B030D-6E8A-4147-A177-3AD203B41FA5}">
                      <a16:colId xmlns:a16="http://schemas.microsoft.com/office/drawing/2014/main" val="339399592"/>
                    </a:ext>
                  </a:extLst>
                </a:gridCol>
                <a:gridCol w="724052">
                  <a:extLst>
                    <a:ext uri="{9D8B030D-6E8A-4147-A177-3AD203B41FA5}">
                      <a16:colId xmlns:a16="http://schemas.microsoft.com/office/drawing/2014/main" val="583623842"/>
                    </a:ext>
                  </a:extLst>
                </a:gridCol>
                <a:gridCol w="686275">
                  <a:extLst>
                    <a:ext uri="{9D8B030D-6E8A-4147-A177-3AD203B41FA5}">
                      <a16:colId xmlns:a16="http://schemas.microsoft.com/office/drawing/2014/main" val="1447917523"/>
                    </a:ext>
                  </a:extLst>
                </a:gridCol>
                <a:gridCol w="1189962">
                  <a:extLst>
                    <a:ext uri="{9D8B030D-6E8A-4147-A177-3AD203B41FA5}">
                      <a16:colId xmlns:a16="http://schemas.microsoft.com/office/drawing/2014/main" val="380963810"/>
                    </a:ext>
                  </a:extLst>
                </a:gridCol>
              </a:tblGrid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</a:rPr>
                        <a:t>Colour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Medium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Minimum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Maximum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delta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Notes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6090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37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1013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9369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white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1021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816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8620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797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5836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235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042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yellow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09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748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03950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957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95177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7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864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619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58684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253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775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522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1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37F-0E11-4EDB-83A2-997D10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each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1CC-2CFA-4646-925C-67C45D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13167" cy="4050792"/>
          </a:xfrm>
        </p:spPr>
        <p:txBody>
          <a:bodyPr/>
          <a:lstStyle/>
          <a:p>
            <a:r>
              <a:rPr lang="en-US" dirty="0"/>
              <a:t>Optic fibers were too perfect and there was no light deflection, even when bent over 90 degrees.</a:t>
            </a:r>
          </a:p>
          <a:p>
            <a:pPr lvl="1"/>
            <a:r>
              <a:rPr lang="en-US" dirty="0"/>
              <a:t>The internal reflection is too high</a:t>
            </a:r>
          </a:p>
          <a:p>
            <a:pPr lvl="1"/>
            <a:r>
              <a:rPr lang="en-US" dirty="0"/>
              <a:t>A  non-ideal optical fiber is needed so that light is lost when bent</a:t>
            </a:r>
          </a:p>
          <a:p>
            <a:r>
              <a:rPr lang="en-US" dirty="0" err="1"/>
              <a:t>Ecoflex</a:t>
            </a:r>
            <a:r>
              <a:rPr lang="en-US" dirty="0"/>
              <a:t> was too opaque and did not permit any light from the LED to pass</a:t>
            </a:r>
          </a:p>
          <a:p>
            <a:r>
              <a:rPr lang="en-US" dirty="0"/>
              <a:t> </a:t>
            </a:r>
            <a:r>
              <a:rPr lang="en-US" dirty="0" err="1"/>
              <a:t>Humimic</a:t>
            </a:r>
            <a:r>
              <a:rPr lang="en-US" dirty="0"/>
              <a:t> was too soft and melted/tore due to the body heat. </a:t>
            </a:r>
          </a:p>
          <a:p>
            <a:pPr lvl="1"/>
            <a:r>
              <a:rPr lang="en-US" dirty="0" err="1"/>
              <a:t>Humimic</a:t>
            </a:r>
            <a:r>
              <a:rPr lang="en-US" dirty="0"/>
              <a:t> melts at about 50 degrees; body heat is about 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13E17-E859-4D4D-A920-2DFB4C8A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14209" r="36279" b="24676"/>
          <a:stretch/>
        </p:blipFill>
        <p:spPr bwMode="auto">
          <a:xfrm>
            <a:off x="9683015" y="579617"/>
            <a:ext cx="1104609" cy="34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tic fiber internal reflection">
            <a:extLst>
              <a:ext uri="{FF2B5EF4-FFF2-40B4-BE49-F238E27FC236}">
                <a16:creationId xmlns:a16="http://schemas.microsoft.com/office/drawing/2014/main" id="{5072FF41-C2E3-4EBA-A313-61007BCD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6" y="4318133"/>
            <a:ext cx="1937836" cy="22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F30-2BE9-463B-BE8A-D82D2E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4201-7469-49D8-86B3-580F713A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  <a:p>
            <a:r>
              <a:rPr lang="en-US" dirty="0"/>
              <a:t>Fist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Two </a:t>
            </a:r>
          </a:p>
        </p:txBody>
      </p:sp>
    </p:spTree>
    <p:extLst>
      <p:ext uri="{BB962C8B-B14F-4D97-AF65-F5344CB8AC3E}">
        <p14:creationId xmlns:p14="http://schemas.microsoft.com/office/powerpoint/2010/main" val="21062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83-7C6E-4B7E-BBA4-3FD9F80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3012-36AE-47A1-8BE0-35054444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 Uno</a:t>
            </a:r>
          </a:p>
          <a:p>
            <a:endParaRPr lang="en-US" dirty="0"/>
          </a:p>
          <a:p>
            <a:r>
              <a:rPr lang="en-US" dirty="0"/>
              <a:t>XXX Arduino wiring diagram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1718</TotalTime>
  <Words>374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Lightweight assistive technology: A wearable, optical-fiber gesture recognition system</vt:lpstr>
      <vt:lpstr>Motivation</vt:lpstr>
      <vt:lpstr>Basic idea</vt:lpstr>
      <vt:lpstr>Basic setup for an optic fiber</vt:lpstr>
      <vt:lpstr>Materials/Mediums proposed</vt:lpstr>
      <vt:lpstr>LED Color</vt:lpstr>
      <vt:lpstr>Problems with each material</vt:lpstr>
      <vt:lpstr>Gestures tested</vt:lpstr>
      <vt:lpstr>Collecting data</vt:lpstr>
      <vt:lpstr>Sample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assistive technology: A wearable, optical-fiber gesture recognition system</dc:title>
  <dc:creator>Sanjay Seshan</dc:creator>
  <cp:lastModifiedBy>Sanjay Seshan</cp:lastModifiedBy>
  <cp:revision>21</cp:revision>
  <dcterms:created xsi:type="dcterms:W3CDTF">2019-12-31T04:11:05Z</dcterms:created>
  <dcterms:modified xsi:type="dcterms:W3CDTF">2020-01-03T01:50:25Z</dcterms:modified>
</cp:coreProperties>
</file>