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58" r:id="rId17"/>
    <p:sldId id="259" r:id="rId18"/>
    <p:sldId id="260" r:id="rId19"/>
    <p:sldId id="261" r:id="rId20"/>
    <p:sldId id="263" r:id="rId21"/>
    <p:sldId id="264" r:id="rId22"/>
    <p:sldId id="280"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15620"/>
    <p:restoredTop sz="94660"/>
  </p:normalViewPr>
  <p:slideViewPr>
    <p:cSldViewPr>
      <p:cViewPr varScale="1">
        <p:scale>
          <a:sx n="73" d="100"/>
          <a:sy n="73" d="100"/>
        </p:scale>
        <p:origin x="-90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7406D3F-E7C6-4CBD-AE6F-C0C9E9F7C852}" type="datetimeFigureOut">
              <a:rPr lang="en-US" smtClean="0"/>
              <a:pPr/>
              <a:t>11/16/2019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ECFFC45-410D-412E-B35A-EED7D33CDCE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06D3F-E7C6-4CBD-AE6F-C0C9E9F7C852}" type="datetimeFigureOut">
              <a:rPr lang="en-US" smtClean="0"/>
              <a:pPr/>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06D3F-E7C6-4CBD-AE6F-C0C9E9F7C852}" type="datetimeFigureOut">
              <a:rPr lang="en-US" smtClean="0"/>
              <a:pPr/>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7406D3F-E7C6-4CBD-AE6F-C0C9E9F7C852}" type="datetimeFigureOut">
              <a:rPr lang="en-US" smtClean="0"/>
              <a:pPr/>
              <a:t>11/16/2019</a:t>
            </a:fld>
            <a:endParaRPr lang="en-US"/>
          </a:p>
        </p:txBody>
      </p:sp>
      <p:sp>
        <p:nvSpPr>
          <p:cNvPr id="9" name="Slide Number Placeholder 8"/>
          <p:cNvSpPr>
            <a:spLocks noGrp="1"/>
          </p:cNvSpPr>
          <p:nvPr>
            <p:ph type="sldNum" sz="quarter" idx="15"/>
          </p:nvPr>
        </p:nvSpPr>
        <p:spPr/>
        <p:txBody>
          <a:bodyPr rtlCol="0"/>
          <a:lstStyle/>
          <a:p>
            <a:fld id="{BECFFC45-410D-412E-B35A-EED7D33CDCE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7406D3F-E7C6-4CBD-AE6F-C0C9E9F7C852}" type="datetimeFigureOut">
              <a:rPr lang="en-US" smtClean="0"/>
              <a:pPr/>
              <a:t>11/16/2019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ECFFC45-410D-412E-B35A-EED7D33CDCE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7406D3F-E7C6-4CBD-AE6F-C0C9E9F7C852}" type="datetimeFigureOut">
              <a:rPr lang="en-US" smtClean="0"/>
              <a:pPr/>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FFC45-410D-412E-B35A-EED7D33CDCE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7406D3F-E7C6-4CBD-AE6F-C0C9E9F7C852}" type="datetimeFigureOut">
              <a:rPr lang="en-US" smtClean="0"/>
              <a:pPr/>
              <a:t>11/16/2019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FFC45-410D-412E-B35A-EED7D33CDCE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7406D3F-E7C6-4CBD-AE6F-C0C9E9F7C852}" type="datetimeFigureOut">
              <a:rPr lang="en-US" smtClean="0"/>
              <a:pPr/>
              <a:t>11/16/2019</a:t>
            </a:fld>
            <a:endParaRPr lang="en-US"/>
          </a:p>
        </p:txBody>
      </p:sp>
      <p:sp>
        <p:nvSpPr>
          <p:cNvPr id="7" name="Slide Number Placeholder 6"/>
          <p:cNvSpPr>
            <a:spLocks noGrp="1"/>
          </p:cNvSpPr>
          <p:nvPr>
            <p:ph type="sldNum" sz="quarter" idx="11"/>
          </p:nvPr>
        </p:nvSpPr>
        <p:spPr/>
        <p:txBody>
          <a:bodyPr rtlCol="0"/>
          <a:lstStyle/>
          <a:p>
            <a:fld id="{BECFFC45-410D-412E-B35A-EED7D33CDCE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06D3F-E7C6-4CBD-AE6F-C0C9E9F7C852}" type="datetimeFigureOut">
              <a:rPr lang="en-US" smtClean="0"/>
              <a:pPr/>
              <a:t>11/16/2019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FFC45-410D-412E-B35A-EED7D33CDC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7406D3F-E7C6-4CBD-AE6F-C0C9E9F7C852}" type="datetimeFigureOut">
              <a:rPr lang="en-US" smtClean="0"/>
              <a:pPr/>
              <a:t>11/16/2019</a:t>
            </a:fld>
            <a:endParaRPr lang="en-US"/>
          </a:p>
        </p:txBody>
      </p:sp>
      <p:sp>
        <p:nvSpPr>
          <p:cNvPr id="22" name="Slide Number Placeholder 21"/>
          <p:cNvSpPr>
            <a:spLocks noGrp="1"/>
          </p:cNvSpPr>
          <p:nvPr>
            <p:ph type="sldNum" sz="quarter" idx="15"/>
          </p:nvPr>
        </p:nvSpPr>
        <p:spPr/>
        <p:txBody>
          <a:bodyPr rtlCol="0"/>
          <a:lstStyle/>
          <a:p>
            <a:fld id="{BECFFC45-410D-412E-B35A-EED7D33CDCE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7406D3F-E7C6-4CBD-AE6F-C0C9E9F7C852}" type="datetimeFigureOut">
              <a:rPr lang="en-US" smtClean="0"/>
              <a:pPr/>
              <a:t>11/16/2019</a:t>
            </a:fld>
            <a:endParaRPr lang="en-US"/>
          </a:p>
        </p:txBody>
      </p:sp>
      <p:sp>
        <p:nvSpPr>
          <p:cNvPr id="18" name="Slide Number Placeholder 17"/>
          <p:cNvSpPr>
            <a:spLocks noGrp="1"/>
          </p:cNvSpPr>
          <p:nvPr>
            <p:ph type="sldNum" sz="quarter" idx="11"/>
          </p:nvPr>
        </p:nvSpPr>
        <p:spPr/>
        <p:txBody>
          <a:bodyPr rtlCol="0"/>
          <a:lstStyle/>
          <a:p>
            <a:fld id="{BECFFC45-410D-412E-B35A-EED7D33CDCE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7406D3F-E7C6-4CBD-AE6F-C0C9E9F7C852}" type="datetimeFigureOut">
              <a:rPr lang="en-US" smtClean="0"/>
              <a:pPr/>
              <a:t>11/16/2019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ECFFC45-410D-412E-B35A-EED7D33CDC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01000" cy="1077218"/>
          </a:xfrm>
          <a:prstGeom prst="rect">
            <a:avLst/>
          </a:prstGeom>
          <a:noFill/>
        </p:spPr>
        <p:txBody>
          <a:bodyPr wrap="square" rtlCol="0">
            <a:spAutoFit/>
          </a:bodyPr>
          <a:lstStyle/>
          <a:p>
            <a:pPr algn="ctr"/>
            <a:endParaRPr lang="en-US" sz="3200" dirty="0" smtClean="0"/>
          </a:p>
          <a:p>
            <a:pPr algn="ctr"/>
            <a:r>
              <a:rPr lang="en-US" sz="3200" dirty="0" smtClean="0"/>
              <a:t>Vulnerability Analysis  </a:t>
            </a:r>
            <a:endParaRPr lang="en-US" sz="3200" dirty="0"/>
          </a:p>
        </p:txBody>
      </p:sp>
      <p:sp>
        <p:nvSpPr>
          <p:cNvPr id="3" name="Rectangle 2"/>
          <p:cNvSpPr/>
          <p:nvPr/>
        </p:nvSpPr>
        <p:spPr>
          <a:xfrm>
            <a:off x="1143000" y="2590800"/>
            <a:ext cx="7086600" cy="3046988"/>
          </a:xfrm>
          <a:prstGeom prst="rect">
            <a:avLst/>
          </a:prstGeom>
        </p:spPr>
        <p:txBody>
          <a:bodyPr wrap="square">
            <a:spAutoFit/>
          </a:bodyPr>
          <a:lstStyle/>
          <a:p>
            <a:pPr algn="just"/>
            <a:r>
              <a:rPr lang="en-US" sz="2400" dirty="0"/>
              <a:t>A vulnerability assessment is the process of defining, identifying, classifying and prioritizing vulnerabilities in computer systems, applications and network infrastructures and providing the organization doing the assessment with the necessary knowledge, awareness and risk background to understand the threats to its environment and react appropriately.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Regs"/>
          <p:cNvPicPr>
            <a:picLocks noChangeAspect="1" noChangeArrowheads="1"/>
          </p:cNvPicPr>
          <p:nvPr/>
        </p:nvPicPr>
        <p:blipFill>
          <a:blip r:embed="rId2"/>
          <a:srcRect/>
          <a:stretch>
            <a:fillRect/>
          </a:stretch>
        </p:blipFill>
        <p:spPr bwMode="auto">
          <a:xfrm>
            <a:off x="609600" y="1828800"/>
            <a:ext cx="7620000" cy="20764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19200"/>
            <a:ext cx="6553200" cy="1477328"/>
          </a:xfrm>
          <a:prstGeom prst="rect">
            <a:avLst/>
          </a:prstGeom>
        </p:spPr>
        <p:txBody>
          <a:bodyPr wrap="square">
            <a:spAutoFit/>
          </a:bodyPr>
          <a:lstStyle/>
          <a:p>
            <a:r>
              <a:rPr lang="en-US" dirty="0"/>
              <a:t>The malware steals credentials from email, ftp, and browser programs by concatenating available strings in the memory and usage of the APIs </a:t>
            </a:r>
            <a:r>
              <a:rPr lang="en-US" dirty="0" err="1"/>
              <a:t>RegOpenKeyExW</a:t>
            </a:r>
            <a:r>
              <a:rPr lang="en-US" dirty="0"/>
              <a:t> and </a:t>
            </a:r>
            <a:r>
              <a:rPr lang="en-US" dirty="0" err="1"/>
              <a:t>PathFileExistsW</a:t>
            </a:r>
            <a:r>
              <a:rPr lang="en-US" dirty="0"/>
              <a:t> to check if registry or paths of various programs exist:</a:t>
            </a:r>
          </a:p>
        </p:txBody>
      </p:sp>
      <p:pic>
        <p:nvPicPr>
          <p:cNvPr id="30723" name="Picture 3"/>
          <p:cNvPicPr>
            <a:picLocks noChangeAspect="1" noChangeArrowheads="1"/>
          </p:cNvPicPr>
          <p:nvPr/>
        </p:nvPicPr>
        <p:blipFill>
          <a:blip r:embed="rId2"/>
          <a:srcRect/>
          <a:stretch>
            <a:fillRect/>
          </a:stretch>
        </p:blipFill>
        <p:spPr bwMode="auto">
          <a:xfrm>
            <a:off x="609600" y="3200400"/>
            <a:ext cx="8260461"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533400"/>
            <a:ext cx="3876382" cy="369332"/>
          </a:xfrm>
          <a:prstGeom prst="rect">
            <a:avLst/>
          </a:prstGeom>
        </p:spPr>
        <p:txBody>
          <a:bodyPr wrap="none">
            <a:spAutoFit/>
          </a:bodyPr>
          <a:lstStyle/>
          <a:p>
            <a:r>
              <a:rPr lang="en-US" dirty="0"/>
              <a:t>Email Programs (Memory Strings)</a:t>
            </a:r>
          </a:p>
        </p:txBody>
      </p:sp>
      <p:pic>
        <p:nvPicPr>
          <p:cNvPr id="31746" name="Picture 2" descr="Email_related"/>
          <p:cNvPicPr>
            <a:picLocks noChangeAspect="1" noChangeArrowheads="1"/>
          </p:cNvPicPr>
          <p:nvPr/>
        </p:nvPicPr>
        <p:blipFill>
          <a:blip r:embed="rId2"/>
          <a:srcRect/>
          <a:stretch>
            <a:fillRect/>
          </a:stretch>
        </p:blipFill>
        <p:spPr bwMode="auto">
          <a:xfrm>
            <a:off x="457200" y="2743200"/>
            <a:ext cx="7620000" cy="33813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381000"/>
            <a:ext cx="4121641" cy="369332"/>
          </a:xfrm>
          <a:prstGeom prst="rect">
            <a:avLst/>
          </a:prstGeom>
        </p:spPr>
        <p:txBody>
          <a:bodyPr wrap="none">
            <a:spAutoFit/>
          </a:bodyPr>
          <a:lstStyle/>
          <a:p>
            <a:r>
              <a:rPr lang="en-US" dirty="0"/>
              <a:t>Browser Programs (Memory Strings)</a:t>
            </a:r>
          </a:p>
        </p:txBody>
      </p:sp>
      <p:pic>
        <p:nvPicPr>
          <p:cNvPr id="32770" name="Picture 2" descr="Browser_mem"/>
          <p:cNvPicPr>
            <a:picLocks noChangeAspect="1" noChangeArrowheads="1"/>
          </p:cNvPicPr>
          <p:nvPr/>
        </p:nvPicPr>
        <p:blipFill>
          <a:blip r:embed="rId2"/>
          <a:srcRect/>
          <a:stretch>
            <a:fillRect/>
          </a:stretch>
        </p:blipFill>
        <p:spPr bwMode="auto">
          <a:xfrm>
            <a:off x="1066800" y="2286000"/>
            <a:ext cx="6600825" cy="26289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533400"/>
            <a:ext cx="3693640" cy="369332"/>
          </a:xfrm>
          <a:prstGeom prst="rect">
            <a:avLst/>
          </a:prstGeom>
        </p:spPr>
        <p:txBody>
          <a:bodyPr wrap="none">
            <a:spAutoFit/>
          </a:bodyPr>
          <a:lstStyle/>
          <a:p>
            <a:r>
              <a:rPr lang="en-US" dirty="0"/>
              <a:t>FTP Programs (Memory Strings)</a:t>
            </a:r>
          </a:p>
        </p:txBody>
      </p:sp>
      <p:pic>
        <p:nvPicPr>
          <p:cNvPr id="33794" name="Picture 2" descr="Ftp_mem"/>
          <p:cNvPicPr>
            <a:picLocks noChangeAspect="1" noChangeArrowheads="1"/>
          </p:cNvPicPr>
          <p:nvPr/>
        </p:nvPicPr>
        <p:blipFill>
          <a:blip r:embed="rId2"/>
          <a:srcRect/>
          <a:stretch>
            <a:fillRect/>
          </a:stretch>
        </p:blipFill>
        <p:spPr bwMode="auto">
          <a:xfrm>
            <a:off x="1371600" y="1981200"/>
            <a:ext cx="6115050" cy="109537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onnection2"/>
          <p:cNvPicPr>
            <a:picLocks noChangeAspect="1" noChangeArrowheads="1"/>
          </p:cNvPicPr>
          <p:nvPr/>
        </p:nvPicPr>
        <p:blipFill>
          <a:blip r:embed="rId2"/>
          <a:srcRect/>
          <a:stretch>
            <a:fillRect/>
          </a:stretch>
        </p:blipFill>
        <p:spPr bwMode="auto">
          <a:xfrm>
            <a:off x="457200" y="838200"/>
            <a:ext cx="7620000" cy="619126"/>
          </a:xfrm>
          <a:prstGeom prst="rect">
            <a:avLst/>
          </a:prstGeom>
          <a:noFill/>
        </p:spPr>
      </p:pic>
      <p:sp>
        <p:nvSpPr>
          <p:cNvPr id="3" name="Rectangle 2"/>
          <p:cNvSpPr/>
          <p:nvPr/>
        </p:nvSpPr>
        <p:spPr>
          <a:xfrm>
            <a:off x="2209800" y="1828800"/>
            <a:ext cx="4572000" cy="3416320"/>
          </a:xfrm>
          <a:prstGeom prst="rect">
            <a:avLst/>
          </a:prstGeom>
        </p:spPr>
        <p:txBody>
          <a:bodyPr>
            <a:spAutoFit/>
          </a:bodyPr>
          <a:lstStyle/>
          <a:p>
            <a:pPr algn="just"/>
            <a:r>
              <a:rPr lang="en-US" dirty="0"/>
              <a:t>It's pretty unusual to find so many stages and vectors being used to download malware. Indeed, this approach can be very risky for the malware author. If any one stage fails, it will have a domino effect on the whole process. Another noticeable point is that the attack uses file types (DOCX, RTF and HTA), that are not often blocked by email or network gateways unlike the more obvious scripting languages like VBS, </a:t>
            </a:r>
            <a:r>
              <a:rPr lang="en-US" dirty="0" err="1"/>
              <a:t>JScript</a:t>
            </a:r>
            <a:r>
              <a:rPr lang="en-US" dirty="0"/>
              <a:t> or WSF.</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2514600"/>
            <a:ext cx="7620000" cy="2308324"/>
          </a:xfrm>
          <a:prstGeom prst="rect">
            <a:avLst/>
          </a:prstGeom>
          <a:noFill/>
        </p:spPr>
        <p:txBody>
          <a:bodyPr wrap="square" rtlCol="0">
            <a:spAutoFit/>
          </a:bodyPr>
          <a:lstStyle/>
          <a:p>
            <a:r>
              <a:rPr lang="en-US" sz="2400" dirty="0" smtClean="0"/>
              <a:t>Computer has although  having hardware and software . However,  these computer has been </a:t>
            </a:r>
            <a:r>
              <a:rPr lang="en-US" sz="2400" dirty="0"/>
              <a:t> </a:t>
            </a:r>
            <a:r>
              <a:rPr lang="en-US" sz="2400" dirty="0" smtClean="0"/>
              <a:t>in any organization . </a:t>
            </a:r>
          </a:p>
          <a:p>
            <a:endParaRPr lang="en-US" sz="2400" dirty="0"/>
          </a:p>
          <a:p>
            <a:r>
              <a:rPr lang="en-US" sz="2400" dirty="0" smtClean="0"/>
              <a:t>Computers  being used in organization  should have to follow the policy and procedure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381000"/>
            <a:ext cx="4114800" cy="461665"/>
          </a:xfrm>
          <a:prstGeom prst="rect">
            <a:avLst/>
          </a:prstGeom>
          <a:noFill/>
        </p:spPr>
        <p:txBody>
          <a:bodyPr wrap="square" rtlCol="0">
            <a:spAutoFit/>
          </a:bodyPr>
          <a:lstStyle/>
          <a:p>
            <a:r>
              <a:rPr lang="en-US" sz="2400" dirty="0" smtClean="0"/>
              <a:t>How security  gets failed ?</a:t>
            </a:r>
          </a:p>
        </p:txBody>
      </p:sp>
      <p:sp>
        <p:nvSpPr>
          <p:cNvPr id="4" name="TextBox 3"/>
          <p:cNvSpPr txBox="1"/>
          <p:nvPr/>
        </p:nvSpPr>
        <p:spPr>
          <a:xfrm>
            <a:off x="457200" y="1524000"/>
            <a:ext cx="8077200" cy="830997"/>
          </a:xfrm>
          <a:prstGeom prst="rect">
            <a:avLst/>
          </a:prstGeom>
          <a:noFill/>
        </p:spPr>
        <p:txBody>
          <a:bodyPr wrap="square" rtlCol="0">
            <a:spAutoFit/>
          </a:bodyPr>
          <a:lstStyle/>
          <a:p>
            <a:r>
              <a:rPr lang="en-US" sz="2400" dirty="0" smtClean="0"/>
              <a:t>When there are loop holes in the software or hardware then then vulnerability going to be aroused  from that</a:t>
            </a:r>
          </a:p>
        </p:txBody>
      </p:sp>
      <p:sp>
        <p:nvSpPr>
          <p:cNvPr id="5" name="TextBox 4"/>
          <p:cNvSpPr txBox="1"/>
          <p:nvPr/>
        </p:nvSpPr>
        <p:spPr>
          <a:xfrm>
            <a:off x="533400" y="2895600"/>
            <a:ext cx="8077200" cy="830997"/>
          </a:xfrm>
          <a:prstGeom prst="rect">
            <a:avLst/>
          </a:prstGeom>
          <a:noFill/>
        </p:spPr>
        <p:txBody>
          <a:bodyPr wrap="square" rtlCol="0">
            <a:spAutoFit/>
          </a:bodyPr>
          <a:lstStyle/>
          <a:p>
            <a:r>
              <a:rPr lang="en-US" sz="2400" dirty="0" smtClean="0"/>
              <a:t>Person takes advantages of lapses in  procedure, technology  or  in management.</a:t>
            </a:r>
          </a:p>
        </p:txBody>
      </p:sp>
      <p:sp>
        <p:nvSpPr>
          <p:cNvPr id="6" name="TextBox 5"/>
          <p:cNvSpPr txBox="1"/>
          <p:nvPr/>
        </p:nvSpPr>
        <p:spPr>
          <a:xfrm>
            <a:off x="381000" y="4800600"/>
            <a:ext cx="8077200" cy="461665"/>
          </a:xfrm>
          <a:prstGeom prst="rect">
            <a:avLst/>
          </a:prstGeom>
          <a:noFill/>
        </p:spPr>
        <p:txBody>
          <a:bodyPr wrap="square" rtlCol="0">
            <a:spAutoFit/>
          </a:bodyPr>
          <a:lstStyle/>
          <a:p>
            <a:r>
              <a:rPr lang="en-US" sz="2400" dirty="0" smtClean="0"/>
              <a:t>Hence it is called the security  or Vulnerability flaws</a:t>
            </a:r>
          </a:p>
        </p:txBody>
      </p:sp>
    </p:spTree>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524000"/>
            <a:ext cx="8077200" cy="3785652"/>
          </a:xfrm>
          <a:prstGeom prst="rect">
            <a:avLst/>
          </a:prstGeom>
          <a:noFill/>
        </p:spPr>
        <p:txBody>
          <a:bodyPr wrap="square" rtlCol="0">
            <a:spAutoFit/>
          </a:bodyPr>
          <a:lstStyle/>
          <a:p>
            <a:r>
              <a:rPr lang="en-US" sz="2400" dirty="0" smtClean="0"/>
              <a:t> Authentication and Authorization</a:t>
            </a:r>
          </a:p>
          <a:p>
            <a:endParaRPr lang="en-US" sz="2400" dirty="0"/>
          </a:p>
          <a:p>
            <a:endParaRPr lang="en-US" sz="2400" dirty="0" smtClean="0"/>
          </a:p>
          <a:p>
            <a:r>
              <a:rPr lang="en-US" sz="2400" dirty="0" smtClean="0"/>
              <a:t>Plays very important role as far accessing system is concerned. </a:t>
            </a:r>
          </a:p>
          <a:p>
            <a:endParaRPr lang="en-US" sz="2400" dirty="0"/>
          </a:p>
          <a:p>
            <a:r>
              <a:rPr lang="en-US" sz="2400" dirty="0" smtClean="0"/>
              <a:t>You may access to the system. However, you have access to only the portion of system</a:t>
            </a:r>
            <a:endParaRPr lang="en-US" sz="2400" dirty="0"/>
          </a:p>
          <a:p>
            <a:endParaRPr lang="en-US" sz="2400" dirty="0" smtClean="0"/>
          </a:p>
          <a:p>
            <a:endParaRPr lang="en-US" sz="2400" dirty="0" smtClean="0"/>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524000"/>
            <a:ext cx="8077200" cy="4893647"/>
          </a:xfrm>
          <a:prstGeom prst="rect">
            <a:avLst/>
          </a:prstGeom>
          <a:noFill/>
        </p:spPr>
        <p:txBody>
          <a:bodyPr wrap="square" rtlCol="0">
            <a:spAutoFit/>
          </a:bodyPr>
          <a:lstStyle/>
          <a:p>
            <a:r>
              <a:rPr lang="en-US" sz="2400" dirty="0" smtClean="0"/>
              <a:t>Many administrative users are authorized  to create new accounts. </a:t>
            </a:r>
          </a:p>
          <a:p>
            <a:endParaRPr lang="en-US" sz="2400" dirty="0"/>
          </a:p>
          <a:p>
            <a:r>
              <a:rPr lang="en-US" sz="2400" dirty="0" smtClean="0"/>
              <a:t>Suppose user do not have administrative user can add new entry into the database  of users, thereby creating new account.</a:t>
            </a:r>
          </a:p>
          <a:p>
            <a:endParaRPr lang="en-US" sz="2400" dirty="0"/>
          </a:p>
          <a:p>
            <a:r>
              <a:rPr lang="en-US" sz="2400" dirty="0" smtClean="0"/>
              <a:t>This operation is  forbidden to the non admin users.</a:t>
            </a:r>
          </a:p>
          <a:p>
            <a:endParaRPr lang="en-US" sz="2400" dirty="0"/>
          </a:p>
          <a:p>
            <a:r>
              <a:rPr lang="en-US" sz="2400" dirty="0" smtClean="0"/>
              <a:t>Unauthorized  user has taken access to system , done damage to the system.</a:t>
            </a:r>
          </a:p>
          <a:p>
            <a:endParaRPr lang="en-US" sz="2400" dirty="0" smtClean="0"/>
          </a:p>
          <a:p>
            <a:endParaRPr lang="en-US" sz="2400" dirty="0" smtClean="0"/>
          </a:p>
        </p:txBody>
      </p:sp>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848600" cy="646331"/>
          </a:xfrm>
          <a:prstGeom prst="rect">
            <a:avLst/>
          </a:prstGeom>
        </p:spPr>
        <p:txBody>
          <a:bodyPr wrap="square">
            <a:spAutoFit/>
          </a:bodyPr>
          <a:lstStyle/>
          <a:p>
            <a:r>
              <a:rPr lang="en-US" dirty="0" smtClean="0"/>
              <a:t>https://www.trustwave.com/en-us/resources/blogs/spiderlabs-blog/multi-stage-email-word-attack-without-macros/</a:t>
            </a:r>
            <a:endParaRPr lang="en-US" dirty="0"/>
          </a:p>
        </p:txBody>
      </p:sp>
      <p:pic>
        <p:nvPicPr>
          <p:cNvPr id="3074" name="Picture 2"/>
          <p:cNvPicPr>
            <a:picLocks noChangeAspect="1" noChangeArrowheads="1"/>
          </p:cNvPicPr>
          <p:nvPr/>
        </p:nvPicPr>
        <p:blipFill>
          <a:blip r:embed="rId2"/>
          <a:srcRect/>
          <a:stretch>
            <a:fillRect/>
          </a:stretch>
        </p:blipFill>
        <p:spPr bwMode="auto">
          <a:xfrm>
            <a:off x="838200" y="1295400"/>
            <a:ext cx="7100887" cy="4791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077200" cy="4154984"/>
          </a:xfrm>
          <a:prstGeom prst="rect">
            <a:avLst/>
          </a:prstGeom>
          <a:noFill/>
        </p:spPr>
        <p:txBody>
          <a:bodyPr wrap="square" rtlCol="0">
            <a:spAutoFit/>
          </a:bodyPr>
          <a:lstStyle/>
          <a:p>
            <a:r>
              <a:rPr lang="en-US" sz="2400" dirty="0" smtClean="0"/>
              <a:t>Format verification and property based testing  are technique for detecting the vulnerabilities.</a:t>
            </a:r>
          </a:p>
          <a:p>
            <a:endParaRPr lang="en-US" sz="2400" dirty="0"/>
          </a:p>
          <a:p>
            <a:r>
              <a:rPr lang="en-US" sz="2400" dirty="0" smtClean="0"/>
              <a:t>Both are based on the  design and implementation  of  computer System. </a:t>
            </a:r>
          </a:p>
          <a:p>
            <a:endParaRPr lang="en-US" sz="2400" dirty="0"/>
          </a:p>
          <a:p>
            <a:endParaRPr lang="en-US" sz="2400" dirty="0" smtClean="0"/>
          </a:p>
          <a:p>
            <a:r>
              <a:rPr lang="en-US" sz="2400" dirty="0" smtClean="0"/>
              <a:t>It is exploitation of the system. You can use the tool access the system.</a:t>
            </a:r>
          </a:p>
          <a:p>
            <a:endParaRPr lang="en-US" sz="2400" dirty="0" smtClean="0"/>
          </a:p>
          <a:p>
            <a:endParaRPr lang="en-US" sz="2400" dirty="0" smtClean="0"/>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077200" cy="830997"/>
          </a:xfrm>
          <a:prstGeom prst="rect">
            <a:avLst/>
          </a:prstGeom>
          <a:noFill/>
        </p:spPr>
        <p:txBody>
          <a:bodyPr wrap="square" rtlCol="0">
            <a:spAutoFit/>
          </a:bodyPr>
          <a:lstStyle/>
          <a:p>
            <a:r>
              <a:rPr lang="en-US" sz="2400" dirty="0" smtClean="0"/>
              <a:t>You can hunt for vulnerabilities in a system by writing the code in python</a:t>
            </a:r>
          </a:p>
        </p:txBody>
      </p:sp>
    </p:spTree>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286000"/>
            <a:ext cx="8001000" cy="1323439"/>
          </a:xfrm>
          <a:prstGeom prst="rect">
            <a:avLst/>
          </a:prstGeom>
          <a:noFill/>
        </p:spPr>
        <p:txBody>
          <a:bodyPr wrap="square" rtlCol="0">
            <a:spAutoFit/>
          </a:bodyPr>
          <a:lstStyle/>
          <a:p>
            <a:pPr algn="ctr"/>
            <a:endParaRPr lang="en-US" sz="4000" dirty="0" smtClean="0"/>
          </a:p>
          <a:p>
            <a:pPr algn="ctr"/>
            <a:r>
              <a:rPr lang="en-US" sz="4000" dirty="0" smtClean="0"/>
              <a:t>Vulnerability Management  </a:t>
            </a:r>
            <a:endParaRPr lang="en-US" sz="4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295400"/>
            <a:ext cx="6781800" cy="3770263"/>
          </a:xfrm>
          <a:prstGeom prst="rect">
            <a:avLst/>
          </a:prstGeom>
          <a:noFill/>
        </p:spPr>
        <p:txBody>
          <a:bodyPr wrap="square" rtlCol="0">
            <a:spAutoFit/>
          </a:bodyPr>
          <a:lstStyle/>
          <a:p>
            <a:pPr algn="ctr"/>
            <a:r>
              <a:rPr lang="en-US" sz="23900" dirty="0" smtClean="0"/>
              <a:t>?</a:t>
            </a:r>
            <a:endParaRPr lang="en-US" sz="239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001000" cy="1569660"/>
          </a:xfrm>
          <a:prstGeom prst="rect">
            <a:avLst/>
          </a:prstGeom>
          <a:noFill/>
        </p:spPr>
        <p:txBody>
          <a:bodyPr wrap="square" rtlCol="0">
            <a:spAutoFit/>
          </a:bodyPr>
          <a:lstStyle/>
          <a:p>
            <a:pPr algn="just"/>
            <a:r>
              <a:rPr lang="en-US" sz="3200" dirty="0" smtClean="0"/>
              <a:t>Process of managing  the risk presented to enterprise  due to </a:t>
            </a:r>
            <a:r>
              <a:rPr lang="en-US" sz="3200" dirty="0" err="1" smtClean="0"/>
              <a:t>vulnerabilites</a:t>
            </a:r>
            <a:r>
              <a:rPr lang="en-US" sz="3200" dirty="0" smtClean="0"/>
              <a:t>, related to software or hardware</a:t>
            </a:r>
          </a:p>
        </p:txBody>
      </p:sp>
      <p:sp>
        <p:nvSpPr>
          <p:cNvPr id="3" name="TextBox 2"/>
          <p:cNvSpPr txBox="1"/>
          <p:nvPr/>
        </p:nvSpPr>
        <p:spPr>
          <a:xfrm>
            <a:off x="533400" y="2667000"/>
            <a:ext cx="8001000" cy="584775"/>
          </a:xfrm>
          <a:prstGeom prst="rect">
            <a:avLst/>
          </a:prstGeom>
          <a:noFill/>
        </p:spPr>
        <p:txBody>
          <a:bodyPr wrap="square" rtlCol="0">
            <a:spAutoFit/>
          </a:bodyPr>
          <a:lstStyle/>
          <a:p>
            <a:r>
              <a:rPr lang="en-US" sz="3200" dirty="0" smtClean="0"/>
              <a:t>It is related to discovery </a:t>
            </a:r>
            <a:endParaRPr lang="en-US" sz="3200" dirty="0"/>
          </a:p>
        </p:txBody>
      </p:sp>
      <p:sp>
        <p:nvSpPr>
          <p:cNvPr id="4" name="TextBox 3"/>
          <p:cNvSpPr txBox="1"/>
          <p:nvPr/>
        </p:nvSpPr>
        <p:spPr>
          <a:xfrm>
            <a:off x="381000" y="3570982"/>
            <a:ext cx="8001000" cy="584775"/>
          </a:xfrm>
          <a:prstGeom prst="rect">
            <a:avLst/>
          </a:prstGeom>
          <a:noFill/>
        </p:spPr>
        <p:txBody>
          <a:bodyPr wrap="square" rtlCol="0">
            <a:spAutoFit/>
          </a:bodyPr>
          <a:lstStyle/>
          <a:p>
            <a:r>
              <a:rPr lang="en-US" sz="3200" dirty="0" smtClean="0"/>
              <a:t>It is related to security practices</a:t>
            </a:r>
            <a:endParaRPr lang="en-US" sz="3200" dirty="0"/>
          </a:p>
        </p:txBody>
      </p:sp>
      <p:sp>
        <p:nvSpPr>
          <p:cNvPr id="5" name="TextBox 4"/>
          <p:cNvSpPr txBox="1"/>
          <p:nvPr/>
        </p:nvSpPr>
        <p:spPr>
          <a:xfrm>
            <a:off x="457200" y="5130225"/>
            <a:ext cx="8001000" cy="584775"/>
          </a:xfrm>
          <a:prstGeom prst="rect">
            <a:avLst/>
          </a:prstGeom>
          <a:noFill/>
        </p:spPr>
        <p:txBody>
          <a:bodyPr wrap="square" rtlCol="0">
            <a:spAutoFit/>
          </a:bodyPr>
          <a:lstStyle/>
          <a:p>
            <a:r>
              <a:rPr lang="en-US" sz="3200" dirty="0" smtClean="0"/>
              <a:t>Process to assist managing security</a:t>
            </a:r>
            <a:endParaRPr lang="en-US"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001000" cy="1077218"/>
          </a:xfrm>
          <a:prstGeom prst="rect">
            <a:avLst/>
          </a:prstGeom>
          <a:noFill/>
        </p:spPr>
        <p:txBody>
          <a:bodyPr wrap="square" rtlCol="0">
            <a:spAutoFit/>
          </a:bodyPr>
          <a:lstStyle/>
          <a:p>
            <a:r>
              <a:rPr lang="en-US" sz="3200" dirty="0" smtClean="0"/>
              <a:t>Document Goal, Object, and Success criteria</a:t>
            </a:r>
            <a:endParaRPr lang="en-US" sz="3200" dirty="0"/>
          </a:p>
        </p:txBody>
      </p:sp>
      <p:sp>
        <p:nvSpPr>
          <p:cNvPr id="3" name="TextBox 2"/>
          <p:cNvSpPr txBox="1"/>
          <p:nvPr/>
        </p:nvSpPr>
        <p:spPr>
          <a:xfrm>
            <a:off x="381000" y="2057400"/>
            <a:ext cx="8001000" cy="1077218"/>
          </a:xfrm>
          <a:prstGeom prst="rect">
            <a:avLst/>
          </a:prstGeom>
          <a:noFill/>
        </p:spPr>
        <p:txBody>
          <a:bodyPr wrap="square" rtlCol="0">
            <a:spAutoFit/>
          </a:bodyPr>
          <a:lstStyle/>
          <a:p>
            <a:r>
              <a:rPr lang="en-US" sz="3200" dirty="0" smtClean="0"/>
              <a:t>Plan must be measurable  and mapped to organizational   risk as well as IT risk</a:t>
            </a:r>
            <a:endParaRPr lang="en-US" sz="3200" dirty="0"/>
          </a:p>
        </p:txBody>
      </p:sp>
      <p:sp>
        <p:nvSpPr>
          <p:cNvPr id="4" name="TextBox 3"/>
          <p:cNvSpPr txBox="1"/>
          <p:nvPr/>
        </p:nvSpPr>
        <p:spPr>
          <a:xfrm>
            <a:off x="381000" y="3570982"/>
            <a:ext cx="8001000" cy="584775"/>
          </a:xfrm>
          <a:prstGeom prst="rect">
            <a:avLst/>
          </a:prstGeom>
          <a:noFill/>
        </p:spPr>
        <p:txBody>
          <a:bodyPr wrap="square" rtlCol="0">
            <a:spAutoFit/>
          </a:bodyPr>
          <a:lstStyle/>
          <a:p>
            <a:r>
              <a:rPr lang="en-US" sz="3200" dirty="0" smtClean="0"/>
              <a:t>It is like project planning</a:t>
            </a:r>
            <a:endParaRPr lang="en-US" sz="3200" dirty="0"/>
          </a:p>
        </p:txBody>
      </p:sp>
      <p:sp>
        <p:nvSpPr>
          <p:cNvPr id="5" name="TextBox 4"/>
          <p:cNvSpPr txBox="1"/>
          <p:nvPr/>
        </p:nvSpPr>
        <p:spPr>
          <a:xfrm>
            <a:off x="457200" y="4648200"/>
            <a:ext cx="8001000" cy="584775"/>
          </a:xfrm>
          <a:prstGeom prst="rect">
            <a:avLst/>
          </a:prstGeom>
          <a:noFill/>
        </p:spPr>
        <p:txBody>
          <a:bodyPr wrap="square" rtlCol="0">
            <a:spAutoFit/>
          </a:bodyPr>
          <a:lstStyle/>
          <a:p>
            <a:r>
              <a:rPr lang="en-US" sz="3200" dirty="0" smtClean="0"/>
              <a:t>Its intent and relevance to business</a:t>
            </a:r>
            <a:endParaRPr 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066800"/>
            <a:ext cx="8001000" cy="1077218"/>
          </a:xfrm>
          <a:prstGeom prst="rect">
            <a:avLst/>
          </a:prstGeom>
          <a:noFill/>
        </p:spPr>
        <p:txBody>
          <a:bodyPr wrap="square" rtlCol="0">
            <a:spAutoFit/>
          </a:bodyPr>
          <a:lstStyle/>
          <a:p>
            <a:r>
              <a:rPr lang="en-US" sz="3200" dirty="0" smtClean="0"/>
              <a:t>Understand organization tolerance and  appetite risk</a:t>
            </a:r>
            <a:endParaRPr lang="en-US" sz="3200" dirty="0"/>
          </a:p>
        </p:txBody>
      </p:sp>
      <p:sp>
        <p:nvSpPr>
          <p:cNvPr id="3" name="TextBox 2"/>
          <p:cNvSpPr txBox="1"/>
          <p:nvPr/>
        </p:nvSpPr>
        <p:spPr>
          <a:xfrm>
            <a:off x="381000" y="2362200"/>
            <a:ext cx="8001000" cy="584775"/>
          </a:xfrm>
          <a:prstGeom prst="rect">
            <a:avLst/>
          </a:prstGeom>
          <a:noFill/>
        </p:spPr>
        <p:txBody>
          <a:bodyPr wrap="square" rtlCol="0">
            <a:spAutoFit/>
          </a:bodyPr>
          <a:lstStyle/>
          <a:p>
            <a:r>
              <a:rPr lang="en-US" sz="3200" dirty="0" smtClean="0"/>
              <a:t>Acceptable level of risk</a:t>
            </a: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19175" y="914400"/>
            <a:ext cx="710565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09600" y="685800"/>
            <a:ext cx="8231265"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14325" y="590550"/>
            <a:ext cx="8515350" cy="567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85800"/>
            <a:ext cx="7696200" cy="1200329"/>
          </a:xfrm>
          <a:prstGeom prst="rect">
            <a:avLst/>
          </a:prstGeom>
        </p:spPr>
        <p:txBody>
          <a:bodyPr wrap="square">
            <a:spAutoFit/>
          </a:bodyPr>
          <a:lstStyle/>
          <a:p>
            <a:pPr algn="just"/>
            <a:r>
              <a:rPr lang="en-US" dirty="0"/>
              <a:t>When user opens the DOCX file, it causes a remote document file to be accessed from the URL: hxxp://gamestoredownload[.]download/WS-word2017pa[.]doc. This is actually a RTF file that is downloaded and executed.</a:t>
            </a:r>
          </a:p>
        </p:txBody>
      </p:sp>
      <p:pic>
        <p:nvPicPr>
          <p:cNvPr id="7173" name="Picture 5" descr="Opening"/>
          <p:cNvPicPr>
            <a:picLocks noChangeAspect="1" noChangeArrowheads="1"/>
          </p:cNvPicPr>
          <p:nvPr/>
        </p:nvPicPr>
        <p:blipFill>
          <a:blip r:embed="rId2"/>
          <a:srcRect/>
          <a:stretch>
            <a:fillRect/>
          </a:stretch>
        </p:blipFill>
        <p:spPr bwMode="auto">
          <a:xfrm>
            <a:off x="2057400" y="2286000"/>
            <a:ext cx="4410075" cy="1752600"/>
          </a:xfrm>
          <a:prstGeom prst="rect">
            <a:avLst/>
          </a:prstGeom>
          <a:noFill/>
        </p:spPr>
      </p:pic>
      <p:sp>
        <p:nvSpPr>
          <p:cNvPr id="6" name="Rectangle 5"/>
          <p:cNvSpPr/>
          <p:nvPr/>
        </p:nvSpPr>
        <p:spPr>
          <a:xfrm>
            <a:off x="304800" y="4267200"/>
            <a:ext cx="7696200" cy="1754326"/>
          </a:xfrm>
          <a:prstGeom prst="rect">
            <a:avLst/>
          </a:prstGeom>
        </p:spPr>
        <p:txBody>
          <a:bodyPr wrap="square">
            <a:spAutoFit/>
          </a:bodyPr>
          <a:lstStyle/>
          <a:p>
            <a:r>
              <a:rPr lang="en-US" dirty="0"/>
              <a:t>The RTF file exploits the recent </a:t>
            </a:r>
            <a:r>
              <a:rPr lang="en-US" b="1" dirty="0"/>
              <a:t>CVE-2017-11882</a:t>
            </a:r>
            <a:r>
              <a:rPr lang="en-US" dirty="0"/>
              <a:t> vulnerability that targets the MS Equation Editor tool. For more information about this vulnerability, </a:t>
            </a:r>
          </a:p>
          <a:p>
            <a:r>
              <a:rPr lang="en-US" dirty="0"/>
              <a:t>When the RTF file is run, by decoding the ASCII to its equivalent values, it will execute an MSHTA command line which downloads and executes a remote HTA file.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hart2"/>
          <p:cNvPicPr>
            <a:picLocks noChangeAspect="1" noChangeArrowheads="1"/>
          </p:cNvPicPr>
          <p:nvPr/>
        </p:nvPicPr>
        <p:blipFill>
          <a:blip r:embed="rId2"/>
          <a:srcRect/>
          <a:stretch>
            <a:fillRect/>
          </a:stretch>
        </p:blipFill>
        <p:spPr bwMode="auto">
          <a:xfrm>
            <a:off x="1066800" y="1600200"/>
            <a:ext cx="6924675" cy="367665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153400" cy="923330"/>
          </a:xfrm>
          <a:prstGeom prst="rect">
            <a:avLst/>
          </a:prstGeom>
        </p:spPr>
        <p:txBody>
          <a:bodyPr wrap="square">
            <a:spAutoFit/>
          </a:bodyPr>
          <a:lstStyle/>
          <a:p>
            <a:r>
              <a:rPr lang="en-US" dirty="0"/>
              <a:t>The HTA file contains VBScript with obfuscated code. By decoding each character code in VBScript, it reveals a </a:t>
            </a:r>
            <a:r>
              <a:rPr lang="en-US" dirty="0" err="1"/>
              <a:t>PowerShell</a:t>
            </a:r>
            <a:r>
              <a:rPr lang="en-US" dirty="0"/>
              <a:t> Script which eventually downloads and executes a remote binary file.</a:t>
            </a:r>
          </a:p>
        </p:txBody>
      </p:sp>
      <p:pic>
        <p:nvPicPr>
          <p:cNvPr id="27650" name="Picture 2" descr="Chart3"/>
          <p:cNvPicPr>
            <a:picLocks noChangeAspect="1" noChangeArrowheads="1"/>
          </p:cNvPicPr>
          <p:nvPr/>
        </p:nvPicPr>
        <p:blipFill>
          <a:blip r:embed="rId2"/>
          <a:srcRect/>
          <a:stretch>
            <a:fillRect/>
          </a:stretch>
        </p:blipFill>
        <p:spPr bwMode="auto">
          <a:xfrm>
            <a:off x="1828800" y="1828800"/>
            <a:ext cx="4419600" cy="464400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381000"/>
            <a:ext cx="4572000" cy="646331"/>
          </a:xfrm>
          <a:prstGeom prst="rect">
            <a:avLst/>
          </a:prstGeom>
        </p:spPr>
        <p:txBody>
          <a:bodyPr>
            <a:spAutoFit/>
          </a:bodyPr>
          <a:lstStyle/>
          <a:p>
            <a:r>
              <a:rPr lang="en-US" dirty="0"/>
              <a:t>Finally, we get the final payload which is a Password Stealer Malware.</a:t>
            </a:r>
          </a:p>
        </p:txBody>
      </p:sp>
      <p:pic>
        <p:nvPicPr>
          <p:cNvPr id="28674" name="Picture 2" descr="Copyofitself"/>
          <p:cNvPicPr>
            <a:picLocks noChangeAspect="1" noChangeArrowheads="1"/>
          </p:cNvPicPr>
          <p:nvPr/>
        </p:nvPicPr>
        <p:blipFill>
          <a:blip r:embed="rId2"/>
          <a:srcRect/>
          <a:stretch>
            <a:fillRect/>
          </a:stretch>
        </p:blipFill>
        <p:spPr bwMode="auto">
          <a:xfrm>
            <a:off x="762000" y="1828800"/>
            <a:ext cx="5362575" cy="1666875"/>
          </a:xfrm>
          <a:prstGeom prst="rect">
            <a:avLst/>
          </a:prstGeom>
          <a:noFill/>
        </p:spPr>
      </p:pic>
      <p:sp>
        <p:nvSpPr>
          <p:cNvPr id="4" name="Rectangle 3"/>
          <p:cNvSpPr/>
          <p:nvPr/>
        </p:nvSpPr>
        <p:spPr>
          <a:xfrm>
            <a:off x="990600" y="4191000"/>
            <a:ext cx="3118161" cy="369332"/>
          </a:xfrm>
          <a:prstGeom prst="rect">
            <a:avLst/>
          </a:prstGeom>
        </p:spPr>
        <p:txBody>
          <a:bodyPr wrap="none">
            <a:spAutoFit/>
          </a:bodyPr>
          <a:lstStyle/>
          <a:p>
            <a:r>
              <a:rPr lang="en-US" dirty="0"/>
              <a:t>Adds and modifies registry:</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923</TotalTime>
  <Words>595</Words>
  <Application>Microsoft Office PowerPoint</Application>
  <PresentationFormat>On-screen Show (4:3)</PresentationFormat>
  <Paragraphs>55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pvc</dc:creator>
  <cp:lastModifiedBy>pvc</cp:lastModifiedBy>
  <cp:revision>65</cp:revision>
  <dcterms:created xsi:type="dcterms:W3CDTF">2018-12-07T15:43:18Z</dcterms:created>
  <dcterms:modified xsi:type="dcterms:W3CDTF">2019-11-16T08:46:21Z</dcterms:modified>
</cp:coreProperties>
</file>