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57" r:id="rId6"/>
    <p:sldId id="258" r:id="rId7"/>
    <p:sldId id="262" r:id="rId8"/>
    <p:sldId id="350" r:id="rId9"/>
    <p:sldId id="259" r:id="rId10"/>
    <p:sldId id="269" r:id="rId11"/>
    <p:sldId id="264" r:id="rId12"/>
    <p:sldId id="265" r:id="rId13"/>
    <p:sldId id="360" r:id="rId14"/>
    <p:sldId id="266" r:id="rId15"/>
    <p:sldId id="359" r:id="rId16"/>
    <p:sldId id="268" r:id="rId17"/>
    <p:sldId id="361" r:id="rId18"/>
    <p:sldId id="267" r:id="rId19"/>
    <p:sldId id="270" r:id="rId20"/>
    <p:sldId id="271" r:id="rId21"/>
    <p:sldId id="272" r:id="rId22"/>
    <p:sldId id="273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274" r:id="rId32"/>
    <p:sldId id="275" r:id="rId33"/>
    <p:sldId id="362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63" r:id="rId52"/>
    <p:sldId id="293" r:id="rId53"/>
    <p:sldId id="365" r:id="rId54"/>
    <p:sldId id="294" r:id="rId55"/>
    <p:sldId id="295" r:id="rId56"/>
    <p:sldId id="364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66" r:id="rId78"/>
    <p:sldId id="368" r:id="rId79"/>
    <p:sldId id="367" r:id="rId80"/>
    <p:sldId id="316" r:id="rId81"/>
    <p:sldId id="317" r:id="rId82"/>
    <p:sldId id="318" r:id="rId83"/>
    <p:sldId id="319" r:id="rId84"/>
    <p:sldId id="320" r:id="rId85"/>
    <p:sldId id="369" r:id="rId86"/>
    <p:sldId id="321" r:id="rId87"/>
    <p:sldId id="322" r:id="rId88"/>
    <p:sldId id="323" r:id="rId89"/>
    <p:sldId id="324" r:id="rId90"/>
    <p:sldId id="325" r:id="rId91"/>
    <p:sldId id="326" r:id="rId92"/>
    <p:sldId id="370" r:id="rId93"/>
    <p:sldId id="327" r:id="rId94"/>
    <p:sldId id="328" r:id="rId95"/>
    <p:sldId id="329" r:id="rId96"/>
    <p:sldId id="330" r:id="rId97"/>
    <p:sldId id="332" r:id="rId98"/>
    <p:sldId id="331" r:id="rId99"/>
    <p:sldId id="371" r:id="rId100"/>
    <p:sldId id="333" r:id="rId101"/>
    <p:sldId id="334" r:id="rId102"/>
    <p:sldId id="335" r:id="rId103"/>
    <p:sldId id="336" r:id="rId104"/>
    <p:sldId id="337" r:id="rId105"/>
    <p:sldId id="338" r:id="rId106"/>
    <p:sldId id="339" r:id="rId107"/>
    <p:sldId id="340" r:id="rId108"/>
    <p:sldId id="341" r:id="rId109"/>
    <p:sldId id="342" r:id="rId110"/>
    <p:sldId id="343" r:id="rId111"/>
    <p:sldId id="344" r:id="rId112"/>
    <p:sldId id="345" r:id="rId113"/>
    <p:sldId id="372" r:id="rId114"/>
    <p:sldId id="346" r:id="rId115"/>
    <p:sldId id="347" r:id="rId116"/>
    <p:sldId id="348" r:id="rId117"/>
    <p:sldId id="349" r:id="rId118"/>
    <p:sldId id="415" r:id="rId1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Hyperledger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2" y="114300"/>
            <a:ext cx="11081128" cy="62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DD05-E90F-4560-9340-0BA2CDBE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F5B3-2A6C-47DF-8B53-CC484EAD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17" y="165513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consensus model in Corda is quite simple and is based on notary services. </a:t>
            </a:r>
          </a:p>
          <a:p>
            <a:r>
              <a:rPr lang="en-US" sz="2400" dirty="0"/>
              <a:t>The general idea is that the transactions are evaluated for their uniqueness by the notary service </a:t>
            </a:r>
          </a:p>
          <a:p>
            <a:pPr lvl="1"/>
            <a:r>
              <a:rPr lang="en-US" sz="2000" dirty="0"/>
              <a:t>if they are unique, they are signed as valid.</a:t>
            </a:r>
          </a:p>
          <a:p>
            <a:r>
              <a:rPr lang="en-US" sz="2400" dirty="0"/>
              <a:t> There can be single or multiple clustered notary services running on a Corda network. </a:t>
            </a:r>
          </a:p>
          <a:p>
            <a:r>
              <a:rPr lang="en-US" sz="2400" dirty="0"/>
              <a:t>Various consensus algorithms like PBFT or Raft can be used by notaries to reach consensus.</a:t>
            </a:r>
          </a:p>
        </p:txBody>
      </p:sp>
    </p:spTree>
    <p:extLst>
      <p:ext uri="{BB962C8B-B14F-4D97-AF65-F5344CB8AC3E}">
        <p14:creationId xmlns:p14="http://schemas.microsoft.com/office/powerpoint/2010/main" val="12669712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11E-BA58-4B21-8986-B9922625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915C-3E1F-4A4D-B3D4-3BAE6355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747" y="1540189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There are two main concepts regarding consensus in Corda: </a:t>
            </a:r>
          </a:p>
          <a:p>
            <a:pPr lvl="1"/>
            <a:r>
              <a:rPr lang="en-US" sz="2000" dirty="0"/>
              <a:t>Consensus over state validity,</a:t>
            </a:r>
          </a:p>
          <a:p>
            <a:pPr lvl="1"/>
            <a:r>
              <a:rPr lang="en-US" sz="2000" dirty="0"/>
              <a:t>consensus over state uniqueness. </a:t>
            </a:r>
          </a:p>
          <a:p>
            <a:r>
              <a:rPr lang="en-US" sz="2400" dirty="0"/>
              <a:t>The first concept is concerned with the validation of the transaction, ensuring that all required signatures are available and states are appropriate. </a:t>
            </a:r>
          </a:p>
          <a:p>
            <a:r>
              <a:rPr lang="en-US" sz="2400" dirty="0"/>
              <a:t>The second concept is a means to detect double–spend attack and ensures that a transaction has not been already been spent and is unique.</a:t>
            </a:r>
          </a:p>
        </p:txBody>
      </p:sp>
    </p:spTree>
    <p:extLst>
      <p:ext uri="{BB962C8B-B14F-4D97-AF65-F5344CB8AC3E}">
        <p14:creationId xmlns:p14="http://schemas.microsoft.com/office/powerpoint/2010/main" val="38024466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0100-9337-4ADC-AAFF-A95EC32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B48A-BAA9-4B16-B555-C9586FA7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Flows in Corda are a novel idea that allow the development of decentralized workflows. </a:t>
            </a:r>
          </a:p>
          <a:p>
            <a:r>
              <a:rPr lang="en-US" sz="2000" dirty="0"/>
              <a:t>All communication on the Corda network is handled by these flows.</a:t>
            </a:r>
          </a:p>
          <a:p>
            <a:r>
              <a:rPr lang="en-US" sz="2000" dirty="0"/>
              <a:t> These are transaction building protocols that can be used to define any financial flow of any complexity using code. </a:t>
            </a:r>
          </a:p>
          <a:p>
            <a:r>
              <a:rPr lang="en-US" sz="2000" dirty="0"/>
              <a:t>Flows run as an asynchronous state machine and they interact with other nodes and users. </a:t>
            </a:r>
          </a:p>
          <a:p>
            <a:r>
              <a:rPr lang="en-US" sz="2000" dirty="0"/>
              <a:t>During the execution, they can be suspended or resumed as required.</a:t>
            </a:r>
          </a:p>
        </p:txBody>
      </p:sp>
    </p:spTree>
    <p:extLst>
      <p:ext uri="{BB962C8B-B14F-4D97-AF65-F5344CB8AC3E}">
        <p14:creationId xmlns:p14="http://schemas.microsoft.com/office/powerpoint/2010/main" val="19598283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152C-94C4-4699-84DA-B3F0F065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08" y="428639"/>
            <a:ext cx="8911687" cy="1280890"/>
          </a:xfrm>
        </p:spPr>
        <p:txBody>
          <a:bodyPr/>
          <a:lstStyle/>
          <a:p>
            <a:r>
              <a:rPr lang="en-US" dirty="0"/>
              <a:t>Corda network -Components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CFA-640F-4B76-95AD-0E0E3033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275" y="1321981"/>
            <a:ext cx="9804082" cy="522459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Corda network has multiple components</a:t>
            </a:r>
          </a:p>
          <a:p>
            <a:r>
              <a:rPr lang="en-US" sz="2800" b="1" dirty="0"/>
              <a:t>Nodes</a:t>
            </a:r>
          </a:p>
          <a:p>
            <a:pPr lvl="1"/>
            <a:r>
              <a:rPr lang="en-US" sz="2400" dirty="0"/>
              <a:t>Nodes in a Corda network operated under a trust-less model and run by different organizations.</a:t>
            </a:r>
          </a:p>
          <a:p>
            <a:pPr lvl="1"/>
            <a:r>
              <a:rPr lang="en-US" sz="2400" dirty="0"/>
              <a:t> Nodes run as part of an authenticated peer-to-peer network. </a:t>
            </a:r>
          </a:p>
          <a:p>
            <a:pPr lvl="1"/>
            <a:r>
              <a:rPr lang="en-US" sz="2400" dirty="0"/>
              <a:t>Nodes communicate directly with each other using the Advanced Message Queuing Protocol (AMQP),</a:t>
            </a:r>
          </a:p>
          <a:p>
            <a:pPr lvl="2"/>
            <a:r>
              <a:rPr lang="en-US" sz="1800" dirty="0"/>
              <a:t> </a:t>
            </a:r>
            <a:r>
              <a:rPr lang="en-US" sz="2200" dirty="0"/>
              <a:t>which is an approved international standard (ISO/IEC 19464) and ensures that messages across different nodes are transferred safely and securely. </a:t>
            </a:r>
          </a:p>
          <a:p>
            <a:pPr lvl="2"/>
            <a:r>
              <a:rPr lang="en-US" sz="2200" dirty="0"/>
              <a:t>AMQP works over Transport Layer Security (TLS) in Corda, thus ensuring privacy and integrity of data communicated between nodes.</a:t>
            </a:r>
          </a:p>
        </p:txBody>
      </p:sp>
    </p:spTree>
    <p:extLst>
      <p:ext uri="{BB962C8B-B14F-4D97-AF65-F5344CB8AC3E}">
        <p14:creationId xmlns:p14="http://schemas.microsoft.com/office/powerpoint/2010/main" val="13798112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31BD-24FC-45A8-A624-BB48CB6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117" y="259298"/>
            <a:ext cx="8911687" cy="1280890"/>
          </a:xfrm>
        </p:spPr>
        <p:txBody>
          <a:bodyPr/>
          <a:lstStyle/>
          <a:p>
            <a:r>
              <a:rPr lang="en-US" dirty="0"/>
              <a:t>Nodes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8F98-0433-4F02-8532-2414F546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276" y="1248640"/>
            <a:ext cx="9059448" cy="46937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Nodes also make use of a </a:t>
            </a:r>
            <a:r>
              <a:rPr lang="en-US" sz="2800" b="1" dirty="0"/>
              <a:t>local relational database </a:t>
            </a:r>
            <a:r>
              <a:rPr lang="en-US" sz="2800" dirty="0"/>
              <a:t>for storage. </a:t>
            </a:r>
          </a:p>
          <a:p>
            <a:r>
              <a:rPr lang="en-US" sz="2800" dirty="0"/>
              <a:t>Messages on the network are </a:t>
            </a:r>
            <a:r>
              <a:rPr lang="en-US" sz="2800" b="1" dirty="0"/>
              <a:t>encoded in a compact binary format</a:t>
            </a:r>
            <a:r>
              <a:rPr lang="en-US" sz="2800" dirty="0"/>
              <a:t>. </a:t>
            </a:r>
          </a:p>
          <a:p>
            <a:r>
              <a:rPr lang="en-US" sz="2800" dirty="0"/>
              <a:t>Messages are delivered and managed by using the </a:t>
            </a:r>
            <a:r>
              <a:rPr lang="en-US" sz="2800" b="1" dirty="0"/>
              <a:t>Apache Artemis message broker </a:t>
            </a:r>
            <a:r>
              <a:rPr lang="en-US" sz="2800" dirty="0"/>
              <a:t>(</a:t>
            </a:r>
            <a:r>
              <a:rPr lang="en-US" sz="2800" b="1" dirty="0"/>
              <a:t>Active MQ</a:t>
            </a:r>
            <a:r>
              <a:rPr lang="en-US" sz="2800" dirty="0"/>
              <a:t>). </a:t>
            </a:r>
          </a:p>
          <a:p>
            <a:r>
              <a:rPr lang="en-US" sz="2800" dirty="0"/>
              <a:t>A node can serve as a </a:t>
            </a:r>
          </a:p>
          <a:p>
            <a:pPr lvl="1"/>
            <a:r>
              <a:rPr lang="en-US" sz="2400" b="1" dirty="0"/>
              <a:t>network map service</a:t>
            </a:r>
          </a:p>
          <a:p>
            <a:pPr lvl="1"/>
            <a:r>
              <a:rPr lang="en-US" sz="2400" b="1" dirty="0"/>
              <a:t>Notary</a:t>
            </a:r>
          </a:p>
          <a:p>
            <a:pPr lvl="1"/>
            <a:r>
              <a:rPr lang="en-US" sz="2400" b="1" dirty="0"/>
              <a:t>Oracle</a:t>
            </a:r>
            <a:r>
              <a:rPr lang="en-US" sz="2400" dirty="0"/>
              <a:t>, </a:t>
            </a:r>
          </a:p>
          <a:p>
            <a:pPr lvl="1"/>
            <a:r>
              <a:rPr lang="en-US" sz="2400" b="1" dirty="0"/>
              <a:t>regular node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9140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5A54-61D9-4E3B-B6AB-4BE9544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B23E-3555-4C40-959D-76FF8331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971E0-EF87-4136-B425-36FCCFC8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30" y="1562573"/>
            <a:ext cx="9005497" cy="39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8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C512-8EE0-4CCD-9785-AA31219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Permissioning</a:t>
            </a:r>
            <a:r>
              <a:rPr lang="en-US" b="1" dirty="0"/>
              <a:t>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A8C-7819-4D3F-8D43-4C4F5596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32" y="1496237"/>
            <a:ext cx="9788320" cy="501058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Permissioning</a:t>
            </a:r>
            <a:r>
              <a:rPr lang="en-US" sz="2800" dirty="0"/>
              <a:t> service is used to </a:t>
            </a:r>
            <a:r>
              <a:rPr lang="en-US" sz="2800" b="1" dirty="0"/>
              <a:t>provision TLS certificates for security. </a:t>
            </a:r>
          </a:p>
          <a:p>
            <a:r>
              <a:rPr lang="en-US" sz="2800" dirty="0"/>
              <a:t>In order to participate on the network, </a:t>
            </a:r>
            <a:r>
              <a:rPr lang="en-US" sz="2800" b="1" dirty="0"/>
              <a:t>participants are required to have a signed identity</a:t>
            </a:r>
            <a:r>
              <a:rPr lang="en-US" sz="2800" dirty="0"/>
              <a:t> issued by a root certificate authority. </a:t>
            </a:r>
          </a:p>
          <a:p>
            <a:r>
              <a:rPr lang="en-US" sz="2800" b="1" dirty="0"/>
              <a:t>Identities</a:t>
            </a:r>
            <a:r>
              <a:rPr lang="en-US" sz="2800" dirty="0"/>
              <a:t> are required to be </a:t>
            </a:r>
            <a:r>
              <a:rPr lang="en-US" sz="2800" b="1" dirty="0"/>
              <a:t>unique on the network </a:t>
            </a:r>
            <a:r>
              <a:rPr lang="en-US" sz="2800" dirty="0"/>
              <a:t>and the </a:t>
            </a:r>
            <a:r>
              <a:rPr lang="en-US" sz="2800" b="1" dirty="0" err="1"/>
              <a:t>Permissioning</a:t>
            </a:r>
            <a:r>
              <a:rPr lang="en-US" sz="2800" b="1" dirty="0"/>
              <a:t> service </a:t>
            </a:r>
            <a:r>
              <a:rPr lang="en-US" sz="2800" dirty="0"/>
              <a:t>is used to sign these identities. 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naming convention </a:t>
            </a:r>
            <a:r>
              <a:rPr lang="en-US" sz="2800" dirty="0"/>
              <a:t>used to recognize participants is based on the </a:t>
            </a:r>
            <a:r>
              <a:rPr lang="en-US" sz="2800" b="1" dirty="0"/>
              <a:t>X.500 standard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This ensures the uniqueness of the name.</a:t>
            </a:r>
          </a:p>
        </p:txBody>
      </p:sp>
    </p:spTree>
    <p:extLst>
      <p:ext uri="{BB962C8B-B14F-4D97-AF65-F5344CB8AC3E}">
        <p14:creationId xmlns:p14="http://schemas.microsoft.com/office/powerpoint/2010/main" val="27031513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03B6-CA63-448A-9728-3E07662B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map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4F0C-9050-4F0F-8111-0A34F28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1" y="1540189"/>
            <a:ext cx="9364249" cy="4794350"/>
          </a:xfrm>
        </p:spPr>
        <p:txBody>
          <a:bodyPr>
            <a:normAutofit/>
          </a:bodyPr>
          <a:lstStyle/>
          <a:p>
            <a:r>
              <a:rPr lang="en-US" sz="2400" b="1" dirty="0"/>
              <a:t>Network map service</a:t>
            </a:r>
            <a:r>
              <a:rPr lang="en-US" sz="2400" dirty="0"/>
              <a:t> is used to provide a network map in the form of a document of all nodes on the network. </a:t>
            </a:r>
          </a:p>
          <a:p>
            <a:r>
              <a:rPr lang="en-US" sz="2400" dirty="0"/>
              <a:t>This service publishes </a:t>
            </a:r>
            <a:r>
              <a:rPr lang="en-US" sz="2400" b="1" dirty="0"/>
              <a:t>IP addresses</a:t>
            </a:r>
            <a:r>
              <a:rPr lang="en-US" sz="2400" dirty="0"/>
              <a:t>, </a:t>
            </a:r>
            <a:r>
              <a:rPr lang="en-US" sz="2400" b="1" dirty="0"/>
              <a:t>identity certificates </a:t>
            </a:r>
            <a:r>
              <a:rPr lang="en-US" sz="2400" dirty="0"/>
              <a:t>and a </a:t>
            </a:r>
            <a:r>
              <a:rPr lang="en-US" sz="2400" b="1" dirty="0"/>
              <a:t>list of services </a:t>
            </a:r>
            <a:r>
              <a:rPr lang="en-US" sz="2400" dirty="0"/>
              <a:t>offered by nodes. </a:t>
            </a:r>
          </a:p>
          <a:p>
            <a:r>
              <a:rPr lang="en-US" sz="2400" dirty="0"/>
              <a:t>All nodes </a:t>
            </a:r>
            <a:r>
              <a:rPr lang="en-US" sz="2400" b="1" dirty="0"/>
              <a:t>announce their presence </a:t>
            </a:r>
            <a:r>
              <a:rPr lang="en-US" sz="2400" dirty="0"/>
              <a:t>by registering to this service when they first start up</a:t>
            </a:r>
          </a:p>
          <a:p>
            <a:r>
              <a:rPr lang="en-US" sz="2400" dirty="0"/>
              <a:t>When a connection request is received by a node, the presence of the requesting node is checked on the network map first. </a:t>
            </a:r>
          </a:p>
          <a:p>
            <a:r>
              <a:rPr lang="en-US" sz="2400" b="1" dirty="0"/>
              <a:t>Network map service</a:t>
            </a:r>
            <a:r>
              <a:rPr lang="en-US" sz="2400" dirty="0"/>
              <a:t> resolves the identities of the participants to physical nodes.</a:t>
            </a:r>
          </a:p>
        </p:txBody>
      </p:sp>
    </p:spTree>
    <p:extLst>
      <p:ext uri="{BB962C8B-B14F-4D97-AF65-F5344CB8AC3E}">
        <p14:creationId xmlns:p14="http://schemas.microsoft.com/office/powerpoint/2010/main" val="2557119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8D45-D181-4748-A068-3DE3C522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3734-496F-450D-84E1-9BA70AA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78" y="1628970"/>
            <a:ext cx="9526744" cy="4745325"/>
          </a:xfrm>
        </p:spPr>
        <p:txBody>
          <a:bodyPr>
            <a:normAutofit/>
          </a:bodyPr>
          <a:lstStyle/>
          <a:p>
            <a:r>
              <a:rPr lang="en-US" sz="2400" dirty="0"/>
              <a:t>In a traditional blockchain, mining is used to ascertain the order of blocks that contain transactions. </a:t>
            </a:r>
          </a:p>
          <a:p>
            <a:r>
              <a:rPr lang="en-US" sz="2400" dirty="0"/>
              <a:t>In Corda, </a:t>
            </a:r>
            <a:r>
              <a:rPr lang="en-US" sz="2400" b="1" dirty="0"/>
              <a:t>notary services are used to provide transaction ordering and timestamping services</a:t>
            </a:r>
            <a:r>
              <a:rPr lang="en-US" sz="2400" dirty="0"/>
              <a:t>. </a:t>
            </a:r>
          </a:p>
          <a:p>
            <a:r>
              <a:rPr lang="en-US" sz="2400" dirty="0"/>
              <a:t>There can be </a:t>
            </a:r>
            <a:r>
              <a:rPr lang="en-US" sz="2400" b="1" dirty="0"/>
              <a:t>multiple notaries in a network </a:t>
            </a:r>
            <a:r>
              <a:rPr lang="en-US" sz="2400" dirty="0"/>
              <a:t>and they are identified by composite public keys. </a:t>
            </a:r>
          </a:p>
          <a:p>
            <a:r>
              <a:rPr lang="en-US" sz="2400" dirty="0"/>
              <a:t>Notaries can use different consensus algorithms like BFT or Raft depending on the requirements of the applications.</a:t>
            </a:r>
          </a:p>
          <a:p>
            <a:r>
              <a:rPr lang="en-US" sz="2400" dirty="0"/>
              <a:t> Notary services </a:t>
            </a:r>
            <a:r>
              <a:rPr lang="en-US" sz="2400" b="1" dirty="0"/>
              <a:t>sign the transactions to indicate validity and finality of the transaction </a:t>
            </a:r>
            <a:r>
              <a:rPr lang="en-US" sz="2400" dirty="0"/>
              <a:t>which is then persisted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9907122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781B-EA91-4599-A6DA-73A9CD2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28B-6470-44B2-BDDA-8A1924CB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351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Notaries can be run in a load-balanced configuration in order to spread the load across the nodes for performance reasons; </a:t>
            </a:r>
          </a:p>
          <a:p>
            <a:pPr lvl="1"/>
            <a:r>
              <a:rPr lang="en-US" sz="2400" dirty="0"/>
              <a:t>In order to reduce latency, the nodes are recommended to be run physically closer to the transaction participants.</a:t>
            </a:r>
          </a:p>
        </p:txBody>
      </p:sp>
    </p:spTree>
    <p:extLst>
      <p:ext uri="{BB962C8B-B14F-4D97-AF65-F5344CB8AC3E}">
        <p14:creationId xmlns:p14="http://schemas.microsoft.com/office/powerpoint/2010/main" val="6388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1" y="130628"/>
            <a:ext cx="11147039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6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7086-64FC-437B-8781-B1E55E9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60B3-E891-4CA7-8E04-1F9079FE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881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Oracle services either sign a transaction containing a fact, if it is true, or can themselves provide factual data. </a:t>
            </a:r>
          </a:p>
          <a:p>
            <a:r>
              <a:rPr lang="en-US" sz="2800" dirty="0"/>
              <a:t>They allow real world feed into the distributed ledgers.</a:t>
            </a:r>
          </a:p>
        </p:txBody>
      </p:sp>
    </p:spTree>
    <p:extLst>
      <p:ext uri="{BB962C8B-B14F-4D97-AF65-F5344CB8AC3E}">
        <p14:creationId xmlns:p14="http://schemas.microsoft.com/office/powerpoint/2010/main" val="16513953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FDE2-4559-4E60-B7E9-07BB4DA0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D4B1-D43A-4492-B53A-C9931E2C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18" y="1539307"/>
            <a:ext cx="9457015" cy="46945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Transactions in a Corda network are never transmitted globally, but in a semi-private network. </a:t>
            </a:r>
          </a:p>
          <a:p>
            <a:r>
              <a:rPr lang="en-US" sz="2800" dirty="0"/>
              <a:t>They are </a:t>
            </a:r>
            <a:r>
              <a:rPr lang="en-US" sz="2800" b="1" dirty="0"/>
              <a:t>shared only between a subset of participants who are related to the transaction</a:t>
            </a:r>
            <a:r>
              <a:rPr lang="en-US" sz="2800" dirty="0"/>
              <a:t>. </a:t>
            </a:r>
          </a:p>
          <a:p>
            <a:r>
              <a:rPr lang="en-US" sz="2800" dirty="0"/>
              <a:t>This is in contrast to traditional blockchain solutions like Ethereum and bitcoin,</a:t>
            </a:r>
          </a:p>
          <a:p>
            <a:pPr lvl="1"/>
            <a:r>
              <a:rPr lang="en-US" sz="2400" dirty="0"/>
              <a:t>where all transactions are broadcasted to the entire network globally. </a:t>
            </a:r>
          </a:p>
          <a:p>
            <a:r>
              <a:rPr lang="en-US" sz="2800" dirty="0"/>
              <a:t>Transactions are digitally signed and either consume state(s) or create new state(s).</a:t>
            </a:r>
          </a:p>
        </p:txBody>
      </p:sp>
    </p:spTree>
    <p:extLst>
      <p:ext uri="{BB962C8B-B14F-4D97-AF65-F5344CB8AC3E}">
        <p14:creationId xmlns:p14="http://schemas.microsoft.com/office/powerpoint/2010/main" val="1032629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F037-88E0-44C6-A60F-F372BAC7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7" y="156447"/>
            <a:ext cx="8911687" cy="128089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F02F-0B66-417D-A13D-8095EF35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543" y="1039772"/>
            <a:ext cx="9919582" cy="5420663"/>
          </a:xfrm>
        </p:spPr>
        <p:txBody>
          <a:bodyPr>
            <a:normAutofit/>
          </a:bodyPr>
          <a:lstStyle/>
          <a:p>
            <a:r>
              <a:rPr lang="en-US" sz="2400" dirty="0"/>
              <a:t>Transactions on a Corda network are composed of the following elements:</a:t>
            </a:r>
          </a:p>
          <a:p>
            <a:pPr lvl="1"/>
            <a:r>
              <a:rPr lang="en-US" sz="2400" b="1" dirty="0"/>
              <a:t>Input references: </a:t>
            </a:r>
          </a:p>
          <a:p>
            <a:pPr lvl="2"/>
            <a:r>
              <a:rPr lang="en-US" sz="2000" dirty="0"/>
              <a:t>Reference to the states the transaction is going to consume and use as an input.</a:t>
            </a:r>
          </a:p>
          <a:p>
            <a:pPr lvl="1"/>
            <a:r>
              <a:rPr lang="en-US" sz="2400" b="1" dirty="0"/>
              <a:t>Output states: </a:t>
            </a:r>
          </a:p>
          <a:p>
            <a:pPr lvl="2"/>
            <a:r>
              <a:rPr lang="en-US" sz="2000" dirty="0"/>
              <a:t>New states created by the transaction.</a:t>
            </a:r>
          </a:p>
          <a:p>
            <a:pPr lvl="1"/>
            <a:r>
              <a:rPr lang="en-US" sz="2400" b="1" dirty="0"/>
              <a:t>Attachments:</a:t>
            </a:r>
          </a:p>
          <a:p>
            <a:pPr lvl="2"/>
            <a:r>
              <a:rPr lang="en-US" sz="2000" dirty="0"/>
              <a:t> List of hashes of attached zip files. </a:t>
            </a:r>
          </a:p>
          <a:p>
            <a:pPr lvl="2"/>
            <a:r>
              <a:rPr lang="en-US" sz="2000" dirty="0"/>
              <a:t>`Zip files can contain code and other relevant documentation related to the transaction.</a:t>
            </a:r>
          </a:p>
          <a:p>
            <a:pPr lvl="2"/>
            <a:r>
              <a:rPr lang="en-US" sz="2000" dirty="0"/>
              <a:t> Files themselves are not made part of the transaction, instead, they are transferred and stored separately.</a:t>
            </a:r>
          </a:p>
        </p:txBody>
      </p:sp>
    </p:spTree>
    <p:extLst>
      <p:ext uri="{BB962C8B-B14F-4D97-AF65-F5344CB8AC3E}">
        <p14:creationId xmlns:p14="http://schemas.microsoft.com/office/powerpoint/2010/main" val="33963477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040-3185-4103-8011-B3C76A8D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0105-3619-46C9-9A59-FC54498A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786" y="1378226"/>
            <a:ext cx="9798327" cy="5194852"/>
          </a:xfrm>
        </p:spPr>
        <p:txBody>
          <a:bodyPr>
            <a:normAutofit/>
          </a:bodyPr>
          <a:lstStyle/>
          <a:p>
            <a:r>
              <a:rPr lang="en-US" sz="3200" b="1" dirty="0"/>
              <a:t>Commands:</a:t>
            </a:r>
            <a:r>
              <a:rPr lang="en-US" sz="3200" dirty="0"/>
              <a:t> </a:t>
            </a:r>
          </a:p>
          <a:p>
            <a:pPr lvl="2"/>
            <a:r>
              <a:rPr lang="en-US" sz="2400" dirty="0"/>
              <a:t>Command represents the information about the </a:t>
            </a:r>
            <a:r>
              <a:rPr lang="en-US" sz="2400" b="1" dirty="0"/>
              <a:t>intended operation of the transaction </a:t>
            </a:r>
            <a:r>
              <a:rPr lang="en-US" sz="2400" dirty="0"/>
              <a:t>as a parameter to the contract.</a:t>
            </a:r>
          </a:p>
          <a:p>
            <a:pPr lvl="2"/>
            <a:r>
              <a:rPr lang="en-US" sz="2400" dirty="0"/>
              <a:t> Each command has a list of public keys which represents all parties that are required to sign a transaction.</a:t>
            </a:r>
          </a:p>
          <a:p>
            <a:r>
              <a:rPr lang="en-US" sz="2400" b="1" dirty="0"/>
              <a:t>Signatures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/>
              <a:t>Signature required by the transaction. </a:t>
            </a:r>
          </a:p>
          <a:p>
            <a:pPr lvl="2"/>
            <a:r>
              <a:rPr lang="en-US" sz="2400" dirty="0"/>
              <a:t>Total number of signatures required is directly proportional to the number of public keys for commands.</a:t>
            </a:r>
          </a:p>
          <a:p>
            <a:pPr lvl="2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8517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A595-C1E4-4447-B9F0-52354EB6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90" y="215035"/>
            <a:ext cx="8911687" cy="128089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68AD-A3D8-4D8C-B582-B48FFEEB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50" y="936806"/>
            <a:ext cx="9687165" cy="4984388"/>
          </a:xfrm>
        </p:spPr>
        <p:txBody>
          <a:bodyPr>
            <a:noAutofit/>
          </a:bodyPr>
          <a:lstStyle/>
          <a:p>
            <a:r>
              <a:rPr lang="en-US" sz="2000" b="1" dirty="0"/>
              <a:t>Type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There are two types of transactions namely, </a:t>
            </a:r>
            <a:r>
              <a:rPr lang="en-US" sz="2000" b="1" dirty="0"/>
              <a:t>Normal or Notary changing.</a:t>
            </a:r>
          </a:p>
          <a:p>
            <a:pPr lvl="1"/>
            <a:r>
              <a:rPr lang="en-US" sz="2000" dirty="0"/>
              <a:t>Notary changing transactions are used for reassigning a notary for a state.</a:t>
            </a:r>
          </a:p>
          <a:p>
            <a:r>
              <a:rPr lang="en-US" sz="2000" b="1" dirty="0"/>
              <a:t>Timestamp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This field represents a bracket of time during which the transaction has taken place.</a:t>
            </a:r>
          </a:p>
          <a:p>
            <a:pPr lvl="1"/>
            <a:r>
              <a:rPr lang="en-US" sz="2000" dirty="0"/>
              <a:t> These are verified and enforced by notary services. </a:t>
            </a:r>
          </a:p>
          <a:p>
            <a:pPr lvl="1"/>
            <a:r>
              <a:rPr lang="en-US" sz="2000" dirty="0"/>
              <a:t>Also, it is expected that if strict timings are required, which is desirable in many financial services scenarios, notaries should be synched with an atomic clock.</a:t>
            </a:r>
          </a:p>
          <a:p>
            <a:r>
              <a:rPr lang="en-US" sz="2000" b="1" dirty="0"/>
              <a:t>Summaries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This is a text description that describes the operations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38254701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E0E6-BBC6-4792-B4A6-D5C3468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00B-0CB0-4DFC-834C-DE827914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3" y="1692964"/>
            <a:ext cx="9350996" cy="4540925"/>
          </a:xfrm>
        </p:spPr>
        <p:txBody>
          <a:bodyPr>
            <a:normAutofit/>
          </a:bodyPr>
          <a:lstStyle/>
          <a:p>
            <a:r>
              <a:rPr lang="en-US" sz="2400" dirty="0"/>
              <a:t>Vaults run on a node and are akin to the concept of wallets in bitcoin. </a:t>
            </a:r>
          </a:p>
          <a:p>
            <a:r>
              <a:rPr lang="en-US" sz="2400" dirty="0"/>
              <a:t>As the transactions are not globally broadcast, each node will have only that part of data in their vaults that is considered relevant to them. </a:t>
            </a:r>
          </a:p>
          <a:p>
            <a:r>
              <a:rPr lang="en-US" sz="2400" dirty="0"/>
              <a:t>Vaults store their data in a standard relational database and as such can be queried by using standard SQL. </a:t>
            </a:r>
          </a:p>
          <a:p>
            <a:r>
              <a:rPr lang="en-US" sz="2400" dirty="0"/>
              <a:t>Vaults can contain both on ledger and off ledger data, meaning that it can also have some part of data that is not on ledger.</a:t>
            </a:r>
          </a:p>
        </p:txBody>
      </p:sp>
    </p:spTree>
    <p:extLst>
      <p:ext uri="{BB962C8B-B14F-4D97-AF65-F5344CB8AC3E}">
        <p14:creationId xmlns:p14="http://schemas.microsoft.com/office/powerpoint/2010/main" val="2668722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0AA8-71C8-484A-A7AB-366D2632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CorDapp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884-7BBF-456F-B7EF-8852F14B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656522"/>
            <a:ext cx="9525000" cy="4577368"/>
          </a:xfrm>
        </p:spPr>
        <p:txBody>
          <a:bodyPr>
            <a:normAutofit/>
          </a:bodyPr>
          <a:lstStyle/>
          <a:p>
            <a:r>
              <a:rPr lang="en-US" sz="2400" dirty="0"/>
              <a:t>Core model of Corda consists of state objects, transactions and transaction protocols, which when combined with contract code, APIs, wallet plugins, and user interface components results in constructing a </a:t>
            </a:r>
            <a:r>
              <a:rPr lang="en-US" sz="2400" b="1" dirty="0"/>
              <a:t>Corda distributed application </a:t>
            </a:r>
            <a:r>
              <a:rPr lang="en-US" sz="2400" dirty="0"/>
              <a:t>(</a:t>
            </a:r>
            <a:r>
              <a:rPr lang="en-US" sz="2400" b="1" dirty="0" err="1"/>
              <a:t>CorDapp</a:t>
            </a:r>
            <a:r>
              <a:rPr lang="en-US" sz="2400" dirty="0"/>
              <a:t>).</a:t>
            </a:r>
          </a:p>
          <a:p>
            <a:r>
              <a:rPr lang="en-US" sz="2400" dirty="0"/>
              <a:t>Smart contracts in Corda are written using Kotlin or Java. </a:t>
            </a:r>
          </a:p>
          <a:p>
            <a:r>
              <a:rPr lang="en-US" sz="2400" dirty="0"/>
              <a:t>The code is targeted for JVM. </a:t>
            </a:r>
          </a:p>
          <a:p>
            <a:r>
              <a:rPr lang="en-US" sz="2400" dirty="0"/>
              <a:t>JVM has been modified slightly in order to achieve deterministic results of execution of JVM bytecode.</a:t>
            </a:r>
          </a:p>
        </p:txBody>
      </p:sp>
    </p:spTree>
    <p:extLst>
      <p:ext uri="{BB962C8B-B14F-4D97-AF65-F5344CB8AC3E}">
        <p14:creationId xmlns:p14="http://schemas.microsoft.com/office/powerpoint/2010/main" val="11335509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7CC0-B978-4A07-B94D-96C79A68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CorDapp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F5BA-11BF-4338-B224-3A494541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316" y="1762539"/>
            <a:ext cx="9284736" cy="4572000"/>
          </a:xfrm>
        </p:spPr>
        <p:txBody>
          <a:bodyPr>
            <a:normAutofit/>
          </a:bodyPr>
          <a:lstStyle/>
          <a:p>
            <a:r>
              <a:rPr lang="en-US" sz="2800" dirty="0"/>
              <a:t>There are three main components in a Corda smart contract as follows: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Executable code </a:t>
            </a:r>
            <a:r>
              <a:rPr lang="en-US" sz="2400" dirty="0"/>
              <a:t>that defines the </a:t>
            </a:r>
            <a:r>
              <a:rPr lang="en-US" sz="2400" b="1" dirty="0"/>
              <a:t>validation logic </a:t>
            </a:r>
            <a:r>
              <a:rPr lang="en-US" sz="2400" dirty="0"/>
              <a:t>to validate changes to the state objects.</a:t>
            </a:r>
          </a:p>
          <a:p>
            <a:pPr lvl="1"/>
            <a:r>
              <a:rPr lang="en-US" sz="2400" b="1" dirty="0"/>
              <a:t>State objects </a:t>
            </a:r>
            <a:r>
              <a:rPr lang="en-US" sz="2400" dirty="0"/>
              <a:t>represent the </a:t>
            </a:r>
            <a:r>
              <a:rPr lang="en-US" sz="2400" b="1" dirty="0"/>
              <a:t>current state </a:t>
            </a:r>
            <a:r>
              <a:rPr lang="en-US" sz="2400" dirty="0"/>
              <a:t>of a contract and either can be consumed by a transaction or produced (created) by a transaction.</a:t>
            </a:r>
          </a:p>
          <a:p>
            <a:pPr lvl="1"/>
            <a:r>
              <a:rPr lang="en-US" sz="2400" b="1" dirty="0"/>
              <a:t>Commands </a:t>
            </a:r>
            <a:r>
              <a:rPr lang="en-US" sz="2400" dirty="0"/>
              <a:t>are used to describe the </a:t>
            </a:r>
            <a:r>
              <a:rPr lang="en-US" sz="2400" b="1" dirty="0"/>
              <a:t>operational and verification data that </a:t>
            </a:r>
            <a:r>
              <a:rPr lang="en-US" sz="2400" dirty="0"/>
              <a:t>defines how a transaction can be verified.</a:t>
            </a:r>
          </a:p>
        </p:txBody>
      </p:sp>
    </p:spTree>
    <p:extLst>
      <p:ext uri="{BB962C8B-B14F-4D97-AF65-F5344CB8AC3E}">
        <p14:creationId xmlns:p14="http://schemas.microsoft.com/office/powerpoint/2010/main" val="40985934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528A-59D3-4A03-A85A-D99E6F0A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FBD-9D9B-487A-85B9-770F0B17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/>
              <a:t>Web Materials</a:t>
            </a:r>
          </a:p>
        </p:txBody>
      </p:sp>
    </p:spTree>
    <p:extLst>
      <p:ext uri="{BB962C8B-B14F-4D97-AF65-F5344CB8AC3E}">
        <p14:creationId xmlns:p14="http://schemas.microsoft.com/office/powerpoint/2010/main" val="242541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" y="216569"/>
            <a:ext cx="11763571" cy="6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80DE-64AC-46BC-9748-DCD55605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0B76-8E4A-473E-85B0-4D33605B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C63CD-1092-4971-A2F9-D471AE46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1" y="624110"/>
            <a:ext cx="9836316" cy="58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311" y="0"/>
            <a:ext cx="10351167" cy="807648"/>
          </a:xfrm>
        </p:spPr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Business </a:t>
            </a:r>
            <a:r>
              <a:rPr lang="en-US" dirty="0" err="1"/>
              <a:t>Blockchain</a:t>
            </a:r>
            <a:r>
              <a:rPr lang="en-US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311" y="1158668"/>
            <a:ext cx="9954125" cy="3777622"/>
          </a:xfrm>
        </p:spPr>
        <p:txBody>
          <a:bodyPr>
            <a:noAutofit/>
          </a:bodyPr>
          <a:lstStyle/>
          <a:p>
            <a:r>
              <a:rPr lang="en-US" sz="3200" b="1" dirty="0" err="1"/>
              <a:t>Hyperledger</a:t>
            </a:r>
            <a:r>
              <a:rPr lang="en-US" sz="3200" b="1" dirty="0"/>
              <a:t> Fabric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 Intended as a foundation for developing applications or solutions with a </a:t>
            </a:r>
            <a:r>
              <a:rPr lang="en-US" sz="2800" b="1" dirty="0"/>
              <a:t>modular architecture</a:t>
            </a:r>
          </a:p>
          <a:p>
            <a:pPr lvl="1"/>
            <a:r>
              <a:rPr lang="en-US" sz="2800" dirty="0" err="1"/>
              <a:t>Hyperledger</a:t>
            </a:r>
            <a:r>
              <a:rPr lang="en-US" sz="2800" dirty="0"/>
              <a:t> Fabric allows components, such as </a:t>
            </a:r>
            <a:r>
              <a:rPr lang="en-US" sz="2800" b="1" dirty="0"/>
              <a:t>consensus </a:t>
            </a:r>
            <a:r>
              <a:rPr lang="en-US" sz="2800" dirty="0"/>
              <a:t>and </a:t>
            </a:r>
            <a:r>
              <a:rPr lang="en-US" sz="2800" b="1" dirty="0"/>
              <a:t>membership services</a:t>
            </a:r>
            <a:r>
              <a:rPr lang="en-US" sz="2800" dirty="0"/>
              <a:t>, to be plug-and-play.</a:t>
            </a:r>
          </a:p>
          <a:p>
            <a:pPr lvl="1"/>
            <a:r>
              <a:rPr lang="en-US" sz="2800" dirty="0"/>
              <a:t>Fabric is a blockchain project that was proposed by</a:t>
            </a:r>
            <a:r>
              <a:rPr lang="en-US" sz="2800" b="1" dirty="0"/>
              <a:t> IBM </a:t>
            </a:r>
            <a:r>
              <a:rPr lang="en-US" sz="2800" dirty="0"/>
              <a:t>and </a:t>
            </a:r>
            <a:r>
              <a:rPr lang="en-US" sz="2800" b="1" dirty="0"/>
              <a:t>DAH </a:t>
            </a:r>
            <a:r>
              <a:rPr lang="en-US" sz="2800" dirty="0"/>
              <a:t>(</a:t>
            </a:r>
            <a:r>
              <a:rPr lang="en-US" sz="2800" b="1" dirty="0"/>
              <a:t>Digital Asset Holdings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88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311" y="0"/>
            <a:ext cx="10351167" cy="807648"/>
          </a:xfrm>
        </p:spPr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Business </a:t>
            </a:r>
            <a:r>
              <a:rPr lang="en-US" dirty="0" err="1"/>
              <a:t>Blockchain</a:t>
            </a:r>
            <a:r>
              <a:rPr lang="en-US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311" y="946459"/>
            <a:ext cx="10186359" cy="5679628"/>
          </a:xfrm>
        </p:spPr>
        <p:txBody>
          <a:bodyPr>
            <a:noAutofit/>
          </a:bodyPr>
          <a:lstStyle/>
          <a:p>
            <a:r>
              <a:rPr lang="en-US" sz="2200" b="1" dirty="0"/>
              <a:t>Hyperledger </a:t>
            </a:r>
            <a:r>
              <a:rPr lang="en-US" sz="2200" b="1" dirty="0" err="1"/>
              <a:t>Iroha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/>
              <a:t>Business blockchain framework designed to be simple and easy to incorporate into infrastructural projects requiring distributed ledger technology.</a:t>
            </a:r>
          </a:p>
          <a:p>
            <a:pPr lvl="1"/>
            <a:r>
              <a:rPr lang="en-US" sz="2200" b="1" dirty="0" err="1"/>
              <a:t>Iroha</a:t>
            </a:r>
            <a:r>
              <a:rPr lang="en-US" sz="2200" dirty="0"/>
              <a:t> was proposed by </a:t>
            </a:r>
            <a:r>
              <a:rPr lang="en-US" sz="2200" dirty="0" err="1"/>
              <a:t>Soramitsu</a:t>
            </a:r>
            <a:r>
              <a:rPr lang="en-US" sz="2200" dirty="0"/>
              <a:t>, Hitachi, NTT Data, and </a:t>
            </a:r>
            <a:r>
              <a:rPr lang="en-US" sz="2200" dirty="0" err="1"/>
              <a:t>Colu</a:t>
            </a:r>
            <a:r>
              <a:rPr lang="en-US" sz="2200" dirty="0"/>
              <a:t> in September 2016. </a:t>
            </a:r>
          </a:p>
          <a:p>
            <a:pPr lvl="1"/>
            <a:r>
              <a:rPr lang="en-US" sz="2200" dirty="0" err="1"/>
              <a:t>Iroha</a:t>
            </a:r>
            <a:r>
              <a:rPr lang="en-US" sz="2200" dirty="0"/>
              <a:t> is </a:t>
            </a:r>
            <a:r>
              <a:rPr lang="en-US" sz="2200" b="1" dirty="0"/>
              <a:t>aiming to build a library of reusable components </a:t>
            </a:r>
            <a:r>
              <a:rPr lang="en-US" sz="2200" dirty="0"/>
              <a:t>that users can choose to run on their </a:t>
            </a:r>
            <a:r>
              <a:rPr lang="en-US" sz="2200" dirty="0" err="1"/>
              <a:t>Hyperledger</a:t>
            </a:r>
            <a:r>
              <a:rPr lang="en-US" sz="2200" dirty="0"/>
              <a:t>-based distributed ledgers. </a:t>
            </a:r>
          </a:p>
          <a:p>
            <a:pPr lvl="1"/>
            <a:r>
              <a:rPr lang="en-US" sz="2200" dirty="0" err="1"/>
              <a:t>Iroha's</a:t>
            </a:r>
            <a:r>
              <a:rPr lang="en-US" sz="2200" dirty="0"/>
              <a:t> main goal is to complement other </a:t>
            </a:r>
            <a:r>
              <a:rPr lang="en-US" sz="2200" dirty="0" err="1"/>
              <a:t>Hyperledger</a:t>
            </a:r>
            <a:r>
              <a:rPr lang="en-US" sz="2200" dirty="0"/>
              <a:t> projects by </a:t>
            </a:r>
            <a:r>
              <a:rPr lang="en-US" sz="2200" b="1" dirty="0"/>
              <a:t>providing reusable components written in C++ </a:t>
            </a:r>
            <a:r>
              <a:rPr lang="en-US" sz="2200" dirty="0"/>
              <a:t>with an emphasis on mobile development. </a:t>
            </a:r>
          </a:p>
          <a:p>
            <a:pPr lvl="1"/>
            <a:r>
              <a:rPr lang="en-US" sz="2200" dirty="0"/>
              <a:t>This project has also proposed a </a:t>
            </a:r>
            <a:r>
              <a:rPr lang="en-US" sz="2200" b="1" dirty="0"/>
              <a:t>novel consensus algorithm called </a:t>
            </a:r>
            <a:r>
              <a:rPr lang="en-US" sz="2200" b="1" dirty="0" err="1"/>
              <a:t>Sumerag</a:t>
            </a:r>
            <a:r>
              <a:rPr lang="en-US" sz="2200" dirty="0" err="1"/>
              <a:t>i</a:t>
            </a:r>
            <a:r>
              <a:rPr lang="en-US" sz="2200" dirty="0"/>
              <a:t>, which is a chain based Byzantine fault tolerant consensus algorithm</a:t>
            </a:r>
          </a:p>
        </p:txBody>
      </p:sp>
    </p:spTree>
    <p:extLst>
      <p:ext uri="{BB962C8B-B14F-4D97-AF65-F5344CB8AC3E}">
        <p14:creationId xmlns:p14="http://schemas.microsoft.com/office/powerpoint/2010/main" val="225415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025" y="90710"/>
            <a:ext cx="8911687" cy="1280890"/>
          </a:xfrm>
        </p:spPr>
        <p:txBody>
          <a:bodyPr/>
          <a:lstStyle/>
          <a:p>
            <a:r>
              <a:rPr lang="en-US" b="1" dirty="0" err="1"/>
              <a:t>Hyperledger</a:t>
            </a:r>
            <a:r>
              <a:rPr lang="en-US" b="1" dirty="0"/>
              <a:t> </a:t>
            </a:r>
            <a:r>
              <a:rPr lang="en-US" b="1" dirty="0" err="1"/>
              <a:t>Sawtooth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749300"/>
            <a:ext cx="102108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A modular platform for building, deploying, and running distributed ledgers.</a:t>
            </a:r>
          </a:p>
          <a:p>
            <a:r>
              <a:rPr lang="en-US" sz="2000" dirty="0" err="1"/>
              <a:t>Sawtooth</a:t>
            </a:r>
            <a:r>
              <a:rPr lang="en-US" sz="2000" dirty="0"/>
              <a:t> lake is a </a:t>
            </a:r>
            <a:r>
              <a:rPr lang="en-US" sz="2000" dirty="0" err="1"/>
              <a:t>blockchain</a:t>
            </a:r>
            <a:r>
              <a:rPr lang="en-US" sz="2000" dirty="0"/>
              <a:t> project proposed by </a:t>
            </a:r>
            <a:r>
              <a:rPr lang="en-US" sz="2000" b="1" dirty="0"/>
              <a:t>Intel </a:t>
            </a:r>
            <a:r>
              <a:rPr lang="en-US" sz="2000" dirty="0"/>
              <a:t>in April 2016 with some key innovations focusing on </a:t>
            </a:r>
            <a:r>
              <a:rPr lang="en-US" sz="2000" b="1" dirty="0"/>
              <a:t>decoupling </a:t>
            </a:r>
            <a:r>
              <a:rPr lang="en-US" sz="2000" dirty="0"/>
              <a:t>of ledgers from transactions, flexible usage across multiple business areas using </a:t>
            </a:r>
            <a:r>
              <a:rPr lang="en-US" sz="2000" b="1" i="1" dirty="0"/>
              <a:t>transaction families</a:t>
            </a:r>
            <a:r>
              <a:rPr lang="en-US" sz="2000" dirty="0"/>
              <a:t>, and </a:t>
            </a:r>
            <a:r>
              <a:rPr lang="en-US" sz="2000" b="1" dirty="0"/>
              <a:t>pluggable consensus</a:t>
            </a:r>
          </a:p>
          <a:p>
            <a:r>
              <a:rPr lang="en-US" sz="2000" i="1" dirty="0"/>
              <a:t>Transactions </a:t>
            </a:r>
            <a:r>
              <a:rPr lang="en-US" sz="2000" dirty="0"/>
              <a:t>are decoupled from the </a:t>
            </a:r>
            <a:r>
              <a:rPr lang="en-US" sz="2000" i="1" dirty="0"/>
              <a:t>consensus layer </a:t>
            </a:r>
            <a:r>
              <a:rPr lang="en-US" sz="2000" dirty="0"/>
              <a:t>by making use of a new concept called </a:t>
            </a:r>
            <a:r>
              <a:rPr lang="en-US" sz="2000" b="1" i="1" dirty="0"/>
              <a:t>Transaction families</a:t>
            </a:r>
            <a:r>
              <a:rPr lang="en-US" sz="2000" dirty="0"/>
              <a:t>. Instead of transactions being individually coupled with the ledger, </a:t>
            </a:r>
          </a:p>
          <a:p>
            <a:r>
              <a:rPr lang="en-US" sz="2000" dirty="0"/>
              <a:t>Transaction families are used, which allows for more flexibility, rich semantics and unrestricted design of business logic.</a:t>
            </a:r>
          </a:p>
          <a:p>
            <a:r>
              <a:rPr lang="en-US" sz="2000" dirty="0"/>
              <a:t> Transactions follow the patterns and structures defined in the transaction families.</a:t>
            </a:r>
          </a:p>
          <a:p>
            <a:r>
              <a:rPr lang="en-US" sz="2000" dirty="0" err="1"/>
              <a:t>Hyperledger</a:t>
            </a:r>
            <a:r>
              <a:rPr lang="en-US" sz="2000" dirty="0"/>
              <a:t> </a:t>
            </a:r>
            <a:r>
              <a:rPr lang="en-US" sz="2000" dirty="0" err="1"/>
              <a:t>Sawtooth</a:t>
            </a:r>
            <a:r>
              <a:rPr lang="en-US" sz="2000" dirty="0"/>
              <a:t> includes a novel consensus algorithm, </a:t>
            </a:r>
            <a:r>
              <a:rPr lang="en-US" sz="2000" b="1" dirty="0"/>
              <a:t>Proof of Elapsed Time (</a:t>
            </a:r>
            <a:r>
              <a:rPr lang="en-US" sz="2000" b="1" dirty="0" err="1"/>
              <a:t>PoET</a:t>
            </a:r>
            <a:r>
              <a:rPr lang="en-US" sz="2000" b="1" dirty="0"/>
              <a:t>)</a:t>
            </a:r>
            <a:r>
              <a:rPr lang="en-US" sz="2000" dirty="0"/>
              <a:t>, which targets large distributed validator populations with minimal resource consumption.</a:t>
            </a:r>
          </a:p>
          <a:p>
            <a:r>
              <a:rPr lang="en-US" sz="2000" dirty="0"/>
              <a:t>It also supports permissioned and permission-less setups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CC0-9B94-4EC5-B03B-E2DA0D13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369" y="258417"/>
            <a:ext cx="8911687" cy="1280890"/>
          </a:xfrm>
        </p:spPr>
        <p:txBody>
          <a:bodyPr/>
          <a:lstStyle/>
          <a:p>
            <a:r>
              <a:rPr lang="en-US" b="1" dirty="0"/>
              <a:t>Hyperledger Sawtooth Cont..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29C7-375E-4366-86AE-BFC87227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800" y="1129372"/>
            <a:ext cx="9814823" cy="505939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Transaction Family</a:t>
            </a:r>
          </a:p>
          <a:p>
            <a:pPr lvl="1"/>
            <a:r>
              <a:rPr lang="en-US" sz="2800" dirty="0"/>
              <a:t>Sawtooth separates the application level from the core system level with </a:t>
            </a:r>
            <a:r>
              <a:rPr lang="en-US" sz="2800" b="1" dirty="0"/>
              <a:t>transaction families</a:t>
            </a:r>
            <a:r>
              <a:rPr lang="en-US" sz="2800" dirty="0"/>
              <a:t>, which allows application developers to write in the languages of their choice. </a:t>
            </a:r>
          </a:p>
          <a:p>
            <a:pPr lvl="1"/>
            <a:r>
              <a:rPr lang="en-US" sz="2800" dirty="0"/>
              <a:t>Each application defines the custom transaction families for its unique requirements.</a:t>
            </a:r>
          </a:p>
          <a:p>
            <a:pPr lvl="1"/>
            <a:r>
              <a:rPr lang="en-US" sz="2800" dirty="0"/>
              <a:t>Transaction family includes these components:</a:t>
            </a:r>
          </a:p>
          <a:p>
            <a:pPr lvl="2"/>
            <a:r>
              <a:rPr lang="en-US" sz="2400" dirty="0"/>
              <a:t>Transaction processor to define the business logic for your application</a:t>
            </a:r>
          </a:p>
          <a:p>
            <a:pPr lvl="2"/>
            <a:r>
              <a:rPr lang="en-US" sz="2400" dirty="0"/>
              <a:t>Data model to record and store data</a:t>
            </a:r>
          </a:p>
          <a:p>
            <a:pPr lvl="2"/>
            <a:r>
              <a:rPr lang="en-US" sz="2400" dirty="0"/>
              <a:t>Client to handle the client logic for your application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82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7" y="54267"/>
            <a:ext cx="8911687" cy="1280890"/>
          </a:xfrm>
        </p:spPr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Business </a:t>
            </a:r>
            <a:r>
              <a:rPr lang="en-US" dirty="0" err="1"/>
              <a:t>Blockchain</a:t>
            </a:r>
            <a:r>
              <a:rPr lang="en-US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848" y="1494181"/>
            <a:ext cx="10438848" cy="5476461"/>
          </a:xfrm>
        </p:spPr>
        <p:txBody>
          <a:bodyPr>
            <a:noAutofit/>
          </a:bodyPr>
          <a:lstStyle/>
          <a:p>
            <a:r>
              <a:rPr lang="en-US" sz="2800" b="1" dirty="0" err="1"/>
              <a:t>Hyperledger</a:t>
            </a:r>
            <a:r>
              <a:rPr lang="en-US" sz="2800" b="1" dirty="0"/>
              <a:t> Burrow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Permissionable</a:t>
            </a:r>
            <a:r>
              <a:rPr lang="en-US" sz="2400" dirty="0"/>
              <a:t> smart contract machine. </a:t>
            </a:r>
          </a:p>
          <a:p>
            <a:pPr lvl="1"/>
            <a:r>
              <a:rPr lang="en-US" sz="2400" dirty="0"/>
              <a:t>The first of its kind when released in December, 2014</a:t>
            </a:r>
          </a:p>
          <a:p>
            <a:pPr lvl="1"/>
            <a:r>
              <a:rPr lang="en-US" sz="2400" dirty="0"/>
              <a:t>Burrow provides a modular blockchain client with a permissioned smart contract interpreter built in part to the specification of the Ethereum Virtual Machine (EVM).</a:t>
            </a:r>
          </a:p>
          <a:p>
            <a:r>
              <a:rPr lang="en-US" sz="2800" dirty="0"/>
              <a:t> </a:t>
            </a:r>
            <a:r>
              <a:rPr lang="en-US" sz="2800" b="1" dirty="0" err="1"/>
              <a:t>Hyperledger</a:t>
            </a:r>
            <a:r>
              <a:rPr lang="en-US" sz="2800" b="1" dirty="0"/>
              <a:t> Indy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Tools, libraries, and reusable components for providing digital identities rooted on blockchains or other distributed ledgers </a:t>
            </a:r>
          </a:p>
          <a:p>
            <a:pPr lvl="2"/>
            <a:r>
              <a:rPr lang="en-US" sz="2200" dirty="0"/>
              <a:t>so that they are </a:t>
            </a:r>
            <a:r>
              <a:rPr lang="en-US" sz="2200" b="1" dirty="0"/>
              <a:t>interoperable across administrative domains</a:t>
            </a:r>
            <a:r>
              <a:rPr lang="en-US" sz="2200" dirty="0"/>
              <a:t>, </a:t>
            </a:r>
            <a:r>
              <a:rPr lang="en-US" sz="2200" b="1" dirty="0"/>
              <a:t>applications</a:t>
            </a:r>
            <a:r>
              <a:rPr lang="en-US" sz="2200" dirty="0"/>
              <a:t>, and any other </a:t>
            </a:r>
            <a:r>
              <a:rPr lang="en-US" sz="2200" b="1" dirty="0"/>
              <a:t>silo.</a:t>
            </a:r>
          </a:p>
        </p:txBody>
      </p:sp>
    </p:spTree>
    <p:extLst>
      <p:ext uri="{BB962C8B-B14F-4D97-AF65-F5344CB8AC3E}">
        <p14:creationId xmlns:p14="http://schemas.microsoft.com/office/powerpoint/2010/main" val="377633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766" y="157007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This project aims to build a </a:t>
            </a:r>
            <a:r>
              <a:rPr lang="en-US" sz="2800" dirty="0" err="1"/>
              <a:t>blockchain</a:t>
            </a:r>
            <a:r>
              <a:rPr lang="en-US" sz="2800" dirty="0"/>
              <a:t> explorer for </a:t>
            </a:r>
            <a:r>
              <a:rPr lang="en-US" sz="2800" dirty="0" err="1"/>
              <a:t>Hyperledger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that can be used to </a:t>
            </a:r>
            <a:r>
              <a:rPr lang="en-US" sz="2800" b="1" i="1" dirty="0"/>
              <a:t>view and query </a:t>
            </a:r>
            <a:r>
              <a:rPr lang="en-US" sz="2800" dirty="0"/>
              <a:t>the transactions, blocks, and associated data from the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  <a:p>
            <a:r>
              <a:rPr lang="en-US" sz="2800" dirty="0"/>
              <a:t> It also provides network information and the ability to interact with chain code.</a:t>
            </a:r>
          </a:p>
        </p:txBody>
      </p:sp>
    </p:spTree>
    <p:extLst>
      <p:ext uri="{BB962C8B-B14F-4D97-AF65-F5344CB8AC3E}">
        <p14:creationId xmlns:p14="http://schemas.microsoft.com/office/powerpoint/2010/main" val="1062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8" y="381707"/>
            <a:ext cx="10010864" cy="56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8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Fabric </a:t>
            </a:r>
            <a:r>
              <a:rPr lang="en-US" b="1" dirty="0" err="1"/>
              <a:t>chaintool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552" y="1312734"/>
            <a:ext cx="9334048" cy="5074814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Hyperledger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compiler is being developed to support Fabric </a:t>
            </a:r>
            <a:r>
              <a:rPr lang="en-US" sz="2800" dirty="0" err="1"/>
              <a:t>chaincode</a:t>
            </a:r>
            <a:r>
              <a:rPr lang="en-US" sz="2800" dirty="0"/>
              <a:t> development. </a:t>
            </a:r>
          </a:p>
          <a:p>
            <a:r>
              <a:rPr lang="en-US" sz="2800" dirty="0"/>
              <a:t>The aim is to build a tool that reads in a high-level Google protocol buffer structure and produces a </a:t>
            </a:r>
            <a:r>
              <a:rPr lang="en-US" sz="2800" dirty="0" err="1"/>
              <a:t>chaincode</a:t>
            </a:r>
            <a:r>
              <a:rPr lang="en-US" sz="2800" dirty="0"/>
              <a:t>. </a:t>
            </a:r>
          </a:p>
          <a:p>
            <a:r>
              <a:rPr lang="en-US" sz="2800" dirty="0"/>
              <a:t>Additionally, it packages the </a:t>
            </a:r>
            <a:r>
              <a:rPr lang="en-US" sz="2800" dirty="0" err="1"/>
              <a:t>chaincode</a:t>
            </a:r>
            <a:r>
              <a:rPr lang="en-US" sz="2800" dirty="0"/>
              <a:t> so that it can be deployed directly. </a:t>
            </a:r>
          </a:p>
          <a:p>
            <a:r>
              <a:rPr lang="en-US" sz="2800" dirty="0"/>
              <a:t>It is envisaged that this tool will help developers in various stages of development, such as compiling, testing, packaging,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0703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Fabric SDK </a:t>
            </a:r>
            <a:r>
              <a:rPr lang="en-US" b="1" dirty="0" err="1"/>
              <a:t>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873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The aim of this project is to build a python based SDK library that can be used to interact with the </a:t>
            </a:r>
            <a:r>
              <a:rPr lang="en-US" sz="3200" dirty="0" err="1"/>
              <a:t>blockchain</a:t>
            </a:r>
            <a:r>
              <a:rPr lang="en-US" sz="3200" dirty="0"/>
              <a:t> (Fabric).</a:t>
            </a:r>
          </a:p>
        </p:txBody>
      </p:sp>
    </p:spTree>
    <p:extLst>
      <p:ext uri="{BB962C8B-B14F-4D97-AF65-F5344CB8AC3E}">
        <p14:creationId xmlns:p14="http://schemas.microsoft.com/office/powerpoint/2010/main" val="365386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572" y="1523476"/>
            <a:ext cx="9218612" cy="5025191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Corda</a:t>
            </a:r>
            <a:r>
              <a:rPr lang="en-US" sz="2400" dirty="0"/>
              <a:t> is the latest project that has been contributed by R3 to the </a:t>
            </a:r>
            <a:r>
              <a:rPr lang="en-US" sz="2400" dirty="0" err="1"/>
              <a:t>Hyperledger</a:t>
            </a:r>
            <a:r>
              <a:rPr lang="en-US" sz="2400" dirty="0"/>
              <a:t> project.</a:t>
            </a:r>
          </a:p>
          <a:p>
            <a:r>
              <a:rPr lang="en-US" sz="2400" dirty="0"/>
              <a:t> It was open sourced on November 30, 2016. </a:t>
            </a:r>
          </a:p>
          <a:p>
            <a:r>
              <a:rPr lang="en-US" sz="2400" dirty="0" err="1"/>
              <a:t>Corda</a:t>
            </a:r>
            <a:r>
              <a:rPr lang="en-US" sz="2400" dirty="0"/>
              <a:t> is heavily oriented towards the financial services industry and has been developed in collaboration with major banks and organizations in the financial industry. </a:t>
            </a:r>
          </a:p>
          <a:p>
            <a:r>
              <a:rPr lang="en-US" sz="2400" dirty="0"/>
              <a:t>Technically, </a:t>
            </a:r>
            <a:r>
              <a:rPr lang="en-US" sz="2400" dirty="0" err="1"/>
              <a:t>Corda</a:t>
            </a:r>
            <a:r>
              <a:rPr lang="en-US" sz="2400" dirty="0"/>
              <a:t> is not a </a:t>
            </a:r>
            <a:r>
              <a:rPr lang="en-US" sz="2400" dirty="0" err="1"/>
              <a:t>blockchain</a:t>
            </a:r>
            <a:r>
              <a:rPr lang="en-US" sz="2400" dirty="0"/>
              <a:t> but has key features similar to those of a </a:t>
            </a:r>
            <a:r>
              <a:rPr lang="en-US" sz="2400" dirty="0" err="1"/>
              <a:t>blockchain</a:t>
            </a:r>
            <a:r>
              <a:rPr lang="en-US" sz="2400" dirty="0"/>
              <a:t>, such as consensus, validity, uniqueness, immutability, and authentication.</a:t>
            </a:r>
          </a:p>
          <a:p>
            <a:r>
              <a:rPr lang="en-US" sz="2400" b="1" dirty="0"/>
              <a:t>October 2017 </a:t>
            </a:r>
            <a:r>
              <a:rPr lang="en-US" sz="2400" dirty="0" err="1"/>
              <a:t>Corda</a:t>
            </a:r>
            <a:r>
              <a:rPr lang="en-US" sz="2400" dirty="0"/>
              <a:t> 1 brings API stability</a:t>
            </a:r>
          </a:p>
          <a:p>
            <a:r>
              <a:rPr lang="en-US" sz="2400" b="1" dirty="0"/>
              <a:t>November 2017 </a:t>
            </a:r>
            <a:r>
              <a:rPr lang="en-US" sz="2400" dirty="0" err="1"/>
              <a:t>Corda</a:t>
            </a:r>
            <a:r>
              <a:rPr lang="en-US" sz="2400" dirty="0"/>
              <a:t> 2 is launched</a:t>
            </a:r>
          </a:p>
          <a:p>
            <a:r>
              <a:rPr lang="en-US" sz="2400" b="1" dirty="0"/>
              <a:t>February 2019 </a:t>
            </a:r>
            <a:r>
              <a:rPr lang="en-US" sz="2400" dirty="0" err="1"/>
              <a:t>Corda</a:t>
            </a:r>
            <a:r>
              <a:rPr lang="en-US" sz="2400" dirty="0"/>
              <a:t> 4 releases with 1800+ commits!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7CB0-F119-438A-80B4-A791116C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3F56-1513-467A-8663-2AEDEE10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72CA9-24E1-46D6-AC1E-7338FCF8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54" y="946778"/>
            <a:ext cx="10892231" cy="52871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D1B85-35A4-426C-B012-5CBA3A18F9A9}"/>
              </a:ext>
            </a:extLst>
          </p:cNvPr>
          <p:cNvSpPr/>
          <p:nvPr/>
        </p:nvSpPr>
        <p:spPr>
          <a:xfrm>
            <a:off x="4936868" y="116777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Distributed Ledgers</a:t>
            </a:r>
          </a:p>
        </p:txBody>
      </p:sp>
    </p:spTree>
    <p:extLst>
      <p:ext uri="{BB962C8B-B14F-4D97-AF65-F5344CB8AC3E}">
        <p14:creationId xmlns:p14="http://schemas.microsoft.com/office/powerpoint/2010/main" val="182148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8AA-C3F5-46AE-A71B-85B66BAE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BD7CE-19DA-458B-A97D-FF41A73A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549" y="624109"/>
            <a:ext cx="5131917" cy="5609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268D74-6151-4C70-B9F8-E6D4465B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6176"/>
            <a:ext cx="4812632" cy="60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5BC5-E393-4596-8C25-F77D74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D4D9-6E58-4C05-8F34-144E850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D2C3D-1C3A-4B8B-8D1C-FECFC89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444192"/>
            <a:ext cx="9793706" cy="55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9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B909-2353-4F03-B57D-17072CDA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7D4C-07F1-42D7-B9B9-D18CC285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12CD1-DD15-4439-BAEF-19C1ACA4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67" y="624110"/>
            <a:ext cx="9349690" cy="5852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9CD36-86BA-4C3A-BFA5-118A5E8AEBEF}"/>
              </a:ext>
            </a:extLst>
          </p:cNvPr>
          <p:cNvSpPr/>
          <p:nvPr/>
        </p:nvSpPr>
        <p:spPr>
          <a:xfrm>
            <a:off x="5074897" y="-22221"/>
            <a:ext cx="1972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41697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1EA9-EE51-4F50-9DAC-DC51677B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AD0F-137B-4619-AB6B-3651EAB7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DA28E-2F6A-484E-AF49-B1F9091F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54" y="624110"/>
            <a:ext cx="4900362" cy="5484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FC8F1-F2F6-4E8A-89EE-2DCB46B0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46" y="624110"/>
            <a:ext cx="5131970" cy="5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0FAE-B054-4391-95C9-B7E7F401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FBD-6290-4C93-AA11-049178D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A1C19-775E-4386-BACA-01218A78364E}"/>
              </a:ext>
            </a:extLst>
          </p:cNvPr>
          <p:cNvSpPr/>
          <p:nvPr/>
        </p:nvSpPr>
        <p:spPr>
          <a:xfrm>
            <a:off x="5519396" y="140478"/>
            <a:ext cx="128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6D016-49A6-46B1-A92A-4087F87F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4" y="624110"/>
            <a:ext cx="10972800" cy="57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D0CC-6C25-4A2E-A74D-46A211A2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BBCF-8C13-4BD5-9248-BBDB3D94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05F99-30ED-4565-BC2E-94972B33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1" y="193106"/>
            <a:ext cx="6507952" cy="584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7C748-EC77-4418-949A-737B6027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33" y="324523"/>
            <a:ext cx="5337467" cy="55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77" y="735908"/>
            <a:ext cx="10526602" cy="53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2261-7948-4545-9FF7-2E55E9B3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9C50-1886-44AE-8D76-3336DD69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0FF21-A181-485B-82F3-339FF4A15352}"/>
              </a:ext>
            </a:extLst>
          </p:cNvPr>
          <p:cNvSpPr/>
          <p:nvPr/>
        </p:nvSpPr>
        <p:spPr>
          <a:xfrm>
            <a:off x="4582875" y="140477"/>
            <a:ext cx="3469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Domain-Specific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9882A-8F86-4626-93B1-DF02A4B1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839552"/>
            <a:ext cx="5701817" cy="59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27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Hyperledger</a:t>
            </a:r>
            <a:r>
              <a:rPr lang="en-US" b="1" dirty="0"/>
              <a:t> as a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266" y="1738089"/>
            <a:ext cx="9360064" cy="4901249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Hyperledger</a:t>
            </a:r>
            <a:r>
              <a:rPr lang="en-US" sz="2800" dirty="0"/>
              <a:t> is aiming to build a new </a:t>
            </a:r>
            <a:r>
              <a:rPr lang="en-US" sz="2800" dirty="0" err="1"/>
              <a:t>blockchain</a:t>
            </a:r>
            <a:r>
              <a:rPr lang="en-US" sz="2800" dirty="0"/>
              <a:t> platform that is driven by industry use cases.</a:t>
            </a:r>
          </a:p>
          <a:p>
            <a:r>
              <a:rPr lang="en-US" sz="2800" dirty="0"/>
              <a:t>As there have been number of contributions made to the </a:t>
            </a:r>
            <a:r>
              <a:rPr lang="en-US" sz="2800" dirty="0" err="1"/>
              <a:t>Hyperledger</a:t>
            </a:r>
            <a:r>
              <a:rPr lang="en-US" sz="2800" dirty="0"/>
              <a:t> project by the community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Hyperledger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platform is evolving into a </a:t>
            </a:r>
            <a:r>
              <a:rPr lang="en-US" sz="2400" b="1" dirty="0"/>
              <a:t>protocol for business transactions.</a:t>
            </a:r>
          </a:p>
          <a:p>
            <a:r>
              <a:rPr lang="en-US" sz="2800" dirty="0"/>
              <a:t>Hyperledger is also </a:t>
            </a:r>
            <a:r>
              <a:rPr lang="en-US" sz="2800" b="1" dirty="0"/>
              <a:t>evolving into a specification </a:t>
            </a:r>
            <a:r>
              <a:rPr lang="en-US" sz="2800" dirty="0"/>
              <a:t>that can be used as </a:t>
            </a:r>
            <a:r>
              <a:rPr lang="en-US" sz="2800" b="1" dirty="0"/>
              <a:t>a reference to build blockchain platforms</a:t>
            </a:r>
          </a:p>
          <a:p>
            <a:pPr lvl="1"/>
            <a:r>
              <a:rPr lang="en-US" sz="2400" dirty="0"/>
              <a:t> as compared to earlier blockchain solutions that address only a specific type of industry or requirement. </a:t>
            </a:r>
          </a:p>
        </p:txBody>
      </p:sp>
    </p:spTree>
    <p:extLst>
      <p:ext uri="{BB962C8B-B14F-4D97-AF65-F5344CB8AC3E}">
        <p14:creationId xmlns:p14="http://schemas.microsoft.com/office/powerpoint/2010/main" val="135207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104" y="0"/>
            <a:ext cx="8911687" cy="1280890"/>
          </a:xfrm>
        </p:spPr>
        <p:txBody>
          <a:bodyPr/>
          <a:lstStyle/>
          <a:p>
            <a:r>
              <a:rPr lang="en-US" b="1" dirty="0"/>
              <a:t>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482" y="7905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Hyperledger</a:t>
            </a:r>
            <a:r>
              <a:rPr lang="en-US" sz="2400" dirty="0"/>
              <a:t> has published a </a:t>
            </a:r>
            <a:r>
              <a:rPr lang="en-US" sz="2400" b="1" i="1" dirty="0"/>
              <a:t>white paper with reference architecture</a:t>
            </a:r>
            <a:r>
              <a:rPr lang="en-US" sz="2400" dirty="0"/>
              <a:t> that can serve as a guideline to build permissioned distributed ledgers. </a:t>
            </a:r>
          </a:p>
          <a:p>
            <a:r>
              <a:rPr lang="en-US" sz="2400" dirty="0"/>
              <a:t>Reference architecture consists of two main components: </a:t>
            </a:r>
          </a:p>
          <a:p>
            <a:pPr lvl="1"/>
            <a:r>
              <a:rPr lang="en-US" sz="2400" dirty="0" err="1"/>
              <a:t>Hyperledger</a:t>
            </a:r>
            <a:r>
              <a:rPr lang="en-US" sz="2400" dirty="0"/>
              <a:t> services </a:t>
            </a:r>
          </a:p>
          <a:p>
            <a:pPr lvl="1"/>
            <a:r>
              <a:rPr lang="en-US" sz="2400" dirty="0"/>
              <a:t>Hyperledger APIs, SDKs, and CLI (Command Line Interface)</a:t>
            </a:r>
          </a:p>
          <a:p>
            <a:r>
              <a:rPr lang="en-US" sz="2400" dirty="0"/>
              <a:t>Hyperledger services provide various services such as </a:t>
            </a:r>
          </a:p>
          <a:p>
            <a:pPr lvl="1"/>
            <a:r>
              <a:rPr lang="en-US" sz="2200" dirty="0"/>
              <a:t>Identity services</a:t>
            </a:r>
          </a:p>
          <a:p>
            <a:pPr lvl="1"/>
            <a:r>
              <a:rPr lang="en-US" sz="2200" dirty="0"/>
              <a:t>Policy services</a:t>
            </a:r>
          </a:p>
          <a:p>
            <a:pPr lvl="1"/>
            <a:r>
              <a:rPr lang="en-US" sz="2200" dirty="0"/>
              <a:t> Blockchain services</a:t>
            </a:r>
          </a:p>
          <a:p>
            <a:pPr lvl="1"/>
            <a:r>
              <a:rPr lang="en-US" sz="2200" dirty="0"/>
              <a:t>Smart contract services. </a:t>
            </a:r>
          </a:p>
        </p:txBody>
      </p:sp>
    </p:spTree>
    <p:extLst>
      <p:ext uri="{BB962C8B-B14F-4D97-AF65-F5344CB8AC3E}">
        <p14:creationId xmlns:p14="http://schemas.microsoft.com/office/powerpoint/2010/main" val="227820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B7F6-B1F9-4088-8832-99B5A81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22C1-3780-4A9B-A25C-1519D382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664" y="1540188"/>
            <a:ext cx="9206948" cy="469370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Hyperledger APIs, SDKs, and CLIs provide an interface into blockchain services via appropriate application programming interfaces, software development kits, or command line interfaces. </a:t>
            </a:r>
          </a:p>
          <a:p>
            <a:r>
              <a:rPr lang="en-US" sz="2800" dirty="0"/>
              <a:t>Event stream, which is basically a </a:t>
            </a:r>
            <a:r>
              <a:rPr lang="en-US" sz="2800" dirty="0" err="1"/>
              <a:t>gRPC</a:t>
            </a:r>
            <a:r>
              <a:rPr lang="en-US" sz="2800" dirty="0"/>
              <a:t> channel, runs across all services. </a:t>
            </a:r>
          </a:p>
          <a:p>
            <a:pPr lvl="1"/>
            <a:r>
              <a:rPr lang="en-US" sz="2800" dirty="0"/>
              <a:t>It can receive and send events. </a:t>
            </a:r>
          </a:p>
          <a:p>
            <a:pPr lvl="1"/>
            <a:r>
              <a:rPr lang="en-US" sz="2400" dirty="0"/>
              <a:t>Events are either pre-defined or custom. </a:t>
            </a:r>
          </a:p>
          <a:p>
            <a:r>
              <a:rPr lang="en-US" sz="2800" dirty="0"/>
              <a:t>Validating peers or </a:t>
            </a:r>
            <a:r>
              <a:rPr lang="en-US" sz="2800" dirty="0" err="1"/>
              <a:t>chaincode</a:t>
            </a:r>
            <a:r>
              <a:rPr lang="en-US" sz="2800" dirty="0"/>
              <a:t> can emit events to which external application can respond or listen to.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84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378" y="13960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reference architecture that has been published in the </a:t>
            </a:r>
            <a:r>
              <a:rPr lang="en-US" dirty="0" err="1"/>
              <a:t>Hyperledger</a:t>
            </a:r>
            <a:r>
              <a:rPr lang="en-US" dirty="0"/>
              <a:t> white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76" y="1429582"/>
            <a:ext cx="9733705" cy="51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8" y="72343"/>
            <a:ext cx="9408695" cy="62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1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384" y="1719468"/>
            <a:ext cx="9471163" cy="45144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are certain requirements of a </a:t>
            </a:r>
            <a:r>
              <a:rPr lang="en-US" sz="2800" dirty="0" err="1"/>
              <a:t>blockchain</a:t>
            </a:r>
            <a:r>
              <a:rPr lang="en-US" sz="2800" dirty="0"/>
              <a:t> service.</a:t>
            </a:r>
          </a:p>
          <a:p>
            <a:r>
              <a:rPr lang="en-US" sz="2800" dirty="0"/>
              <a:t> Reference architecture is </a:t>
            </a:r>
            <a:r>
              <a:rPr lang="en-US" sz="2800" b="1" dirty="0"/>
              <a:t>driven by the needs and requirements</a:t>
            </a:r>
            <a:endParaRPr lang="en-US" sz="2800" dirty="0"/>
          </a:p>
          <a:p>
            <a:pPr lvl="1"/>
            <a:r>
              <a:rPr lang="en-US" sz="2400" dirty="0"/>
              <a:t>Raised by the </a:t>
            </a:r>
            <a:r>
              <a:rPr lang="en-US" sz="2800" dirty="0"/>
              <a:t>participants of the Hyperledger project </a:t>
            </a:r>
          </a:p>
          <a:p>
            <a:pPr lvl="1"/>
            <a:r>
              <a:rPr lang="en-US" sz="2800" dirty="0"/>
              <a:t>After studying the industry use cases. </a:t>
            </a:r>
          </a:p>
          <a:p>
            <a:r>
              <a:rPr lang="en-US" sz="2800" dirty="0"/>
              <a:t>There are several categories of requirements that have been deduced from the study of industrial use cases</a:t>
            </a:r>
          </a:p>
        </p:txBody>
      </p:sp>
    </p:spTree>
    <p:extLst>
      <p:ext uri="{BB962C8B-B14F-4D97-AF65-F5344CB8AC3E}">
        <p14:creationId xmlns:p14="http://schemas.microsoft.com/office/powerpoint/2010/main" val="1105489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Modular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9361004" cy="47943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Main requirement of Hyperledger is a modular structure. </a:t>
            </a:r>
          </a:p>
          <a:p>
            <a:pPr lvl="1"/>
            <a:r>
              <a:rPr lang="en-US" sz="2400" dirty="0"/>
              <a:t>Cross industry fabric (blockchain) will be used in many business scenarios. </a:t>
            </a:r>
          </a:p>
          <a:p>
            <a:r>
              <a:rPr lang="en-US" sz="2800" dirty="0"/>
              <a:t>Functions related to </a:t>
            </a:r>
            <a:r>
              <a:rPr lang="en-US" sz="2800" b="1" dirty="0"/>
              <a:t>storage, policy, </a:t>
            </a:r>
            <a:r>
              <a:rPr lang="en-US" sz="2800" b="1" dirty="0" err="1"/>
              <a:t>chaincode</a:t>
            </a:r>
            <a:r>
              <a:rPr lang="en-US" sz="2800" b="1" dirty="0"/>
              <a:t>, access control, consensus </a:t>
            </a:r>
            <a:r>
              <a:rPr lang="en-US" sz="2800" dirty="0"/>
              <a:t>and </a:t>
            </a:r>
            <a:r>
              <a:rPr lang="en-US" sz="2800" b="1" dirty="0"/>
              <a:t>many other blockchain services</a:t>
            </a:r>
            <a:r>
              <a:rPr lang="en-US" sz="2800" dirty="0"/>
              <a:t> should be pluggable. </a:t>
            </a:r>
          </a:p>
          <a:p>
            <a:r>
              <a:rPr lang="en-US" sz="2800" dirty="0"/>
              <a:t>Modules should be </a:t>
            </a:r>
            <a:r>
              <a:rPr lang="en-US" sz="2800" b="1" dirty="0"/>
              <a:t>plug and play </a:t>
            </a:r>
          </a:p>
          <a:p>
            <a:r>
              <a:rPr lang="en-US" sz="2800" b="1" dirty="0"/>
              <a:t>U</a:t>
            </a:r>
            <a:r>
              <a:rPr lang="en-US" sz="2800" dirty="0"/>
              <a:t>sers should be able to easily remove and add a different module that meets the requirements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72787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5" y="239797"/>
            <a:ext cx="8911687" cy="1280890"/>
          </a:xfrm>
        </p:spPr>
        <p:txBody>
          <a:bodyPr/>
          <a:lstStyle/>
          <a:p>
            <a:r>
              <a:rPr lang="en-US" dirty="0"/>
              <a:t>Requirements- Modular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535" y="1065773"/>
            <a:ext cx="9453770" cy="3777622"/>
          </a:xfrm>
        </p:spPr>
        <p:txBody>
          <a:bodyPr>
            <a:noAutofit/>
          </a:bodyPr>
          <a:lstStyle/>
          <a:p>
            <a:r>
              <a:rPr lang="en-US" sz="2800" dirty="0"/>
              <a:t>For example</a:t>
            </a:r>
          </a:p>
          <a:p>
            <a:pPr lvl="1"/>
            <a:r>
              <a:rPr lang="en-US" sz="2400" dirty="0"/>
              <a:t>if a business </a:t>
            </a:r>
            <a:r>
              <a:rPr lang="en-US" sz="2400" dirty="0" err="1"/>
              <a:t>blockchain</a:t>
            </a:r>
            <a:r>
              <a:rPr lang="en-US" sz="2400" dirty="0"/>
              <a:t> needs to be run only between already trusted parties and performs very basic business operations, </a:t>
            </a:r>
          </a:p>
          <a:p>
            <a:pPr lvl="2"/>
            <a:r>
              <a:rPr lang="en-US" sz="2000" dirty="0"/>
              <a:t>No need to have advanced cryptographic support for confidentiality and privacy, </a:t>
            </a:r>
          </a:p>
          <a:p>
            <a:pPr lvl="2"/>
            <a:r>
              <a:rPr lang="en-US" sz="2000" dirty="0"/>
              <a:t>Users should be able to remove that functionality (module) or replace that with a more appropriate module that suits their needs. </a:t>
            </a:r>
          </a:p>
          <a:p>
            <a:pPr lvl="1"/>
            <a:r>
              <a:rPr lang="en-US" sz="2400" dirty="0"/>
              <a:t>if users need to run a cross-industry blockchain, then confidentiality and privacy can be of paramount importance. </a:t>
            </a:r>
          </a:p>
          <a:p>
            <a:pPr lvl="2"/>
            <a:r>
              <a:rPr lang="en-US" sz="2000" dirty="0"/>
              <a:t>Users should be able to plug an advanced cryptographic and access control mechanism (module) into the blockchain (fabric).</a:t>
            </a:r>
          </a:p>
        </p:txBody>
      </p:sp>
    </p:spTree>
    <p:extLst>
      <p:ext uri="{BB962C8B-B14F-4D97-AF65-F5344CB8AC3E}">
        <p14:creationId xmlns:p14="http://schemas.microsoft.com/office/powerpoint/2010/main" val="1427274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Requirements- Privacy and confidentiality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090" y="1394415"/>
            <a:ext cx="9536527" cy="5244924"/>
          </a:xfrm>
        </p:spPr>
        <p:txBody>
          <a:bodyPr>
            <a:normAutofit/>
          </a:bodyPr>
          <a:lstStyle/>
          <a:p>
            <a:r>
              <a:rPr lang="en-US" sz="2800" dirty="0"/>
              <a:t>Privacy and confidentiality of transactions and contracts is of utmost importance in a business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  <a:p>
            <a:r>
              <a:rPr lang="en-US" sz="2800" dirty="0"/>
              <a:t>Hyperledger's vision is to provide a wide range of cryptographic protocols and algorithms </a:t>
            </a:r>
          </a:p>
          <a:p>
            <a:pPr lvl="1"/>
            <a:r>
              <a:rPr lang="en-US" sz="2400" dirty="0"/>
              <a:t>Users will be able to choose appropriate modules according to their business requirements. </a:t>
            </a:r>
          </a:p>
          <a:p>
            <a:r>
              <a:rPr lang="en-US" sz="2800" dirty="0"/>
              <a:t>Fabric should be able to handle complex cryptographic algorithms without compromising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011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2" y="248194"/>
            <a:ext cx="11477014" cy="63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9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</a:t>
            </a:r>
            <a:r>
              <a:rPr lang="en-US" b="1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108" y="1802294"/>
            <a:ext cx="9205222" cy="4431595"/>
          </a:xfrm>
        </p:spPr>
        <p:txBody>
          <a:bodyPr>
            <a:normAutofit/>
          </a:bodyPr>
          <a:lstStyle/>
          <a:p>
            <a:r>
              <a:rPr lang="en-US" sz="2800" dirty="0"/>
              <a:t>To provide privacy and confidentiality services, a flexible </a:t>
            </a:r>
            <a:r>
              <a:rPr lang="en-US" sz="2800" b="1" dirty="0"/>
              <a:t>PKI model </a:t>
            </a:r>
            <a:r>
              <a:rPr lang="en-US" sz="2800" dirty="0"/>
              <a:t>that can be used to handle the </a:t>
            </a:r>
            <a:r>
              <a:rPr lang="en-US" sz="2800" b="1" dirty="0"/>
              <a:t>access control functionality</a:t>
            </a:r>
          </a:p>
          <a:p>
            <a:r>
              <a:rPr lang="en-US" sz="2800" b="1" dirty="0"/>
              <a:t>Strength </a:t>
            </a:r>
            <a:r>
              <a:rPr lang="en-US" sz="2800" dirty="0"/>
              <a:t>and</a:t>
            </a:r>
            <a:r>
              <a:rPr lang="en-US" sz="2800" b="1" dirty="0"/>
              <a:t> Type </a:t>
            </a:r>
            <a:r>
              <a:rPr lang="en-US" sz="2800" dirty="0"/>
              <a:t>of cryptographic mechanisms is also expected to vary according to the needs and requirements of the users. </a:t>
            </a:r>
          </a:p>
          <a:p>
            <a:r>
              <a:rPr lang="en-US" sz="2800" dirty="0"/>
              <a:t>In certain scenarios it might be required for a user to </a:t>
            </a:r>
            <a:r>
              <a:rPr lang="en-US" sz="2800" b="1" dirty="0"/>
              <a:t>hide their identity</a:t>
            </a:r>
          </a:p>
          <a:p>
            <a:pPr lvl="1"/>
            <a:r>
              <a:rPr lang="en-US" sz="2400" dirty="0"/>
              <a:t>Hyperledger is expected to provide this functionality.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745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</a:t>
            </a:r>
            <a:r>
              <a:rPr lang="en-US" b="1" dirty="0"/>
              <a:t>Auditability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37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b="1" dirty="0"/>
              <a:t>Auditability </a:t>
            </a:r>
            <a:r>
              <a:rPr lang="en-US" sz="3200" dirty="0"/>
              <a:t>is another requirement of a </a:t>
            </a:r>
            <a:r>
              <a:rPr lang="en-US" sz="3200" dirty="0" err="1"/>
              <a:t>Hyperledger</a:t>
            </a:r>
            <a:r>
              <a:rPr lang="en-US" sz="3200" dirty="0"/>
              <a:t> Fabric.</a:t>
            </a:r>
          </a:p>
          <a:p>
            <a:r>
              <a:rPr lang="en-US" sz="3200" dirty="0"/>
              <a:t> </a:t>
            </a:r>
            <a:r>
              <a:rPr lang="en-US" sz="3200" b="1" dirty="0"/>
              <a:t>Immutable audit trail </a:t>
            </a:r>
            <a:r>
              <a:rPr lang="en-US" sz="3200" dirty="0"/>
              <a:t>of all identities, </a:t>
            </a:r>
            <a:r>
              <a:rPr lang="en-US" sz="3200" b="1" dirty="0"/>
              <a:t>related operations </a:t>
            </a:r>
            <a:r>
              <a:rPr lang="en-US" sz="3200" dirty="0"/>
              <a:t>and any </a:t>
            </a:r>
            <a:r>
              <a:rPr lang="en-US" sz="3200" b="1" dirty="0"/>
              <a:t>changes</a:t>
            </a:r>
            <a:r>
              <a:rPr lang="en-US" sz="3200" dirty="0"/>
              <a:t> is kept.</a:t>
            </a:r>
          </a:p>
        </p:txBody>
      </p:sp>
    </p:spTree>
    <p:extLst>
      <p:ext uri="{BB962C8B-B14F-4D97-AF65-F5344CB8AC3E}">
        <p14:creationId xmlns:p14="http://schemas.microsoft.com/office/powerpoint/2010/main" val="261394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96" y="0"/>
            <a:ext cx="8911687" cy="1280890"/>
          </a:xfrm>
        </p:spPr>
        <p:txBody>
          <a:bodyPr/>
          <a:lstStyle/>
          <a:p>
            <a:r>
              <a:rPr lang="en-US" dirty="0"/>
              <a:t>Requirements- </a:t>
            </a:r>
            <a:r>
              <a:rPr lang="en-US" b="1" dirty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0" y="800728"/>
            <a:ext cx="9771123" cy="3777622"/>
          </a:xfrm>
        </p:spPr>
        <p:txBody>
          <a:bodyPr>
            <a:noAutofit/>
          </a:bodyPr>
          <a:lstStyle/>
          <a:p>
            <a:r>
              <a:rPr lang="en-US" sz="2800" dirty="0"/>
              <a:t>Currently , Many blockchain solutions available, but they cannot communicate with each other </a:t>
            </a:r>
          </a:p>
          <a:p>
            <a:pPr lvl="1"/>
            <a:r>
              <a:rPr lang="en-US" sz="2400" dirty="0"/>
              <a:t>This can be a limiting factor in the growth of a blockchain based global business ecosystem.</a:t>
            </a:r>
          </a:p>
          <a:p>
            <a:r>
              <a:rPr lang="en-US" sz="2800" dirty="0"/>
              <a:t> It is envisaged that many blockchain networks will operate in the business world for specific needs, </a:t>
            </a:r>
          </a:p>
          <a:p>
            <a:pPr lvl="1"/>
            <a:r>
              <a:rPr lang="en-US" sz="2400" dirty="0"/>
              <a:t>It is important that they are able to communicate with each other. </a:t>
            </a:r>
          </a:p>
          <a:p>
            <a:r>
              <a:rPr lang="en-US" sz="2800" dirty="0"/>
              <a:t>There should be a common set of standards that all </a:t>
            </a:r>
            <a:r>
              <a:rPr lang="en-US" sz="2800" dirty="0" err="1"/>
              <a:t>blockchains</a:t>
            </a:r>
            <a:r>
              <a:rPr lang="en-US" sz="2800" dirty="0"/>
              <a:t> can follow in order to allow communication between different ledgers.</a:t>
            </a:r>
          </a:p>
          <a:p>
            <a:pPr lvl="1"/>
            <a:r>
              <a:rPr lang="en-US" sz="2400" dirty="0"/>
              <a:t>Protocol will be developed that will allow the exchange of information between many Fabrics.</a:t>
            </a:r>
          </a:p>
        </p:txBody>
      </p:sp>
    </p:spTree>
    <p:extLst>
      <p:ext uri="{BB962C8B-B14F-4D97-AF65-F5344CB8AC3E}">
        <p14:creationId xmlns:p14="http://schemas.microsoft.com/office/powerpoint/2010/main" val="2259146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Requirements- </a:t>
            </a:r>
            <a:r>
              <a:rPr lang="en-US" b="1" dirty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735" y="1635248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Portability requirement is concerned with the ability to run across multiple platforms </a:t>
            </a:r>
          </a:p>
          <a:p>
            <a:pPr lvl="1"/>
            <a:r>
              <a:rPr lang="en-US" sz="2800" dirty="0"/>
              <a:t>Environments without the need to change anything at code level.</a:t>
            </a:r>
          </a:p>
          <a:p>
            <a:r>
              <a:rPr lang="en-US" sz="3200" dirty="0"/>
              <a:t> Hyperledger is envisaged to be portable, not only at infrastructure level but also at code, libraries, and API levels </a:t>
            </a:r>
          </a:p>
          <a:p>
            <a:pPr lvl="1"/>
            <a:r>
              <a:rPr lang="en-US" sz="2800" dirty="0"/>
              <a:t>It can support uniform development across various implementations of Hyperledger.</a:t>
            </a:r>
          </a:p>
        </p:txBody>
      </p:sp>
    </p:spTree>
    <p:extLst>
      <p:ext uri="{BB962C8B-B14F-4D97-AF65-F5344CB8AC3E}">
        <p14:creationId xmlns:p14="http://schemas.microsoft.com/office/powerpoint/2010/main" val="2789643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94023"/>
            <a:ext cx="8911687" cy="1280890"/>
          </a:xfrm>
        </p:spPr>
        <p:txBody>
          <a:bodyPr/>
          <a:lstStyle/>
          <a:p>
            <a:r>
              <a:rPr lang="en-US" b="1" dirty="0"/>
              <a:t>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830" y="734468"/>
            <a:ext cx="9523274" cy="3777622"/>
          </a:xfrm>
        </p:spPr>
        <p:txBody>
          <a:bodyPr>
            <a:noAutofit/>
          </a:bodyPr>
          <a:lstStyle/>
          <a:p>
            <a:r>
              <a:rPr lang="en-US" sz="2400" dirty="0"/>
              <a:t>Fabric can be defined as a collection of components providing a foundation layer that can be used to deliver a </a:t>
            </a:r>
            <a:r>
              <a:rPr lang="en-US" sz="2400" dirty="0" err="1"/>
              <a:t>blockchain</a:t>
            </a:r>
            <a:r>
              <a:rPr lang="en-US" sz="2400" dirty="0"/>
              <a:t> network.</a:t>
            </a:r>
          </a:p>
          <a:p>
            <a:r>
              <a:rPr lang="en-US" sz="2400" dirty="0"/>
              <a:t> There are various types and capabilities of a fabric network</a:t>
            </a:r>
          </a:p>
          <a:p>
            <a:pPr lvl="1"/>
            <a:r>
              <a:rPr lang="en-US" sz="2200" dirty="0"/>
              <a:t>all fabrics share common attributes such as immutability and are consensus driven. </a:t>
            </a:r>
          </a:p>
          <a:p>
            <a:r>
              <a:rPr lang="en-US" sz="2400" dirty="0"/>
              <a:t>Some fabrics can provide modular approach towards building </a:t>
            </a:r>
            <a:r>
              <a:rPr lang="en-US" sz="2400" dirty="0" err="1"/>
              <a:t>blockchain</a:t>
            </a:r>
            <a:r>
              <a:rPr lang="en-US" sz="2400" dirty="0"/>
              <a:t> networks.</a:t>
            </a:r>
          </a:p>
          <a:p>
            <a:pPr lvl="1"/>
            <a:r>
              <a:rPr lang="en-US" sz="2400" dirty="0"/>
              <a:t>Blockchain network can have multiple pluggable modules to perform various function on the network.</a:t>
            </a:r>
          </a:p>
          <a:p>
            <a:pPr lvl="1"/>
            <a:r>
              <a:rPr lang="en-US" sz="2400" dirty="0"/>
              <a:t>For example, consensus algorithms can be a pluggable module in a blockchain network </a:t>
            </a:r>
          </a:p>
          <a:p>
            <a:pPr lvl="2"/>
            <a:r>
              <a:rPr lang="en-US" sz="2000" dirty="0"/>
              <a:t>Depending on the requirements of the network, an appropriate consensus algorithm can be chosen and plugged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48235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60" y="0"/>
            <a:ext cx="8911687" cy="1280890"/>
          </a:xfrm>
        </p:spPr>
        <p:txBody>
          <a:bodyPr/>
          <a:lstStyle/>
          <a:p>
            <a:r>
              <a:rPr lang="en-US" b="1" dirty="0"/>
              <a:t>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975" y="640445"/>
            <a:ext cx="9912626" cy="3777622"/>
          </a:xfrm>
        </p:spPr>
        <p:txBody>
          <a:bodyPr>
            <a:noAutofit/>
          </a:bodyPr>
          <a:lstStyle/>
          <a:p>
            <a:r>
              <a:rPr lang="en-US" sz="2400" dirty="0"/>
              <a:t>Modules can be based on some particular specification of the fabric and can include APIs, access control, and various other components. </a:t>
            </a:r>
          </a:p>
          <a:p>
            <a:r>
              <a:rPr lang="en-US" sz="2400" dirty="0"/>
              <a:t>Fabrics can also be designed either to be private or public and can allow the creation of multiple business networks. </a:t>
            </a:r>
          </a:p>
          <a:p>
            <a:pPr lvl="1"/>
            <a:r>
              <a:rPr lang="en-US" sz="2400" dirty="0"/>
              <a:t>As an example, bitcoin is an application that runs on top of its fabric (</a:t>
            </a:r>
            <a:r>
              <a:rPr lang="en-US" sz="2400" dirty="0" err="1"/>
              <a:t>blockchain</a:t>
            </a:r>
            <a:r>
              <a:rPr lang="en-US" sz="2400" dirty="0"/>
              <a:t> network).,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can either be permissioned or permission-less and the same is true for fabric in </a:t>
            </a:r>
            <a:r>
              <a:rPr lang="en-US" sz="2400" dirty="0" err="1"/>
              <a:t>Hyperledger</a:t>
            </a:r>
            <a:r>
              <a:rPr lang="en-US" sz="2400" dirty="0"/>
              <a:t> terminology.</a:t>
            </a:r>
          </a:p>
          <a:p>
            <a:r>
              <a:rPr lang="en-US" sz="2400" dirty="0"/>
              <a:t>Fabric is  the name given to the code contribution made by IBM to the Hyperledger foundation and is formally called </a:t>
            </a:r>
            <a:r>
              <a:rPr lang="en-US" sz="2400" b="1" dirty="0"/>
              <a:t>Hyperledger Fabric</a:t>
            </a:r>
            <a:r>
              <a:rPr lang="en-US" sz="2400" dirty="0"/>
              <a:t>. </a:t>
            </a:r>
          </a:p>
          <a:p>
            <a:r>
              <a:rPr lang="en-US" sz="2400" dirty="0"/>
              <a:t>IBM also offers </a:t>
            </a:r>
            <a:r>
              <a:rPr lang="en-US" sz="2400" dirty="0" err="1"/>
              <a:t>blockchain</a:t>
            </a:r>
            <a:r>
              <a:rPr lang="en-US" sz="2400" dirty="0"/>
              <a:t> as a service (IBM </a:t>
            </a:r>
            <a:r>
              <a:rPr lang="en-US" sz="2400" dirty="0" err="1"/>
              <a:t>Blockchain</a:t>
            </a:r>
            <a:r>
              <a:rPr lang="en-US" sz="2400" dirty="0"/>
              <a:t>) via its </a:t>
            </a:r>
            <a:r>
              <a:rPr lang="en-US" sz="2400" dirty="0" err="1"/>
              <a:t>Bluemix</a:t>
            </a:r>
            <a:r>
              <a:rPr lang="en-US" sz="2400" dirty="0"/>
              <a:t> cloud service.</a:t>
            </a:r>
          </a:p>
        </p:txBody>
      </p:sp>
    </p:spTree>
    <p:extLst>
      <p:ext uri="{BB962C8B-B14F-4D97-AF65-F5344CB8AC3E}">
        <p14:creationId xmlns:p14="http://schemas.microsoft.com/office/powerpoint/2010/main" val="2349491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519" y="-73301"/>
            <a:ext cx="8911687" cy="1280890"/>
          </a:xfrm>
        </p:spPr>
        <p:txBody>
          <a:bodyPr/>
          <a:lstStyle/>
          <a:p>
            <a:r>
              <a:rPr lang="en-US" b="1" dirty="0" err="1"/>
              <a:t>Hyperledger</a:t>
            </a:r>
            <a:r>
              <a:rPr lang="en-US" b="1" dirty="0"/>
              <a:t>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4" y="390525"/>
            <a:ext cx="10263048" cy="6076950"/>
          </a:xfrm>
        </p:spPr>
        <p:txBody>
          <a:bodyPr>
            <a:noAutofit/>
          </a:bodyPr>
          <a:lstStyle/>
          <a:p>
            <a:r>
              <a:rPr lang="en-US" sz="2400" dirty="0"/>
              <a:t>Fabric is the contribution originally made by IBM to the </a:t>
            </a:r>
            <a:r>
              <a:rPr lang="en-US" sz="2400" dirty="0" err="1"/>
              <a:t>Hyperledger</a:t>
            </a:r>
            <a:r>
              <a:rPr lang="en-US" sz="2400" dirty="0"/>
              <a:t> project.</a:t>
            </a:r>
          </a:p>
          <a:p>
            <a:pPr lvl="1"/>
            <a:r>
              <a:rPr lang="en-US" sz="2400" dirty="0"/>
              <a:t>Aim is to </a:t>
            </a:r>
            <a:r>
              <a:rPr lang="en-US" sz="2400" b="1" dirty="0"/>
              <a:t>enable a modular, open and flexible approach </a:t>
            </a:r>
            <a:r>
              <a:rPr lang="en-US" sz="2400" dirty="0"/>
              <a:t>towards building blockchain networks.</a:t>
            </a:r>
          </a:p>
          <a:p>
            <a:r>
              <a:rPr lang="en-US" sz="2400" dirty="0"/>
              <a:t> Various functions in the </a:t>
            </a:r>
            <a:r>
              <a:rPr lang="en-US" sz="2400" b="1" dirty="0"/>
              <a:t>fabric are pluggable</a:t>
            </a:r>
            <a:r>
              <a:rPr lang="en-US" sz="2400" dirty="0"/>
              <a:t>, and </a:t>
            </a:r>
            <a:r>
              <a:rPr lang="en-US" sz="2400" b="1" dirty="0"/>
              <a:t>it also allows use of any language to develop smart contracts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This is possible because it is based on </a:t>
            </a:r>
            <a:r>
              <a:rPr lang="en-US" sz="2400" b="1" dirty="0"/>
              <a:t>container technology</a:t>
            </a:r>
            <a:r>
              <a:rPr lang="en-US" sz="2400" dirty="0"/>
              <a:t> which can host any language. </a:t>
            </a:r>
          </a:p>
          <a:p>
            <a:r>
              <a:rPr lang="en-US" sz="2400" dirty="0" err="1"/>
              <a:t>Chaincode</a:t>
            </a:r>
            <a:r>
              <a:rPr lang="en-US" sz="2400" dirty="0"/>
              <a:t> (smart contract) is </a:t>
            </a:r>
            <a:r>
              <a:rPr lang="en-US" sz="2400" b="1" dirty="0"/>
              <a:t>sandboxed into a secure container </a:t>
            </a:r>
            <a:r>
              <a:rPr lang="en-US" sz="2400" dirty="0"/>
              <a:t>which includes a secure operating system, </a:t>
            </a:r>
            <a:r>
              <a:rPr lang="en-US" sz="2400" dirty="0" err="1"/>
              <a:t>chaincode</a:t>
            </a:r>
            <a:r>
              <a:rPr lang="en-US" sz="2400" dirty="0"/>
              <a:t> language, runtime environment and SDKs for Go, Java, and Node.js. </a:t>
            </a:r>
          </a:p>
          <a:p>
            <a:pPr lvl="1"/>
            <a:r>
              <a:rPr lang="en-US" sz="2400" dirty="0"/>
              <a:t>Other languages can be supported too if required. </a:t>
            </a:r>
          </a:p>
          <a:p>
            <a:pPr lvl="1"/>
            <a:r>
              <a:rPr lang="en-US" sz="2400" dirty="0"/>
              <a:t>Smart contracts are called </a:t>
            </a:r>
            <a:r>
              <a:rPr lang="en-US" sz="2400" dirty="0" err="1"/>
              <a:t>chaincode</a:t>
            </a:r>
            <a:r>
              <a:rPr lang="en-US" sz="2400" dirty="0"/>
              <a:t> in the Fabric. </a:t>
            </a:r>
          </a:p>
          <a:p>
            <a:pPr lvl="1"/>
            <a:r>
              <a:rPr lang="en-US" sz="2000" dirty="0"/>
              <a:t>This is a very powerful feature compared to domain specific languages in </a:t>
            </a:r>
            <a:r>
              <a:rPr lang="en-US" sz="2000" dirty="0" err="1"/>
              <a:t>Ethereum</a:t>
            </a:r>
            <a:r>
              <a:rPr lang="en-US" sz="2000" dirty="0"/>
              <a:t>, or the very limited scripted language in bitcoin.</a:t>
            </a:r>
          </a:p>
        </p:txBody>
      </p:sp>
    </p:spTree>
    <p:extLst>
      <p:ext uri="{BB962C8B-B14F-4D97-AF65-F5344CB8AC3E}">
        <p14:creationId xmlns:p14="http://schemas.microsoft.com/office/powerpoint/2010/main" val="4196033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930" y="145645"/>
            <a:ext cx="8911687" cy="704960"/>
          </a:xfrm>
        </p:spPr>
        <p:txBody>
          <a:bodyPr/>
          <a:lstStyle/>
          <a:p>
            <a:r>
              <a:rPr lang="en-US" b="1" dirty="0" err="1"/>
              <a:t>Hyperledger</a:t>
            </a:r>
            <a:r>
              <a:rPr lang="en-US" b="1" dirty="0"/>
              <a:t>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932" y="85060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It is a </a:t>
            </a:r>
            <a:r>
              <a:rPr lang="en-US" sz="2400" b="1" dirty="0"/>
              <a:t>permissioned network </a:t>
            </a:r>
            <a:r>
              <a:rPr lang="en-US" sz="2400" dirty="0"/>
              <a:t>that aims to address issues such as scalability, privacy, and confidentiality. </a:t>
            </a:r>
          </a:p>
          <a:p>
            <a:r>
              <a:rPr lang="en-US" sz="2800" dirty="0"/>
              <a:t>key</a:t>
            </a:r>
            <a:r>
              <a:rPr lang="en-US" sz="2400" dirty="0"/>
              <a:t> idea behind this is </a:t>
            </a:r>
            <a:r>
              <a:rPr lang="en-US" sz="2400" b="1" dirty="0"/>
              <a:t>modular technology</a:t>
            </a:r>
            <a:r>
              <a:rPr lang="en-US" sz="2400" dirty="0"/>
              <a:t>, which would allow for flexibility in design and implementation.</a:t>
            </a:r>
          </a:p>
          <a:p>
            <a:pPr lvl="1"/>
            <a:r>
              <a:rPr lang="en-US" sz="2200" dirty="0"/>
              <a:t>This can then result in achieving scalability, privacy and other desired attributes. </a:t>
            </a:r>
          </a:p>
          <a:p>
            <a:r>
              <a:rPr lang="en-US" sz="2400" dirty="0"/>
              <a:t>Transactions in fabric are </a:t>
            </a:r>
            <a:r>
              <a:rPr lang="en-US" sz="2400" b="1" dirty="0"/>
              <a:t>private</a:t>
            </a:r>
            <a:r>
              <a:rPr lang="en-US" sz="2400" dirty="0"/>
              <a:t>, </a:t>
            </a:r>
            <a:r>
              <a:rPr lang="en-US" sz="2400" b="1" dirty="0"/>
              <a:t>confidential </a:t>
            </a:r>
            <a:r>
              <a:rPr lang="en-US" sz="2400" dirty="0"/>
              <a:t>and </a:t>
            </a:r>
            <a:r>
              <a:rPr lang="en-US" sz="2400" b="1" dirty="0"/>
              <a:t>anonymous</a:t>
            </a:r>
            <a:r>
              <a:rPr lang="en-US" sz="2400" dirty="0"/>
              <a:t> for general users, but they can still be traced and linked to the users by authorized auditors.</a:t>
            </a:r>
          </a:p>
          <a:p>
            <a:r>
              <a:rPr lang="en-US" sz="2400" dirty="0"/>
              <a:t> As a permissioned network, all participants are required to be </a:t>
            </a:r>
            <a:r>
              <a:rPr lang="en-US" sz="2400" b="1" dirty="0"/>
              <a:t>registered with the membership services </a:t>
            </a:r>
            <a:r>
              <a:rPr lang="en-US" sz="2400" dirty="0"/>
              <a:t>in order to access the </a:t>
            </a:r>
            <a:r>
              <a:rPr lang="en-US" sz="2400" dirty="0" err="1"/>
              <a:t>blockchain</a:t>
            </a:r>
            <a:r>
              <a:rPr lang="en-US" sz="2400" dirty="0"/>
              <a:t> network. </a:t>
            </a:r>
          </a:p>
          <a:p>
            <a:r>
              <a:rPr lang="en-US" sz="2400" dirty="0"/>
              <a:t>Ledger also provided </a:t>
            </a:r>
            <a:r>
              <a:rPr lang="en-US" sz="2400" b="1" dirty="0"/>
              <a:t>auditability functionality </a:t>
            </a:r>
            <a:r>
              <a:rPr lang="en-US" sz="2400" dirty="0"/>
              <a:t>in order to meet the regulatory and compliance needs.</a:t>
            </a:r>
          </a:p>
        </p:txBody>
      </p:sp>
    </p:spTree>
    <p:extLst>
      <p:ext uri="{BB962C8B-B14F-4D97-AF65-F5344CB8AC3E}">
        <p14:creationId xmlns:p14="http://schemas.microsoft.com/office/powerpoint/2010/main" val="1989440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Fabric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234" y="1580706"/>
            <a:ext cx="9234377" cy="4820093"/>
          </a:xfrm>
        </p:spPr>
        <p:txBody>
          <a:bodyPr>
            <a:noAutofit/>
          </a:bodyPr>
          <a:lstStyle/>
          <a:p>
            <a:r>
              <a:rPr lang="en-US" sz="2800" dirty="0"/>
              <a:t>The Fabric is logically organized into three main categories based on the type of service provided. </a:t>
            </a:r>
          </a:p>
          <a:p>
            <a:pPr lvl="1"/>
            <a:r>
              <a:rPr lang="en-US" sz="2400" dirty="0"/>
              <a:t>membership services</a:t>
            </a:r>
          </a:p>
          <a:p>
            <a:pPr lvl="1"/>
            <a:r>
              <a:rPr lang="en-US" sz="2400" dirty="0" err="1"/>
              <a:t>blockchain</a:t>
            </a:r>
            <a:r>
              <a:rPr lang="en-US" sz="2400" dirty="0"/>
              <a:t> services</a:t>
            </a:r>
          </a:p>
          <a:p>
            <a:pPr lvl="1"/>
            <a:r>
              <a:rPr lang="en-US" sz="2400" dirty="0" err="1"/>
              <a:t>chaincode</a:t>
            </a:r>
            <a:r>
              <a:rPr lang="en-US" sz="2400" dirty="0"/>
              <a:t> services.</a:t>
            </a:r>
          </a:p>
          <a:p>
            <a:r>
              <a:rPr lang="en-US" sz="2800" dirty="0"/>
              <a:t>The current stable version of </a:t>
            </a:r>
            <a:r>
              <a:rPr lang="en-US" sz="2800" dirty="0" err="1"/>
              <a:t>Hyperledger</a:t>
            </a:r>
            <a:r>
              <a:rPr lang="en-US" sz="2800" dirty="0"/>
              <a:t> Fabric is v1.4, </a:t>
            </a:r>
          </a:p>
        </p:txBody>
      </p:sp>
    </p:spTree>
    <p:extLst>
      <p:ext uri="{BB962C8B-B14F-4D97-AF65-F5344CB8AC3E}">
        <p14:creationId xmlns:p14="http://schemas.microsoft.com/office/powerpoint/2010/main" val="821903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44" y="13467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These services are used to provide access control capability for the users of the fabric network. </a:t>
            </a:r>
          </a:p>
          <a:p>
            <a:r>
              <a:rPr lang="en-US" sz="2800" dirty="0"/>
              <a:t>Functions that membership services perform:</a:t>
            </a:r>
          </a:p>
          <a:p>
            <a:pPr lvl="1"/>
            <a:r>
              <a:rPr lang="en-US" sz="2400" dirty="0"/>
              <a:t>User identity validation.</a:t>
            </a:r>
          </a:p>
          <a:p>
            <a:pPr lvl="1"/>
            <a:r>
              <a:rPr lang="en-US" sz="2400" dirty="0"/>
              <a:t>User registration.</a:t>
            </a:r>
          </a:p>
          <a:p>
            <a:pPr lvl="1"/>
            <a:r>
              <a:rPr lang="en-US" sz="2400" dirty="0"/>
              <a:t>Assign appropriate permissions to the users depending on their roles.</a:t>
            </a:r>
          </a:p>
          <a:p>
            <a:r>
              <a:rPr lang="en-US" sz="2400" dirty="0"/>
              <a:t>Membership services makes use of </a:t>
            </a:r>
            <a:r>
              <a:rPr lang="en-US" sz="2400" b="1" dirty="0"/>
              <a:t>Public Key Infrastructure </a:t>
            </a:r>
            <a:r>
              <a:rPr lang="en-US" sz="2400" dirty="0"/>
              <a:t>(</a:t>
            </a:r>
            <a:r>
              <a:rPr lang="en-US" sz="2400" b="1" dirty="0"/>
              <a:t>PKI</a:t>
            </a:r>
            <a:r>
              <a:rPr lang="en-US" sz="2400" dirty="0"/>
              <a:t>) in order to support identity management and authorization operations.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908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795" y="141170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Hyperledger</a:t>
            </a:r>
            <a:r>
              <a:rPr lang="en-US" sz="2400" dirty="0"/>
              <a:t> is not a </a:t>
            </a:r>
            <a:r>
              <a:rPr lang="en-US" sz="2400" dirty="0" err="1"/>
              <a:t>blockchain</a:t>
            </a:r>
            <a:r>
              <a:rPr lang="en-US" sz="2400" dirty="0"/>
              <a:t>, but it is a project that was initiated by Linux foundation in December 2015 to advance </a:t>
            </a:r>
            <a:r>
              <a:rPr lang="en-US" sz="2400" dirty="0" err="1"/>
              <a:t>blockchain</a:t>
            </a:r>
            <a:r>
              <a:rPr lang="en-US" sz="2400" dirty="0"/>
              <a:t> technology. </a:t>
            </a:r>
          </a:p>
          <a:p>
            <a:r>
              <a:rPr lang="en-US" sz="2400" dirty="0"/>
              <a:t>This project is a collaborative effort by its members to build an open source distributed ledger framework</a:t>
            </a:r>
          </a:p>
          <a:p>
            <a:pPr lvl="1"/>
            <a:r>
              <a:rPr lang="en-US" sz="2200" dirty="0"/>
              <a:t>Used to develop and implement cross-industry blockchain applications and systems. </a:t>
            </a:r>
          </a:p>
          <a:p>
            <a:r>
              <a:rPr lang="en-US" sz="2400" dirty="0"/>
              <a:t>The key focus is to </a:t>
            </a:r>
            <a:r>
              <a:rPr lang="en-US" sz="2400" b="1" dirty="0"/>
              <a:t>build and run platforms that support global business transactions</a:t>
            </a:r>
            <a:r>
              <a:rPr lang="en-US" sz="2400" dirty="0"/>
              <a:t>. </a:t>
            </a:r>
          </a:p>
          <a:p>
            <a:r>
              <a:rPr lang="en-US" sz="2400" dirty="0"/>
              <a:t>The project also focuses on improving the </a:t>
            </a:r>
            <a:r>
              <a:rPr lang="en-US" sz="2400" b="1" dirty="0"/>
              <a:t>reliability and performance of </a:t>
            </a:r>
            <a:r>
              <a:rPr lang="en-US" sz="2400" b="1" dirty="0" err="1"/>
              <a:t>blockchain</a:t>
            </a:r>
            <a:r>
              <a:rPr lang="en-US" sz="2400" b="1" dirty="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3139327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87" y="138112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Membership services are made up of various components:</a:t>
            </a:r>
          </a:p>
          <a:p>
            <a:pPr lvl="1"/>
            <a:r>
              <a:rPr lang="en-US" sz="2400" b="1" dirty="0"/>
              <a:t>Registration authority </a:t>
            </a:r>
            <a:r>
              <a:rPr lang="en-US" sz="2400" dirty="0"/>
              <a:t>(</a:t>
            </a:r>
            <a:r>
              <a:rPr lang="en-US" sz="2400" b="1" dirty="0"/>
              <a:t>RA</a:t>
            </a:r>
            <a:r>
              <a:rPr lang="en-US" sz="2400" dirty="0"/>
              <a:t>): </a:t>
            </a:r>
          </a:p>
          <a:p>
            <a:pPr lvl="2"/>
            <a:r>
              <a:rPr lang="en-US" sz="2400" dirty="0"/>
              <a:t>Service that authenticates the users and assesses the identity of the fabric participants for issuance of certificates.</a:t>
            </a:r>
          </a:p>
          <a:p>
            <a:pPr lvl="1"/>
            <a:r>
              <a:rPr lang="en-US" sz="2400" b="1" dirty="0"/>
              <a:t>Enrolment certificate authority</a:t>
            </a:r>
            <a:r>
              <a:rPr lang="en-US" sz="2400" dirty="0"/>
              <a:t>: </a:t>
            </a:r>
          </a:p>
          <a:p>
            <a:pPr lvl="2"/>
            <a:r>
              <a:rPr lang="en-US" sz="2400" b="1" dirty="0"/>
              <a:t>Enrolment certificates </a:t>
            </a:r>
            <a:r>
              <a:rPr lang="en-US" sz="2400" dirty="0"/>
              <a:t>(</a:t>
            </a:r>
            <a:r>
              <a:rPr lang="en-US" sz="2400" b="1" dirty="0" err="1"/>
              <a:t>Ecerts</a:t>
            </a:r>
            <a:r>
              <a:rPr lang="en-US" sz="2400" dirty="0"/>
              <a:t>) are long term certificates issued by ECA to registered participants in order to provide identification to the entities participating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30488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63E9-DB6A-4DFB-BB50-B685B46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7FB7-886E-4AE1-9D03-52FCA2EF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D9E7A-4F21-4D6E-99CD-C13F3C59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5286"/>
            <a:ext cx="11529391" cy="65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91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950" y="138335"/>
            <a:ext cx="8911687" cy="623665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387" y="84772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Transaction certificate authority</a:t>
            </a:r>
            <a:r>
              <a:rPr lang="en-US" sz="2400" dirty="0"/>
              <a:t>: </a:t>
            </a:r>
          </a:p>
          <a:p>
            <a:pPr lvl="2"/>
            <a:r>
              <a:rPr lang="en-US" sz="2400" dirty="0"/>
              <a:t>In order to send transactions on the networks, participants are required to hold a transaction certificate. </a:t>
            </a:r>
          </a:p>
          <a:p>
            <a:pPr lvl="2"/>
            <a:r>
              <a:rPr lang="en-US" sz="2400" b="1" dirty="0"/>
              <a:t>TCA is responsible for issuing transaction certificates to holders of Enrolment certificates </a:t>
            </a:r>
            <a:r>
              <a:rPr lang="en-US" sz="2400" dirty="0"/>
              <a:t>and is derived from </a:t>
            </a:r>
            <a:r>
              <a:rPr lang="en-US" sz="2400" dirty="0" err="1"/>
              <a:t>Ecerts</a:t>
            </a:r>
            <a:r>
              <a:rPr lang="en-US" sz="2400" dirty="0"/>
              <a:t>.</a:t>
            </a:r>
          </a:p>
          <a:p>
            <a:r>
              <a:rPr lang="en-US" sz="2400" b="1" dirty="0"/>
              <a:t>TLS certificate authority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In order to secure the network level communication between nodes on the Fabric, </a:t>
            </a:r>
            <a:r>
              <a:rPr lang="en-US" sz="2400" b="1" dirty="0"/>
              <a:t>TLS certificates </a:t>
            </a:r>
            <a:r>
              <a:rPr lang="en-US" sz="2400" dirty="0"/>
              <a:t>are used. </a:t>
            </a:r>
          </a:p>
          <a:p>
            <a:pPr lvl="1"/>
            <a:r>
              <a:rPr lang="en-US" sz="2400" b="1" dirty="0"/>
              <a:t>TLS certificate authority </a:t>
            </a:r>
            <a:r>
              <a:rPr lang="en-US" sz="2400" dirty="0"/>
              <a:t>issues TLS certificates in order to ensure security of the messages being passed between various systems on the </a:t>
            </a:r>
            <a:r>
              <a:rPr lang="en-US" sz="2400" dirty="0" err="1"/>
              <a:t>blockchain</a:t>
            </a:r>
            <a:r>
              <a:rPr lang="en-US" sz="2400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302595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42A8-420B-434B-B472-9A202EBD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D8B0-1856-4216-80FC-2F4CE538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4DCC1-37DC-4536-B7D2-89C2F21F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5042"/>
            <a:ext cx="11517589" cy="64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9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65" y="0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12" y="489380"/>
            <a:ext cx="9750240" cy="3817576"/>
          </a:xfrm>
        </p:spPr>
        <p:txBody>
          <a:bodyPr>
            <a:no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services are at the core of the </a:t>
            </a:r>
            <a:r>
              <a:rPr lang="en-US" sz="2400" dirty="0" err="1"/>
              <a:t>Hyperledger</a:t>
            </a:r>
            <a:r>
              <a:rPr lang="en-US" sz="2400" dirty="0"/>
              <a:t> Fabric.</a:t>
            </a:r>
          </a:p>
          <a:p>
            <a:r>
              <a:rPr lang="en-US" sz="2400" dirty="0"/>
              <a:t> Components  of Blockchain Services are</a:t>
            </a:r>
          </a:p>
          <a:p>
            <a:r>
              <a:rPr lang="en-US" sz="2400" b="1" dirty="0"/>
              <a:t>Consensus manager</a:t>
            </a:r>
          </a:p>
          <a:p>
            <a:pPr lvl="1"/>
            <a:r>
              <a:rPr lang="en-US" sz="2400" dirty="0"/>
              <a:t>Consensus manager is responsible for providing the interface to the consensus algorithm.</a:t>
            </a:r>
          </a:p>
          <a:p>
            <a:pPr lvl="1"/>
            <a:r>
              <a:rPr lang="en-US" sz="2400" dirty="0"/>
              <a:t>This serves as an adapter that receives the transaction from other </a:t>
            </a:r>
            <a:r>
              <a:rPr lang="en-US" sz="2400" dirty="0" err="1"/>
              <a:t>Hyperledger</a:t>
            </a:r>
            <a:r>
              <a:rPr lang="en-US" sz="2400" dirty="0"/>
              <a:t> entities and executes them under criteria according to the type of algorithm chosen. </a:t>
            </a:r>
          </a:p>
          <a:p>
            <a:pPr lvl="1"/>
            <a:r>
              <a:rPr lang="en-US" sz="2400" dirty="0"/>
              <a:t>Consensus is pluggable </a:t>
            </a:r>
          </a:p>
          <a:p>
            <a:pPr lvl="1"/>
            <a:r>
              <a:rPr lang="en-US" sz="2400" dirty="0"/>
              <a:t>Three types of consensus algorithm available in Fabric,</a:t>
            </a:r>
          </a:p>
          <a:p>
            <a:pPr lvl="2"/>
            <a:r>
              <a:rPr lang="en-US" sz="2400" dirty="0"/>
              <a:t>Batch PBFT protocol</a:t>
            </a:r>
          </a:p>
          <a:p>
            <a:pPr lvl="2"/>
            <a:r>
              <a:rPr lang="en-US" sz="2400" dirty="0"/>
              <a:t> SIEVE algorithm</a:t>
            </a:r>
          </a:p>
          <a:p>
            <a:pPr lvl="2"/>
            <a:r>
              <a:rPr lang="en-US" sz="2400" dirty="0"/>
              <a:t> NOOPS.</a:t>
            </a:r>
          </a:p>
        </p:txBody>
      </p:sp>
    </p:spTree>
    <p:extLst>
      <p:ext uri="{BB962C8B-B14F-4D97-AF65-F5344CB8AC3E}">
        <p14:creationId xmlns:p14="http://schemas.microsoft.com/office/powerpoint/2010/main" val="848430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394" y="257287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63" y="1193620"/>
            <a:ext cx="9334662" cy="4942136"/>
          </a:xfrm>
        </p:spPr>
        <p:txBody>
          <a:bodyPr>
            <a:noAutofit/>
          </a:bodyPr>
          <a:lstStyle/>
          <a:p>
            <a:r>
              <a:rPr lang="en-US" sz="2800" b="1" dirty="0"/>
              <a:t>Distributed ledger</a:t>
            </a:r>
          </a:p>
          <a:p>
            <a:pPr lvl="1"/>
            <a:r>
              <a:rPr lang="en-US" sz="2400" dirty="0" err="1"/>
              <a:t>Blockchain</a:t>
            </a:r>
            <a:r>
              <a:rPr lang="en-US" sz="2400" dirty="0"/>
              <a:t> and world state are two main elements of the distributed ledger.</a:t>
            </a:r>
          </a:p>
          <a:p>
            <a:pPr lvl="1"/>
            <a:r>
              <a:rPr lang="en-US" sz="2400" dirty="0"/>
              <a:t> Blockchain is simply a linked list of blocks </a:t>
            </a:r>
          </a:p>
          <a:p>
            <a:pPr lvl="1"/>
            <a:r>
              <a:rPr lang="en-US" sz="2400" dirty="0"/>
              <a:t>World ledger is a key value database. </a:t>
            </a:r>
          </a:p>
          <a:p>
            <a:pPr lvl="2"/>
            <a:r>
              <a:rPr lang="en-US" sz="2200" dirty="0"/>
              <a:t>This database is used by smart contracts to store relevant states during execution by the transactions.</a:t>
            </a:r>
          </a:p>
          <a:p>
            <a:pPr lvl="1"/>
            <a:r>
              <a:rPr lang="en-US" sz="2400" dirty="0"/>
              <a:t> Blockchain consists of blocks that contain transactions. </a:t>
            </a:r>
          </a:p>
          <a:p>
            <a:pPr lvl="2"/>
            <a:r>
              <a:rPr lang="en-US" sz="2200" dirty="0"/>
              <a:t>These transactions contain </a:t>
            </a:r>
            <a:r>
              <a:rPr lang="en-US" sz="2200" dirty="0" err="1"/>
              <a:t>chaincode</a:t>
            </a:r>
            <a:r>
              <a:rPr lang="en-US" sz="2200" dirty="0"/>
              <a:t>, which runs transactions that can result in updating the world state.</a:t>
            </a:r>
          </a:p>
          <a:p>
            <a:pPr lvl="1"/>
            <a:r>
              <a:rPr lang="en-US" sz="2400" dirty="0"/>
              <a:t> Each node saves the world state on disk in </a:t>
            </a:r>
            <a:r>
              <a:rPr lang="en-US" sz="2400" dirty="0" err="1"/>
              <a:t>RocksDB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6529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C64C-AD8D-4849-A210-9649F726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BBCC-7E11-4E6F-A510-37173D75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F279A-F835-44F0-86E0-33C4951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846677"/>
            <a:ext cx="6082748" cy="54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8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273" y="624110"/>
            <a:ext cx="5492701" cy="62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708" y="410817"/>
            <a:ext cx="10877292" cy="3777622"/>
          </a:xfrm>
        </p:spPr>
        <p:txBody>
          <a:bodyPr>
            <a:noAutofit/>
          </a:bodyPr>
          <a:lstStyle/>
          <a:p>
            <a:r>
              <a:rPr lang="en-US" sz="2000" dirty="0"/>
              <a:t>Block Structure fields </a:t>
            </a:r>
          </a:p>
          <a:p>
            <a:pPr lvl="1"/>
            <a:r>
              <a:rPr lang="en-US" sz="2000" b="1" dirty="0"/>
              <a:t>Version: </a:t>
            </a:r>
            <a:r>
              <a:rPr lang="en-US" sz="2000" dirty="0"/>
              <a:t>Used for keeping track of changes in the protocol.</a:t>
            </a:r>
          </a:p>
          <a:p>
            <a:pPr lvl="1"/>
            <a:r>
              <a:rPr lang="en-US" sz="2000" b="1" dirty="0"/>
              <a:t>Timestamp:</a:t>
            </a:r>
            <a:r>
              <a:rPr lang="en-US" sz="2000" dirty="0"/>
              <a:t> Timestamp in UTC epoch time, updated by block proposer.</a:t>
            </a:r>
          </a:p>
          <a:p>
            <a:pPr lvl="1"/>
            <a:r>
              <a:rPr lang="en-US" sz="2000" b="1" dirty="0"/>
              <a:t>Transaction hash: </a:t>
            </a:r>
            <a:r>
              <a:rPr lang="en-US" sz="2000" dirty="0"/>
              <a:t>This field contains the </a:t>
            </a:r>
            <a:r>
              <a:rPr lang="en-US" sz="2000" dirty="0" err="1"/>
              <a:t>Merkle</a:t>
            </a:r>
            <a:r>
              <a:rPr lang="en-US" sz="2000" dirty="0"/>
              <a:t> root hash of the transactions in the block.</a:t>
            </a:r>
          </a:p>
          <a:p>
            <a:pPr lvl="1"/>
            <a:r>
              <a:rPr lang="en-US" sz="2000" b="1" dirty="0"/>
              <a:t>State hash: </a:t>
            </a:r>
            <a:r>
              <a:rPr lang="en-US" sz="2000" dirty="0"/>
              <a:t>This is the </a:t>
            </a:r>
            <a:r>
              <a:rPr lang="en-US" sz="2000" dirty="0" err="1"/>
              <a:t>Merkle</a:t>
            </a:r>
            <a:r>
              <a:rPr lang="en-US" sz="2000" dirty="0"/>
              <a:t> root hash of the </a:t>
            </a:r>
            <a:r>
              <a:rPr lang="en-US" sz="2400" dirty="0"/>
              <a:t>world</a:t>
            </a:r>
            <a:r>
              <a:rPr lang="en-US" sz="2000" dirty="0"/>
              <a:t> state.</a:t>
            </a:r>
          </a:p>
          <a:p>
            <a:pPr lvl="1"/>
            <a:r>
              <a:rPr lang="en-US" sz="2000" b="1" dirty="0"/>
              <a:t>Previous hash: </a:t>
            </a:r>
            <a:r>
              <a:rPr lang="en-US" sz="2000" dirty="0"/>
              <a:t>This is the previous block's hash, which is calculated after serializing the block message and then creating the message digest by applying the SHA3 SHAKE256 algorithm.</a:t>
            </a:r>
          </a:p>
          <a:p>
            <a:pPr lvl="1"/>
            <a:r>
              <a:rPr lang="en-US" sz="2000" b="1" dirty="0"/>
              <a:t>Consensus metadata:</a:t>
            </a:r>
            <a:r>
              <a:rPr lang="en-US" sz="2000" dirty="0"/>
              <a:t> This is an optional field that can be used by the consensus protocol to provide some relevant information about the consensus.</a:t>
            </a:r>
          </a:p>
          <a:p>
            <a:pPr lvl="1"/>
            <a:r>
              <a:rPr lang="en-US" sz="2000" b="1" dirty="0"/>
              <a:t>Non-Hash data: </a:t>
            </a:r>
            <a:r>
              <a:rPr lang="en-US" sz="2000" dirty="0"/>
              <a:t>This is some metadata that is stored with the block but is not hashed. </a:t>
            </a:r>
          </a:p>
          <a:p>
            <a:pPr lvl="2"/>
            <a:r>
              <a:rPr lang="en-US" sz="2000" dirty="0"/>
              <a:t>This feature makes it possible to have different data on different peers. </a:t>
            </a:r>
          </a:p>
          <a:p>
            <a:pPr lvl="2"/>
            <a:r>
              <a:rPr lang="en-US" sz="2000" dirty="0"/>
              <a:t>It also provides the ability to discard data without any impact on the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25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581" y="230705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88" y="1017182"/>
            <a:ext cx="9590752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Peer to Peer protocol</a:t>
            </a:r>
          </a:p>
          <a:p>
            <a:pPr lvl="1"/>
            <a:r>
              <a:rPr lang="en-US" sz="2400" dirty="0"/>
              <a:t>P2P protocol in the </a:t>
            </a:r>
            <a:r>
              <a:rPr lang="en-US" sz="2400" dirty="0" err="1"/>
              <a:t>Hyperledger</a:t>
            </a:r>
            <a:r>
              <a:rPr lang="en-US" sz="2400" dirty="0"/>
              <a:t> Fabric is built using </a:t>
            </a:r>
            <a:r>
              <a:rPr lang="en-US" sz="2400" b="1" dirty="0"/>
              <a:t>google RPC </a:t>
            </a:r>
            <a:r>
              <a:rPr lang="en-US" sz="2400" dirty="0"/>
              <a:t>(</a:t>
            </a:r>
            <a:r>
              <a:rPr lang="en-US" sz="2400" b="1" dirty="0" err="1"/>
              <a:t>gRPC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It uses protocol buffers to define the structure of the messages.</a:t>
            </a:r>
          </a:p>
          <a:p>
            <a:pPr lvl="1"/>
            <a:r>
              <a:rPr lang="en-US" sz="2400" dirty="0"/>
              <a:t>Messages are passed between nodes in order to perform various functions. </a:t>
            </a:r>
          </a:p>
          <a:p>
            <a:pPr lvl="1"/>
            <a:r>
              <a:rPr lang="en-US" sz="2400" dirty="0"/>
              <a:t>There are </a:t>
            </a:r>
            <a:r>
              <a:rPr lang="en-US" sz="2400" b="1" dirty="0"/>
              <a:t>four main types of messages in </a:t>
            </a:r>
            <a:r>
              <a:rPr lang="en-US" sz="2400" b="1" dirty="0" err="1"/>
              <a:t>Hyperledger</a:t>
            </a:r>
            <a:r>
              <a:rPr lang="en-US" sz="2400" b="1" dirty="0"/>
              <a:t> Fabric: </a:t>
            </a:r>
          </a:p>
          <a:p>
            <a:pPr lvl="2"/>
            <a:r>
              <a:rPr lang="en-US" sz="2400" dirty="0"/>
              <a:t>Discovery, transaction, synchronization and consensus.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Discovery messages </a:t>
            </a:r>
            <a:r>
              <a:rPr lang="en-US" sz="2400" dirty="0"/>
              <a:t>are exchanged between nodes when starting up in order to discover other peers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08914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99" y="1542621"/>
            <a:ext cx="9299713" cy="469126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Projects under Hyperledger undergo various stages of development, </a:t>
            </a:r>
          </a:p>
          <a:p>
            <a:pPr lvl="1"/>
            <a:r>
              <a:rPr lang="en-US" sz="2400" dirty="0"/>
              <a:t>starting from </a:t>
            </a:r>
            <a:r>
              <a:rPr lang="en-US" sz="2400" b="1" dirty="0"/>
              <a:t>proposal </a:t>
            </a:r>
            <a:r>
              <a:rPr lang="en-US" sz="2400" dirty="0"/>
              <a:t>to </a:t>
            </a:r>
            <a:r>
              <a:rPr lang="en-US" sz="2400" b="1" dirty="0"/>
              <a:t>incubation </a:t>
            </a:r>
            <a:r>
              <a:rPr lang="en-US" sz="2400" dirty="0"/>
              <a:t>and graduating to an </a:t>
            </a:r>
            <a:r>
              <a:rPr lang="en-US" sz="2400" b="1" dirty="0"/>
              <a:t>active </a:t>
            </a:r>
            <a:r>
              <a:rPr lang="en-US" sz="2400" dirty="0"/>
              <a:t>state. </a:t>
            </a:r>
          </a:p>
          <a:p>
            <a:r>
              <a:rPr lang="en-US" sz="2800" dirty="0"/>
              <a:t>Projects can also be </a:t>
            </a:r>
            <a:r>
              <a:rPr lang="en-US" sz="2800" b="1" dirty="0"/>
              <a:t>deprecated </a:t>
            </a:r>
            <a:r>
              <a:rPr lang="en-US" sz="2800" dirty="0"/>
              <a:t>or in </a:t>
            </a:r>
            <a:r>
              <a:rPr lang="en-US" sz="2800" b="1" dirty="0"/>
              <a:t>End of Life </a:t>
            </a:r>
            <a:r>
              <a:rPr lang="en-US" sz="2800" dirty="0"/>
              <a:t>state where they are no longer actively developed. </a:t>
            </a:r>
          </a:p>
          <a:p>
            <a:r>
              <a:rPr lang="en-US" sz="2800" dirty="0"/>
              <a:t>In order for a project to be able to move into incubation stage</a:t>
            </a:r>
          </a:p>
          <a:p>
            <a:pPr lvl="1"/>
            <a:r>
              <a:rPr lang="en-US" sz="2400" dirty="0"/>
              <a:t> it must have a fully working code base along with an active community of developers.</a:t>
            </a:r>
          </a:p>
        </p:txBody>
      </p:sp>
    </p:spTree>
    <p:extLst>
      <p:ext uri="{BB962C8B-B14F-4D97-AF65-F5344CB8AC3E}">
        <p14:creationId xmlns:p14="http://schemas.microsoft.com/office/powerpoint/2010/main" val="3007999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464" y="-121915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849" y="518530"/>
            <a:ext cx="9520051" cy="3777622"/>
          </a:xfrm>
        </p:spPr>
        <p:txBody>
          <a:bodyPr>
            <a:noAutofit/>
          </a:bodyPr>
          <a:lstStyle/>
          <a:p>
            <a:r>
              <a:rPr lang="en-US" sz="2200" b="1" dirty="0"/>
              <a:t>Transaction messages </a:t>
            </a:r>
          </a:p>
          <a:p>
            <a:pPr lvl="1"/>
            <a:r>
              <a:rPr lang="en-US" sz="2200" dirty="0"/>
              <a:t>Transaction messages can be divided into two types: </a:t>
            </a:r>
          </a:p>
          <a:p>
            <a:pPr lvl="2"/>
            <a:r>
              <a:rPr lang="en-US" sz="2200" b="1" dirty="0"/>
              <a:t>Deployment transactions </a:t>
            </a:r>
          </a:p>
          <a:p>
            <a:pPr lvl="3"/>
            <a:r>
              <a:rPr lang="en-US" sz="2200" dirty="0"/>
              <a:t>used to deploy new </a:t>
            </a:r>
            <a:r>
              <a:rPr lang="en-US" sz="2200" dirty="0" err="1"/>
              <a:t>chaincode</a:t>
            </a:r>
            <a:r>
              <a:rPr lang="en-US" sz="2200" dirty="0"/>
              <a:t> to the ledger</a:t>
            </a:r>
          </a:p>
          <a:p>
            <a:pPr lvl="2"/>
            <a:r>
              <a:rPr lang="en-US" sz="2200" b="1" dirty="0"/>
              <a:t>Invocation transactions</a:t>
            </a:r>
            <a:r>
              <a:rPr lang="en-US" sz="2200" dirty="0"/>
              <a:t>.</a:t>
            </a:r>
          </a:p>
          <a:p>
            <a:pPr lvl="3"/>
            <a:r>
              <a:rPr lang="en-US" sz="2200" dirty="0"/>
              <a:t>used to call functions from the smart contract. </a:t>
            </a:r>
          </a:p>
          <a:p>
            <a:pPr lvl="1"/>
            <a:r>
              <a:rPr lang="en-US" sz="2200" dirty="0"/>
              <a:t>Transactions can be public, confidential, and confidential </a:t>
            </a:r>
            <a:r>
              <a:rPr lang="en-US" sz="2200" dirty="0" err="1"/>
              <a:t>chaincode</a:t>
            </a:r>
            <a:r>
              <a:rPr lang="en-US" sz="2200" dirty="0"/>
              <a:t> transactions. </a:t>
            </a:r>
          </a:p>
          <a:p>
            <a:pPr lvl="2"/>
            <a:r>
              <a:rPr lang="en-US" sz="2200" b="1" dirty="0"/>
              <a:t>Public transactions </a:t>
            </a:r>
            <a:r>
              <a:rPr lang="en-US" sz="2200" dirty="0"/>
              <a:t>are open and available to all participants.</a:t>
            </a:r>
          </a:p>
          <a:p>
            <a:pPr lvl="2"/>
            <a:r>
              <a:rPr lang="en-US" sz="2200" b="1" dirty="0"/>
              <a:t>Confidential transactions </a:t>
            </a:r>
            <a:r>
              <a:rPr lang="en-US" sz="2200" dirty="0"/>
              <a:t>are allowed to be queried only by transaction owners and participants.</a:t>
            </a:r>
          </a:p>
          <a:p>
            <a:pPr lvl="2"/>
            <a:r>
              <a:rPr lang="en-US" sz="2200" b="1" dirty="0"/>
              <a:t>Confidential </a:t>
            </a:r>
            <a:r>
              <a:rPr lang="en-US" sz="2200" b="1" dirty="0" err="1"/>
              <a:t>chaincode</a:t>
            </a:r>
            <a:r>
              <a:rPr lang="en-US" sz="2200" b="1" dirty="0"/>
              <a:t> transactions </a:t>
            </a:r>
            <a:r>
              <a:rPr lang="en-US" sz="2200" dirty="0"/>
              <a:t>have encrypted </a:t>
            </a:r>
            <a:r>
              <a:rPr lang="en-US" sz="2200" dirty="0" err="1"/>
              <a:t>chaincode</a:t>
            </a:r>
            <a:r>
              <a:rPr lang="en-US" sz="2200" b="1" dirty="0"/>
              <a:t> </a:t>
            </a:r>
            <a:r>
              <a:rPr lang="en-US" sz="2200" dirty="0"/>
              <a:t>and can only be decrypted by validating nodes. </a:t>
            </a:r>
          </a:p>
        </p:txBody>
      </p:sp>
    </p:spTree>
    <p:extLst>
      <p:ext uri="{BB962C8B-B14F-4D97-AF65-F5344CB8AC3E}">
        <p14:creationId xmlns:p14="http://schemas.microsoft.com/office/powerpoint/2010/main" val="614664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434" y="0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879" y="860518"/>
            <a:ext cx="9684302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Transaction messages </a:t>
            </a:r>
          </a:p>
          <a:p>
            <a:pPr lvl="1"/>
            <a:r>
              <a:rPr lang="en-US" sz="2000" b="1" dirty="0"/>
              <a:t>Validating nodes </a:t>
            </a:r>
            <a:r>
              <a:rPr lang="en-US" sz="2000" dirty="0"/>
              <a:t>run consensus, validate the transactions and maintain the blockchain. </a:t>
            </a:r>
          </a:p>
          <a:p>
            <a:pPr lvl="1"/>
            <a:r>
              <a:rPr lang="en-US" sz="2400" b="1" dirty="0"/>
              <a:t>Non-validating nodes </a:t>
            </a:r>
            <a:r>
              <a:rPr lang="en-US" sz="2400" dirty="0"/>
              <a:t>provide transaction verification, stream server, and REST services.</a:t>
            </a:r>
          </a:p>
          <a:p>
            <a:pPr lvl="2"/>
            <a:r>
              <a:rPr lang="en-US" sz="2400" dirty="0"/>
              <a:t>They also act as a proxy between the </a:t>
            </a:r>
            <a:r>
              <a:rPr lang="en-US" sz="2400" dirty="0" err="1"/>
              <a:t>transactors</a:t>
            </a:r>
            <a:r>
              <a:rPr lang="en-US" sz="2400" dirty="0"/>
              <a:t> and the validating nodes. </a:t>
            </a:r>
          </a:p>
          <a:p>
            <a:r>
              <a:rPr lang="en-US" sz="2800" b="1" dirty="0"/>
              <a:t>Synchronization messages </a:t>
            </a:r>
            <a:r>
              <a:rPr lang="en-US" sz="2800" dirty="0"/>
              <a:t>are used by peers to keep the blockchain updated and in synch with other nodes. </a:t>
            </a:r>
          </a:p>
          <a:p>
            <a:r>
              <a:rPr lang="en-US" sz="2400" b="1" dirty="0"/>
              <a:t>Consensus messages</a:t>
            </a:r>
            <a:r>
              <a:rPr lang="en-US" sz="2400" dirty="0"/>
              <a:t> are used in consensus management and broadcasting payloads to validating peers. </a:t>
            </a:r>
          </a:p>
          <a:p>
            <a:pPr lvl="2"/>
            <a:r>
              <a:rPr lang="en-US" sz="2400" dirty="0"/>
              <a:t>These are generated internally by the consensus framework.</a:t>
            </a:r>
            <a:endParaRPr lang="en-US" sz="24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31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684" y="177542"/>
            <a:ext cx="8911687" cy="1280890"/>
          </a:xfrm>
        </p:spPr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278" y="118730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Ledger storage</a:t>
            </a:r>
          </a:p>
          <a:p>
            <a:pPr lvl="1"/>
            <a:r>
              <a:rPr lang="en-US" sz="3200" dirty="0"/>
              <a:t>In order to save the state of the ledger, </a:t>
            </a:r>
            <a:r>
              <a:rPr lang="en-US" sz="3200" dirty="0" err="1"/>
              <a:t>RocksDB</a:t>
            </a:r>
            <a:r>
              <a:rPr lang="en-US" sz="3200" dirty="0"/>
              <a:t> is used, and it is stored at each peer.</a:t>
            </a:r>
          </a:p>
          <a:p>
            <a:pPr lvl="1"/>
            <a:r>
              <a:rPr lang="en-US" sz="3200" dirty="0" err="1"/>
              <a:t>RocksDB</a:t>
            </a:r>
            <a:r>
              <a:rPr lang="en-US" sz="3200" dirty="0"/>
              <a:t> is a high performance database available at h t </a:t>
            </a:r>
            <a:r>
              <a:rPr lang="en-US" sz="3200" dirty="0" err="1"/>
              <a:t>t</a:t>
            </a:r>
            <a:r>
              <a:rPr lang="en-US" sz="3200" dirty="0"/>
              <a:t> p ://r o c k s d b . o r g /.</a:t>
            </a:r>
          </a:p>
        </p:txBody>
      </p:sp>
    </p:spTree>
    <p:extLst>
      <p:ext uri="{BB962C8B-B14F-4D97-AF65-F5344CB8AC3E}">
        <p14:creationId xmlns:p14="http://schemas.microsoft.com/office/powerpoint/2010/main" val="1783487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77" y="156278"/>
            <a:ext cx="8911687" cy="1280890"/>
          </a:xfrm>
        </p:spPr>
        <p:txBody>
          <a:bodyPr/>
          <a:lstStyle/>
          <a:p>
            <a:r>
              <a:rPr lang="en-US" b="1" dirty="0" err="1"/>
              <a:t>Chaincode</a:t>
            </a:r>
            <a:r>
              <a:rPr lang="en-US" b="1" dirty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487" y="119793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These services allow the </a:t>
            </a:r>
            <a:r>
              <a:rPr lang="en-US" sz="2400" b="1" dirty="0"/>
              <a:t>creation of secure containers </a:t>
            </a:r>
            <a:r>
              <a:rPr lang="en-US" sz="2400" dirty="0"/>
              <a:t>that are used to execute the </a:t>
            </a:r>
            <a:r>
              <a:rPr lang="en-US" sz="2400" dirty="0" err="1"/>
              <a:t>chaincode</a:t>
            </a:r>
            <a:r>
              <a:rPr lang="en-US" sz="2400" dirty="0"/>
              <a:t>. </a:t>
            </a:r>
          </a:p>
          <a:p>
            <a:r>
              <a:rPr lang="en-US" sz="2400" dirty="0"/>
              <a:t>Components in this category are as follows:</a:t>
            </a:r>
          </a:p>
          <a:p>
            <a:r>
              <a:rPr lang="en-US" sz="2400" b="1" dirty="0"/>
              <a:t>Secure container: </a:t>
            </a:r>
          </a:p>
          <a:p>
            <a:pPr lvl="1"/>
            <a:r>
              <a:rPr lang="en-US" sz="2000" dirty="0" err="1"/>
              <a:t>Chaincode</a:t>
            </a:r>
            <a:r>
              <a:rPr lang="en-US" sz="2000" dirty="0"/>
              <a:t> is deployed in Docker containers that provide a locked down sandboxed environment for smart contract execution. </a:t>
            </a:r>
          </a:p>
          <a:p>
            <a:pPr lvl="1"/>
            <a:r>
              <a:rPr lang="en-US" sz="2000" dirty="0"/>
              <a:t>Currently  </a:t>
            </a:r>
            <a:r>
              <a:rPr lang="en-US" sz="2000" dirty="0" err="1"/>
              <a:t>Golang</a:t>
            </a:r>
            <a:r>
              <a:rPr lang="en-US" sz="2000" dirty="0"/>
              <a:t> is supported as the main smart contract language, but any other main stream language can be added and enabled if required.</a:t>
            </a:r>
          </a:p>
          <a:p>
            <a:r>
              <a:rPr lang="en-US" sz="2400" b="1" dirty="0"/>
              <a:t>Secure registry: </a:t>
            </a:r>
          </a:p>
          <a:p>
            <a:pPr lvl="1"/>
            <a:r>
              <a:rPr lang="en-US" sz="2000" dirty="0"/>
              <a:t>This provides a record of all images containing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2565633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98" y="165513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Events on the </a:t>
            </a:r>
            <a:r>
              <a:rPr lang="en-US" sz="2800" dirty="0" err="1"/>
              <a:t>blockchain</a:t>
            </a:r>
            <a:r>
              <a:rPr lang="en-US" sz="2800" dirty="0"/>
              <a:t> can be triggered by validator nodes and smart contracts.</a:t>
            </a:r>
          </a:p>
          <a:p>
            <a:r>
              <a:rPr lang="en-US" sz="2800" dirty="0"/>
              <a:t> External applications can listen to these events and react to them if required via event adapters.</a:t>
            </a:r>
          </a:p>
          <a:p>
            <a:r>
              <a:rPr lang="en-US" sz="2800" dirty="0"/>
              <a:t>Similar to the concept of events in solidity</a:t>
            </a:r>
          </a:p>
        </p:txBody>
      </p:sp>
    </p:spTree>
    <p:extLst>
      <p:ext uri="{BB962C8B-B14F-4D97-AF65-F5344CB8AC3E}">
        <p14:creationId xmlns:p14="http://schemas.microsoft.com/office/powerpoint/2010/main" val="1661097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 and CLIs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542" y="1740195"/>
            <a:ext cx="9911441" cy="4846135"/>
          </a:xfrm>
        </p:spPr>
        <p:txBody>
          <a:bodyPr>
            <a:normAutofit/>
          </a:bodyPr>
          <a:lstStyle/>
          <a:p>
            <a:r>
              <a:rPr lang="en-US" sz="2800" dirty="0"/>
              <a:t>Application programming interface provides an interface into the fabric by exposing various REST APIs.</a:t>
            </a:r>
          </a:p>
          <a:p>
            <a:pPr lvl="1"/>
            <a:r>
              <a:rPr lang="en-US" sz="2800" dirty="0"/>
              <a:t>REST API defines a set of functions which developers can perform requests and receive responses via HTTP protocol such as GET and POST.</a:t>
            </a:r>
            <a:endParaRPr lang="en-US" sz="4000" dirty="0"/>
          </a:p>
          <a:p>
            <a:r>
              <a:rPr lang="en-US" sz="2800" dirty="0"/>
              <a:t>Command line interfaces that provide a subset of REST APIs </a:t>
            </a:r>
          </a:p>
          <a:p>
            <a:pPr lvl="1"/>
            <a:r>
              <a:rPr lang="en-US" sz="2600" dirty="0"/>
              <a:t>Allow for quick testing and limited interaction with the blockchain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343627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273" y="1362389"/>
            <a:ext cx="10068339" cy="512565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are various components that can be part of the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  <a:p>
            <a:r>
              <a:rPr lang="en-US" sz="2800" dirty="0"/>
              <a:t> These components include but are not limited to the 	</a:t>
            </a:r>
          </a:p>
          <a:p>
            <a:pPr lvl="1"/>
            <a:r>
              <a:rPr lang="en-US" sz="2400" dirty="0"/>
              <a:t>Ledger</a:t>
            </a:r>
          </a:p>
          <a:p>
            <a:pPr lvl="1"/>
            <a:r>
              <a:rPr lang="en-US" sz="2400" dirty="0" err="1"/>
              <a:t>Chaincode</a:t>
            </a:r>
            <a:endParaRPr lang="en-US" sz="2400" dirty="0"/>
          </a:p>
          <a:p>
            <a:pPr lvl="1"/>
            <a:r>
              <a:rPr lang="en-US" sz="2400" dirty="0"/>
              <a:t>Consensus mechanism</a:t>
            </a:r>
          </a:p>
          <a:p>
            <a:pPr lvl="1"/>
            <a:r>
              <a:rPr lang="en-US" sz="2400" dirty="0"/>
              <a:t>Access control</a:t>
            </a:r>
          </a:p>
          <a:p>
            <a:pPr lvl="1"/>
            <a:r>
              <a:rPr lang="en-US" sz="2400" dirty="0"/>
              <a:t>Events</a:t>
            </a:r>
          </a:p>
          <a:p>
            <a:pPr lvl="1"/>
            <a:r>
              <a:rPr lang="en-US" sz="2400" dirty="0"/>
              <a:t>System monitoring and management</a:t>
            </a:r>
          </a:p>
          <a:p>
            <a:pPr lvl="1"/>
            <a:r>
              <a:rPr lang="en-US" sz="2400" dirty="0"/>
              <a:t>Wallets </a:t>
            </a:r>
          </a:p>
          <a:p>
            <a:pPr lvl="1"/>
            <a:r>
              <a:rPr lang="en-US" sz="2400" dirty="0"/>
              <a:t>System integration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2750393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Peers or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746" y="143185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There are two main types of peers that can be run on a fabric network: </a:t>
            </a:r>
          </a:p>
          <a:p>
            <a:pPr lvl="1"/>
            <a:r>
              <a:rPr lang="en-US" sz="2000" dirty="0"/>
              <a:t>Validating </a:t>
            </a:r>
          </a:p>
          <a:p>
            <a:pPr lvl="1"/>
            <a:r>
              <a:rPr lang="en-US" sz="2000" dirty="0"/>
              <a:t>Non-validating.</a:t>
            </a:r>
          </a:p>
          <a:p>
            <a:r>
              <a:rPr lang="en-US" sz="2400" dirty="0"/>
              <a:t>Validating node runs consensus, creates and validates a transaction, and contributes towards updating the ledger and maintaining the </a:t>
            </a:r>
            <a:r>
              <a:rPr lang="en-US" sz="2400" dirty="0" err="1"/>
              <a:t>chaincode</a:t>
            </a:r>
            <a:r>
              <a:rPr lang="en-US" sz="2400" dirty="0"/>
              <a:t>.</a:t>
            </a:r>
          </a:p>
          <a:p>
            <a:r>
              <a:rPr lang="en-US" sz="2400" dirty="0"/>
              <a:t>Non-validating peer does not execute transactions and only constructs transactions that are then forwarded to validating nodes.</a:t>
            </a:r>
          </a:p>
          <a:p>
            <a:r>
              <a:rPr lang="en-US" sz="2400" dirty="0"/>
              <a:t>Both nodes manage and maintain user certificates that have been issued by membership services.</a:t>
            </a:r>
          </a:p>
        </p:txBody>
      </p:sp>
    </p:spTree>
    <p:extLst>
      <p:ext uri="{BB962C8B-B14F-4D97-AF65-F5344CB8AC3E}">
        <p14:creationId xmlns:p14="http://schemas.microsoft.com/office/powerpoint/2010/main" val="4261213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on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30" y="141058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Typical application on Fabric is simply composed of a user interface, usually written in JavaScript/HTML,</a:t>
            </a:r>
          </a:p>
          <a:p>
            <a:pPr lvl="1"/>
            <a:r>
              <a:rPr lang="en-US" sz="2400" dirty="0"/>
              <a:t> That interacts with the backend </a:t>
            </a:r>
            <a:r>
              <a:rPr lang="en-US" sz="2400" dirty="0" err="1"/>
              <a:t>chaincode</a:t>
            </a:r>
            <a:r>
              <a:rPr lang="en-US" sz="2400" dirty="0"/>
              <a:t> (smart contract) stored on the ledger via an API layer.</a:t>
            </a:r>
          </a:p>
          <a:p>
            <a:r>
              <a:rPr lang="en-US" sz="2800" dirty="0" err="1"/>
              <a:t>Hyperledger</a:t>
            </a:r>
            <a:r>
              <a:rPr lang="en-US" sz="2800" dirty="0"/>
              <a:t> provides various APIs and command line interfaces to enable interaction with the ledger. </a:t>
            </a:r>
          </a:p>
          <a:p>
            <a:pPr lvl="1"/>
            <a:r>
              <a:rPr lang="en-US" sz="2600" dirty="0"/>
              <a:t>These APIs include interfaces for identity, transactions, </a:t>
            </a:r>
            <a:r>
              <a:rPr lang="en-US" sz="2600" dirty="0" err="1"/>
              <a:t>chaincode</a:t>
            </a:r>
            <a:r>
              <a:rPr lang="en-US" sz="2600" dirty="0"/>
              <a:t>, ledger, network, storage, and events.</a:t>
            </a:r>
          </a:p>
        </p:txBody>
      </p:sp>
    </p:spTree>
    <p:extLst>
      <p:ext uri="{BB962C8B-B14F-4D97-AF65-F5344CB8AC3E}">
        <p14:creationId xmlns:p14="http://schemas.microsoft.com/office/powerpoint/2010/main" val="1077338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58" y="1270856"/>
            <a:ext cx="5246983" cy="50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193036"/>
            <a:ext cx="8911687" cy="1280890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23" y="1473926"/>
            <a:ext cx="9823269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Create an enterprise grade, open source distributed ledger framework and code base, </a:t>
            </a:r>
          </a:p>
          <a:p>
            <a:pPr lvl="1"/>
            <a:r>
              <a:rPr lang="en-US" sz="2400" dirty="0"/>
              <a:t>upon which users can build and run robust, industry-specific applications, platforms and hardware systems to support business transactions.</a:t>
            </a:r>
          </a:p>
          <a:p>
            <a:r>
              <a:rPr lang="en-US" sz="2800" b="1" dirty="0"/>
              <a:t>Create an open source, technical community to benefit the ecosystem of Hyperledger solution providers and users</a:t>
            </a:r>
            <a:r>
              <a:rPr lang="en-US" sz="2800" dirty="0"/>
              <a:t>, </a:t>
            </a:r>
          </a:p>
          <a:p>
            <a:pPr lvl="1"/>
            <a:r>
              <a:rPr lang="en-US" sz="2400" dirty="0"/>
              <a:t>focused on blockchain and shared ledger use cases that will work across a variety of industry solutions.</a:t>
            </a:r>
          </a:p>
        </p:txBody>
      </p:sp>
    </p:spTree>
    <p:extLst>
      <p:ext uri="{BB962C8B-B14F-4D97-AF65-F5344CB8AC3E}">
        <p14:creationId xmlns:p14="http://schemas.microsoft.com/office/powerpoint/2010/main" val="8358967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Chaincode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5600"/>
            <a:ext cx="9523412" cy="4285622"/>
          </a:xfrm>
        </p:spPr>
        <p:txBody>
          <a:bodyPr>
            <a:noAutofit/>
          </a:bodyPr>
          <a:lstStyle/>
          <a:p>
            <a:r>
              <a:rPr lang="en-US" sz="2800" dirty="0" err="1"/>
              <a:t>Chaincode</a:t>
            </a:r>
            <a:r>
              <a:rPr lang="en-US" sz="2800" dirty="0"/>
              <a:t> is usually written in </a:t>
            </a:r>
            <a:r>
              <a:rPr lang="en-US" sz="2800" dirty="0" err="1"/>
              <a:t>Golang</a:t>
            </a:r>
            <a:r>
              <a:rPr lang="en-US" sz="2800" dirty="0"/>
              <a:t> or Java. </a:t>
            </a:r>
          </a:p>
          <a:p>
            <a:r>
              <a:rPr lang="en-US" sz="2800" dirty="0" err="1"/>
              <a:t>Chaincode</a:t>
            </a:r>
            <a:r>
              <a:rPr lang="en-US" sz="2800" dirty="0"/>
              <a:t> can be public, confidential or access controlled. </a:t>
            </a:r>
          </a:p>
          <a:p>
            <a:r>
              <a:rPr lang="en-US" sz="2800" dirty="0"/>
              <a:t>These codes serve as a smart contract that users can interact with via APIs. </a:t>
            </a:r>
          </a:p>
          <a:p>
            <a:r>
              <a:rPr lang="en-US" sz="2800" dirty="0"/>
              <a:t>Users can call functions in the </a:t>
            </a:r>
            <a:r>
              <a:rPr lang="en-US" sz="2800" dirty="0" err="1"/>
              <a:t>chaincode</a:t>
            </a:r>
            <a:r>
              <a:rPr lang="en-US" sz="2800" dirty="0"/>
              <a:t> that result in a state change, and consequently updates the ledger. </a:t>
            </a:r>
          </a:p>
          <a:p>
            <a:r>
              <a:rPr lang="en-US" sz="2800" dirty="0"/>
              <a:t>There are also functions that are only used to query the ledger and do not result in any state change.</a:t>
            </a:r>
          </a:p>
        </p:txBody>
      </p:sp>
    </p:spTree>
    <p:extLst>
      <p:ext uri="{BB962C8B-B14F-4D97-AF65-F5344CB8AC3E}">
        <p14:creationId xmlns:p14="http://schemas.microsoft.com/office/powerpoint/2010/main" val="183165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Chaincode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Chaincode</a:t>
            </a:r>
            <a:r>
              <a:rPr lang="en-US" sz="2400" dirty="0"/>
              <a:t> implementation is performed by first creating the </a:t>
            </a:r>
            <a:r>
              <a:rPr lang="en-US" sz="2400" b="1" dirty="0" err="1"/>
              <a:t>chaincode</a:t>
            </a:r>
            <a:r>
              <a:rPr lang="en-US" sz="2400" b="1" dirty="0"/>
              <a:t> shim interface </a:t>
            </a:r>
            <a:r>
              <a:rPr lang="en-US" sz="2400" dirty="0"/>
              <a:t>in the code.</a:t>
            </a:r>
          </a:p>
          <a:p>
            <a:pPr lvl="1"/>
            <a:r>
              <a:rPr lang="en-US" sz="1800" dirty="0"/>
              <a:t>Package shim provides APIs for the </a:t>
            </a:r>
            <a:r>
              <a:rPr lang="en-US" sz="1800" dirty="0" err="1"/>
              <a:t>chaincode</a:t>
            </a:r>
            <a:r>
              <a:rPr lang="en-US" sz="1800" dirty="0"/>
              <a:t> to access its state variables, transaction context and call other </a:t>
            </a:r>
            <a:r>
              <a:rPr lang="en-US" sz="1800" dirty="0" err="1"/>
              <a:t>chaincodes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r>
              <a:rPr lang="en-US" sz="2400" dirty="0"/>
              <a:t>It can either be in Java or </a:t>
            </a:r>
            <a:r>
              <a:rPr lang="en-US" sz="2400" dirty="0" err="1"/>
              <a:t>Golang</a:t>
            </a:r>
            <a:r>
              <a:rPr lang="en-US" sz="2400" dirty="0"/>
              <a:t> code. </a:t>
            </a:r>
          </a:p>
          <a:p>
            <a:r>
              <a:rPr lang="en-US" sz="2400" dirty="0"/>
              <a:t>The following four functions are required in order to implement the </a:t>
            </a:r>
            <a:r>
              <a:rPr lang="en-US" sz="2400" dirty="0" err="1"/>
              <a:t>chaincode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Init</a:t>
            </a:r>
            <a:r>
              <a:rPr lang="en-US" sz="2400" dirty="0"/>
              <a:t>(): </a:t>
            </a:r>
          </a:p>
          <a:p>
            <a:pPr lvl="2"/>
            <a:r>
              <a:rPr lang="en-US" sz="2000" dirty="0"/>
              <a:t>This function is invoked when </a:t>
            </a:r>
            <a:r>
              <a:rPr lang="en-US" sz="2000" dirty="0" err="1"/>
              <a:t>chaincode</a:t>
            </a:r>
            <a:r>
              <a:rPr lang="en-US" sz="2000" dirty="0"/>
              <a:t> is deployed onto the ledger.</a:t>
            </a:r>
          </a:p>
          <a:p>
            <a:pPr lvl="2"/>
            <a:r>
              <a:rPr lang="en-US" sz="2000" dirty="0"/>
              <a:t>This initializes the </a:t>
            </a:r>
            <a:r>
              <a:rPr lang="en-US" sz="2000" dirty="0" err="1"/>
              <a:t>chaincode</a:t>
            </a:r>
            <a:r>
              <a:rPr lang="en-US" sz="2000" dirty="0"/>
              <a:t> and results in making a state change, which accordingly updates the ledger.</a:t>
            </a:r>
          </a:p>
        </p:txBody>
      </p:sp>
    </p:spTree>
    <p:extLst>
      <p:ext uri="{BB962C8B-B14F-4D97-AF65-F5344CB8AC3E}">
        <p14:creationId xmlns:p14="http://schemas.microsoft.com/office/powerpoint/2010/main" val="19254970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0"/>
            <a:ext cx="9613900" cy="6858000"/>
          </a:xfrm>
        </p:spPr>
        <p:txBody>
          <a:bodyPr>
            <a:noAutofit/>
          </a:bodyPr>
          <a:lstStyle/>
          <a:p>
            <a:r>
              <a:rPr lang="en-US" sz="2800" dirty="0"/>
              <a:t>Invoke(): </a:t>
            </a:r>
          </a:p>
          <a:p>
            <a:pPr lvl="1"/>
            <a:r>
              <a:rPr lang="en-US" sz="2400" dirty="0"/>
              <a:t>This function is used when contracts are executed.</a:t>
            </a:r>
          </a:p>
          <a:p>
            <a:pPr lvl="1"/>
            <a:r>
              <a:rPr lang="en-US" sz="2400" dirty="0"/>
              <a:t> It takes a function name as parameters along with an array of arguments.</a:t>
            </a:r>
          </a:p>
          <a:p>
            <a:pPr lvl="1"/>
            <a:r>
              <a:rPr lang="en-US" sz="2400" dirty="0"/>
              <a:t> This function results in a state change and writes to the ledger.</a:t>
            </a:r>
          </a:p>
          <a:p>
            <a:r>
              <a:rPr lang="en-US" sz="2800" dirty="0"/>
              <a:t>Query(): </a:t>
            </a:r>
          </a:p>
          <a:p>
            <a:pPr lvl="1"/>
            <a:r>
              <a:rPr lang="en-US" sz="2400" dirty="0"/>
              <a:t>This function is used to query the current state of a deployed </a:t>
            </a:r>
            <a:r>
              <a:rPr lang="en-US" sz="2400" dirty="0" err="1"/>
              <a:t>chaincode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This function does not make any changes to the ledger.</a:t>
            </a:r>
          </a:p>
          <a:p>
            <a:r>
              <a:rPr lang="en-US" sz="2800" dirty="0"/>
              <a:t>Main(): </a:t>
            </a:r>
          </a:p>
          <a:p>
            <a:pPr lvl="1"/>
            <a:r>
              <a:rPr lang="en-US" sz="2400" dirty="0"/>
              <a:t>This function is executed when a peer deploys its own copy of the </a:t>
            </a:r>
            <a:r>
              <a:rPr lang="en-US" sz="2400" dirty="0" err="1"/>
              <a:t>chaincode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Chaincode</a:t>
            </a:r>
            <a:r>
              <a:rPr lang="en-US" sz="2400" dirty="0"/>
              <a:t> is registered with the peer using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1384362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4" y="624109"/>
            <a:ext cx="9260957" cy="56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379" y="152754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Any </a:t>
            </a:r>
            <a:r>
              <a:rPr lang="en-US" sz="2800" dirty="0" err="1"/>
              <a:t>blockchain</a:t>
            </a:r>
            <a:r>
              <a:rPr lang="en-US" sz="2800" dirty="0"/>
              <a:t> application for </a:t>
            </a:r>
            <a:r>
              <a:rPr lang="en-US" sz="2800" dirty="0" err="1"/>
              <a:t>Hyperledger</a:t>
            </a:r>
            <a:r>
              <a:rPr lang="en-US" sz="2800" dirty="0"/>
              <a:t> Fabric follows MVC-B architecture. </a:t>
            </a:r>
          </a:p>
          <a:p>
            <a:r>
              <a:rPr lang="en-US" sz="2800" dirty="0"/>
              <a:t>This is based on the popular MVC design pattern. </a:t>
            </a:r>
          </a:p>
          <a:p>
            <a:r>
              <a:rPr lang="en-US" sz="2800" dirty="0"/>
              <a:t>Components in this model are Model, View, Control, and </a:t>
            </a:r>
            <a:r>
              <a:rPr lang="en-US" sz="2800" dirty="0" err="1"/>
              <a:t>Blockchain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646556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37" y="294501"/>
            <a:ext cx="8911687" cy="1280890"/>
          </a:xfrm>
        </p:spPr>
        <p:txBody>
          <a:bodyPr/>
          <a:lstStyle/>
          <a:p>
            <a:r>
              <a:rPr lang="en-US" dirty="0"/>
              <a:t>Application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25611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Linotype-Bold"/>
              </a:rPr>
              <a:t>View logic</a:t>
            </a:r>
            <a:r>
              <a:rPr lang="en-US" sz="2400" dirty="0">
                <a:latin typeface="PalatinoLinotype-Roman"/>
              </a:rPr>
              <a:t>: </a:t>
            </a:r>
          </a:p>
          <a:p>
            <a:pPr lvl="1"/>
            <a:r>
              <a:rPr lang="en-US" sz="2400" dirty="0">
                <a:latin typeface="PalatinoLinotype-Roman"/>
              </a:rPr>
              <a:t>This is concerned with the user interface. It can be a desktop, web application or mobile frontend.</a:t>
            </a:r>
          </a:p>
          <a:p>
            <a:r>
              <a:rPr lang="en-US" sz="2400" b="1" dirty="0">
                <a:latin typeface="PalatinoLinotype-Bold"/>
              </a:rPr>
              <a:t>Control logic</a:t>
            </a:r>
            <a:r>
              <a:rPr lang="en-US" sz="2400" dirty="0">
                <a:latin typeface="PalatinoLinotype-Roman"/>
              </a:rPr>
              <a:t>: </a:t>
            </a:r>
          </a:p>
          <a:p>
            <a:pPr lvl="1"/>
            <a:r>
              <a:rPr lang="en-US" sz="2400" dirty="0">
                <a:latin typeface="PalatinoLinotype-Roman"/>
              </a:rPr>
              <a:t>This is the orchestrator between user interface, data model, and APIs.</a:t>
            </a:r>
          </a:p>
          <a:p>
            <a:r>
              <a:rPr lang="en-US" sz="2400" b="1" dirty="0">
                <a:latin typeface="PalatinoLinotype-Bold"/>
              </a:rPr>
              <a:t>Data model</a:t>
            </a:r>
            <a:r>
              <a:rPr lang="en-US" sz="2400" dirty="0">
                <a:latin typeface="PalatinoLinotype-Roman"/>
              </a:rPr>
              <a:t>: </a:t>
            </a:r>
          </a:p>
          <a:p>
            <a:pPr lvl="1"/>
            <a:r>
              <a:rPr lang="en-US" sz="2400" dirty="0">
                <a:latin typeface="PalatinoLinotype-Roman"/>
              </a:rPr>
              <a:t>This model is used to manage the off-chain data.</a:t>
            </a:r>
          </a:p>
          <a:p>
            <a:r>
              <a:rPr lang="en-US" sz="2400" b="1" dirty="0" err="1">
                <a:latin typeface="PalatinoLinotype-Bold"/>
              </a:rPr>
              <a:t>Blockchain</a:t>
            </a:r>
            <a:r>
              <a:rPr lang="en-US" sz="2400" b="1" dirty="0">
                <a:latin typeface="PalatinoLinotype-Bold"/>
              </a:rPr>
              <a:t> logic</a:t>
            </a:r>
            <a:r>
              <a:rPr lang="en-US" sz="2400" dirty="0">
                <a:latin typeface="PalatinoLinotype-Roman"/>
              </a:rPr>
              <a:t>: </a:t>
            </a:r>
          </a:p>
          <a:p>
            <a:pPr lvl="1"/>
            <a:r>
              <a:rPr lang="en-US" sz="2400" dirty="0">
                <a:latin typeface="PalatinoLinotype-Roman"/>
              </a:rPr>
              <a:t>This is used to manage the </a:t>
            </a:r>
            <a:r>
              <a:rPr lang="en-US" sz="2400" dirty="0" err="1">
                <a:latin typeface="PalatinoLinotype-Roman"/>
              </a:rPr>
              <a:t>blockchain</a:t>
            </a:r>
            <a:r>
              <a:rPr lang="en-US" sz="2400" dirty="0">
                <a:latin typeface="PalatinoLinotype-Roman"/>
              </a:rPr>
              <a:t> via the controller and the data model via transactions.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1137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</a:t>
            </a:r>
            <a:r>
              <a:rPr lang="en-US" dirty="0"/>
              <a:t>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03" y="1540188"/>
            <a:ext cx="9437872" cy="4817749"/>
          </a:xfrm>
        </p:spPr>
        <p:txBody>
          <a:bodyPr>
            <a:normAutofit/>
          </a:bodyPr>
          <a:lstStyle/>
          <a:p>
            <a:r>
              <a:rPr lang="en-US" sz="3600" dirty="0" err="1"/>
              <a:t>Sawtooth</a:t>
            </a:r>
            <a:r>
              <a:rPr lang="en-US" sz="3600" dirty="0"/>
              <a:t> lake can run in both permissioned and non-permissioned modes. </a:t>
            </a:r>
          </a:p>
          <a:p>
            <a:r>
              <a:rPr lang="en-US" sz="3600" dirty="0"/>
              <a:t>It is a distributed ledger that proposes two novel concepts:</a:t>
            </a:r>
          </a:p>
          <a:p>
            <a:pPr lvl="1"/>
            <a:r>
              <a:rPr lang="en-US" sz="3200" dirty="0"/>
              <a:t>New consensus algorithm called </a:t>
            </a:r>
            <a:r>
              <a:rPr lang="en-US" sz="3200" b="1" dirty="0"/>
              <a:t>Proof of Elapsed Time (</a:t>
            </a:r>
            <a:r>
              <a:rPr lang="en-US" sz="3200" b="1" dirty="0" err="1"/>
              <a:t>PoET</a:t>
            </a:r>
            <a:r>
              <a:rPr lang="en-US" sz="3200" b="1" dirty="0"/>
              <a:t>); </a:t>
            </a:r>
          </a:p>
          <a:p>
            <a:pPr lvl="1"/>
            <a:r>
              <a:rPr lang="en-US" sz="3200" dirty="0"/>
              <a:t>Idea of </a:t>
            </a:r>
            <a:r>
              <a:rPr lang="en-US" sz="3200" b="1" dirty="0"/>
              <a:t>transaction families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0466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68BC-D028-461C-8EB6-AC11E672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365C-3B3A-44AA-B082-E177BD7F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18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The Sawtooth Lake Distributed Ledger consists of three major architectural layers: </a:t>
            </a:r>
          </a:p>
          <a:p>
            <a:pPr lvl="1"/>
            <a:r>
              <a:rPr lang="en-US" sz="2800" dirty="0"/>
              <a:t>Ledger layer</a:t>
            </a:r>
          </a:p>
          <a:p>
            <a:pPr lvl="1"/>
            <a:r>
              <a:rPr lang="en-US" sz="2800" dirty="0"/>
              <a:t>Journal layer, </a:t>
            </a:r>
          </a:p>
          <a:p>
            <a:pPr lvl="1"/>
            <a:r>
              <a:rPr lang="en-US" sz="2800" dirty="0"/>
              <a:t>Communication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ADBD4-BA89-4E90-AAF3-34CDAAEB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1" y="3185889"/>
            <a:ext cx="3037501" cy="34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77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D8C-FC30-459D-B6A5-AC3B142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3B19-FD4B-45B1-841C-64AEB82A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B6AEC-CED4-449F-85DB-DBE5B472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81" y="-46109"/>
            <a:ext cx="7703600" cy="2219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FFDA0-6A40-4706-A71D-A9E28D4B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2994"/>
            <a:ext cx="12192000" cy="2512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634B2-BD3A-4B50-91BD-82EA3EF2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3341"/>
            <a:ext cx="12192000" cy="21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3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FA54-DC5F-4CFC-B7AA-19D8C9C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Ledgers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BD07-4318-4739-A5F6-120D58DB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987" y="1733550"/>
            <a:ext cx="8915400" cy="3777622"/>
          </a:xfrm>
        </p:spPr>
        <p:txBody>
          <a:bodyPr/>
          <a:lstStyle/>
          <a:p>
            <a:r>
              <a:rPr lang="en-US" dirty="0"/>
              <a:t>Ledgers are a conceptual semantic and data model layer for transaction types. </a:t>
            </a:r>
          </a:p>
          <a:p>
            <a:r>
              <a:rPr lang="en-US" dirty="0"/>
              <a:t>Ledgers are described as a ‘conceptual’ layer because they are implemented as a specialization of existing base classes already present in the Communication and Journal layers.</a:t>
            </a:r>
          </a:p>
        </p:txBody>
      </p:sp>
    </p:spTree>
    <p:extLst>
      <p:ext uri="{BB962C8B-B14F-4D97-AF65-F5344CB8AC3E}">
        <p14:creationId xmlns:p14="http://schemas.microsoft.com/office/powerpoint/2010/main" val="18116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1B24-63EF-4C38-8216-3F8CF264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C645-5718-44F1-9C6B-F5C45FEC4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133" y="169627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Promote</a:t>
            </a:r>
            <a:r>
              <a:rPr lang="en-US" sz="2800" dirty="0"/>
              <a:t> participation of leading members of the ecosystem, including developers, service and solution providers and end users.</a:t>
            </a:r>
          </a:p>
          <a:p>
            <a:r>
              <a:rPr lang="en-US" sz="2800" b="1" dirty="0"/>
              <a:t>Host </a:t>
            </a:r>
            <a:r>
              <a:rPr lang="en-US" sz="2800" dirty="0"/>
              <a:t>the infrastructure for Hyperledger, establishing a neutral home for community infrastructure, meetings, events and collaborative discussions and providing structure around the business and technical governance of Hyperledger.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9140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830" y="188174"/>
            <a:ext cx="8911687" cy="1280890"/>
          </a:xfrm>
        </p:spPr>
        <p:txBody>
          <a:bodyPr/>
          <a:lstStyle/>
          <a:p>
            <a:r>
              <a:rPr lang="en-US" dirty="0" err="1"/>
              <a:t>PoET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163" y="1097589"/>
            <a:ext cx="10158413" cy="5388935"/>
          </a:xfrm>
        </p:spPr>
        <p:txBody>
          <a:bodyPr>
            <a:noAutofit/>
          </a:bodyPr>
          <a:lstStyle/>
          <a:p>
            <a:r>
              <a:rPr lang="en-US" sz="2800" dirty="0" err="1"/>
              <a:t>PoET</a:t>
            </a:r>
            <a:r>
              <a:rPr lang="en-US" sz="2800" dirty="0"/>
              <a:t> is a novel consensus algorithm that allows a </a:t>
            </a:r>
            <a:r>
              <a:rPr lang="en-US" sz="2800" b="1" dirty="0"/>
              <a:t>node to be selected randomly based on the time that the node has waited before proposing a block</a:t>
            </a:r>
            <a:r>
              <a:rPr lang="en-US" sz="2800" dirty="0"/>
              <a:t>. </a:t>
            </a:r>
          </a:p>
          <a:p>
            <a:r>
              <a:rPr lang="en-US" sz="2800" dirty="0"/>
              <a:t>This is in contrast to other leader election and lottery based proof of work algorithms</a:t>
            </a:r>
          </a:p>
          <a:p>
            <a:pPr lvl="1"/>
            <a:r>
              <a:rPr lang="en-US" sz="2400" dirty="0"/>
              <a:t> where an enormous amount of electricity and computer resources are used in order be elected as a block proposer, </a:t>
            </a:r>
          </a:p>
          <a:p>
            <a:pPr lvl="1"/>
            <a:r>
              <a:rPr lang="en-US" sz="2400" dirty="0"/>
              <a:t>For example in the case of bitcoin. </a:t>
            </a:r>
          </a:p>
          <a:p>
            <a:r>
              <a:rPr lang="en-US" sz="2800" dirty="0" err="1"/>
              <a:t>PoET</a:t>
            </a:r>
            <a:r>
              <a:rPr lang="en-US" sz="2800" dirty="0"/>
              <a:t> is a type of Proof of Work algorithm but, instead of spending computer resources, it uses a trusted computing model to provide a mechanism to fulfill Proof of Work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383472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622" y="166910"/>
            <a:ext cx="8911687" cy="44977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021" y="1118688"/>
            <a:ext cx="9976754" cy="4996361"/>
          </a:xfrm>
        </p:spPr>
        <p:txBody>
          <a:bodyPr>
            <a:noAutofit/>
          </a:bodyPr>
          <a:lstStyle/>
          <a:p>
            <a:r>
              <a:rPr lang="en-US" sz="2400" dirty="0"/>
              <a:t>Traditional smart contract paradigm provides a solution that is based on a general purpose instruction set for all domains. </a:t>
            </a:r>
          </a:p>
          <a:p>
            <a:pPr lvl="1"/>
            <a:r>
              <a:rPr lang="en-US" sz="2400" dirty="0"/>
              <a:t>For example, in the case of </a:t>
            </a:r>
            <a:r>
              <a:rPr lang="en-US" sz="2400" dirty="0" err="1"/>
              <a:t>Ethereum</a:t>
            </a:r>
            <a:r>
              <a:rPr lang="en-US" sz="2400" dirty="0"/>
              <a:t>, a set of opcodes has been developed for the </a:t>
            </a:r>
            <a:r>
              <a:rPr lang="en-US" sz="2400" dirty="0" err="1"/>
              <a:t>Ethereum</a:t>
            </a:r>
            <a:r>
              <a:rPr lang="en-US" sz="2400" dirty="0"/>
              <a:t> virtual machine (EVM) that can be used to build smart contracts to address any type of requirements for any industry. </a:t>
            </a:r>
          </a:p>
          <a:p>
            <a:r>
              <a:rPr lang="en-US" sz="2400" dirty="0"/>
              <a:t>Though this model has its merits, it is becoming clear that this approach is not very secure as it provides a single interface into the ledger with a powerful and expressive language</a:t>
            </a:r>
          </a:p>
          <a:p>
            <a:pPr lvl="1"/>
            <a:r>
              <a:rPr lang="en-US" sz="2200" dirty="0"/>
              <a:t>which potentially offers a larger attack surface for malicious code.</a:t>
            </a:r>
          </a:p>
        </p:txBody>
      </p:sp>
    </p:spTree>
    <p:extLst>
      <p:ext uri="{BB962C8B-B14F-4D97-AF65-F5344CB8AC3E}">
        <p14:creationId xmlns:p14="http://schemas.microsoft.com/office/powerpoint/2010/main" val="23953957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This complexity and generic virtual machine paradigm has resulted in several vulnerabilities that were found and exploited recently by hackers.</a:t>
            </a:r>
          </a:p>
          <a:p>
            <a:pPr lvl="1"/>
            <a:r>
              <a:rPr lang="en-US" sz="2200" dirty="0"/>
              <a:t>A recent example is the DAO hack and further Denial of Services (DoS) attacks that exploited limitations in some EVM opcodes. </a:t>
            </a:r>
          </a:p>
        </p:txBody>
      </p:sp>
    </p:spTree>
    <p:extLst>
      <p:ext uri="{BB962C8B-B14F-4D97-AF65-F5344CB8AC3E}">
        <p14:creationId xmlns:p14="http://schemas.microsoft.com/office/powerpoint/2010/main" val="27199758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40111"/>
            <a:ext cx="8097253" cy="5303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8C9C21-CBD4-4ABE-BBB1-4FC9A4FD75D6}"/>
              </a:ext>
            </a:extLst>
          </p:cNvPr>
          <p:cNvSpPr/>
          <p:nvPr/>
        </p:nvSpPr>
        <p:spPr>
          <a:xfrm>
            <a:off x="1365584" y="5604371"/>
            <a:ext cx="10139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Figure describes the traditional smart contract model, where a generic virtual machine has been used to provide the interface into the blockchain for all domains:</a:t>
            </a:r>
          </a:p>
        </p:txBody>
      </p:sp>
    </p:spTree>
    <p:extLst>
      <p:ext uri="{BB962C8B-B14F-4D97-AF65-F5344CB8AC3E}">
        <p14:creationId xmlns:p14="http://schemas.microsoft.com/office/powerpoint/2010/main" val="25563929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212" y="0"/>
            <a:ext cx="8911687" cy="1280890"/>
          </a:xfrm>
        </p:spPr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212" y="1154427"/>
            <a:ext cx="9866312" cy="511778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order to address this issue, </a:t>
            </a:r>
            <a:r>
              <a:rPr lang="en-US" sz="2800" dirty="0" err="1"/>
              <a:t>Sawtooth</a:t>
            </a:r>
            <a:r>
              <a:rPr lang="en-US" sz="2800" dirty="0"/>
              <a:t> lake has proposed the idea of </a:t>
            </a:r>
            <a:r>
              <a:rPr lang="en-US" sz="2800" b="1" dirty="0"/>
              <a:t>transaction families</a:t>
            </a:r>
            <a:r>
              <a:rPr lang="en-US" sz="2800" dirty="0"/>
              <a:t>.</a:t>
            </a:r>
          </a:p>
          <a:p>
            <a:r>
              <a:rPr lang="en-US" sz="2800" dirty="0"/>
              <a:t>A transaction family is created by </a:t>
            </a:r>
            <a:r>
              <a:rPr lang="en-US" sz="2800" b="1" dirty="0"/>
              <a:t>decomposing the logic layer into a set of rules and a composition layer for a specific domain.</a:t>
            </a:r>
          </a:p>
          <a:p>
            <a:r>
              <a:rPr lang="en-US" sz="2800" dirty="0"/>
              <a:t>The key idea is that </a:t>
            </a:r>
            <a:r>
              <a:rPr lang="en-US" sz="2800" b="1" dirty="0"/>
              <a:t>business logic is composed within transaction familie</a:t>
            </a:r>
            <a:r>
              <a:rPr lang="en-US" sz="2800" dirty="0"/>
              <a:t>s, which provides a more secure and powerful way to build smart contracts. </a:t>
            </a:r>
          </a:p>
          <a:p>
            <a:r>
              <a:rPr lang="en-US" sz="2800" dirty="0"/>
              <a:t>Transaction families contain the </a:t>
            </a:r>
            <a:r>
              <a:rPr lang="en-US" sz="2800" b="1" dirty="0"/>
              <a:t>domain-specific rules </a:t>
            </a:r>
            <a:r>
              <a:rPr lang="en-US" sz="2800" dirty="0"/>
              <a:t>and another layer that allows for </a:t>
            </a:r>
            <a:r>
              <a:rPr lang="en-US" sz="2800" b="1" dirty="0"/>
              <a:t>creating transactions for that domain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8262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47C2-1E76-4B9F-9CD4-77AF166C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50" y="238348"/>
            <a:ext cx="8911687" cy="1280890"/>
          </a:xfrm>
        </p:spPr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8C26-6AC6-4EEF-B547-059B5405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949" y="1333500"/>
            <a:ext cx="9789051" cy="5286152"/>
          </a:xfrm>
        </p:spPr>
        <p:txBody>
          <a:bodyPr>
            <a:normAutofit/>
          </a:bodyPr>
          <a:lstStyle/>
          <a:p>
            <a:r>
              <a:rPr lang="en-US" sz="2800" dirty="0"/>
              <a:t>Sawtooth separates the application level from the core system level with transaction families,</a:t>
            </a:r>
          </a:p>
          <a:p>
            <a:pPr lvl="1"/>
            <a:r>
              <a:rPr lang="en-US" sz="2400" dirty="0"/>
              <a:t>which allows application developers to write in the languages of their choice. </a:t>
            </a:r>
          </a:p>
          <a:p>
            <a:r>
              <a:rPr lang="en-US" sz="2800" dirty="0"/>
              <a:t>Each application defines the custom transaction families for its unique requirements.</a:t>
            </a:r>
          </a:p>
          <a:p>
            <a:r>
              <a:rPr lang="en-US" sz="2800" dirty="0"/>
              <a:t>A transaction family includes these components:</a:t>
            </a:r>
          </a:p>
          <a:p>
            <a:pPr lvl="1"/>
            <a:r>
              <a:rPr lang="en-US" sz="2400" dirty="0"/>
              <a:t>A transaction processor to define the business logic for your application</a:t>
            </a:r>
          </a:p>
          <a:p>
            <a:pPr lvl="1"/>
            <a:r>
              <a:rPr lang="en-US" sz="2400" dirty="0"/>
              <a:t>A data model to record and store data</a:t>
            </a:r>
          </a:p>
          <a:p>
            <a:pPr lvl="1"/>
            <a:r>
              <a:rPr lang="en-US" sz="2400" dirty="0"/>
              <a:t>A client to handle the client logic for your application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82892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986" y="1433512"/>
            <a:ext cx="9572625" cy="48003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Another way of looking at it is that transaction families are a </a:t>
            </a:r>
            <a:r>
              <a:rPr lang="en-US" sz="2800" b="1" dirty="0"/>
              <a:t>combination of a data model and a transaction language</a:t>
            </a:r>
            <a:r>
              <a:rPr lang="en-US" sz="2800" dirty="0"/>
              <a:t> that implements a logic layer for a specific domain. </a:t>
            </a:r>
          </a:p>
          <a:p>
            <a:r>
              <a:rPr lang="en-US" sz="2800" dirty="0"/>
              <a:t>The data model represents the </a:t>
            </a:r>
            <a:r>
              <a:rPr lang="en-US" sz="2800" b="1" dirty="0"/>
              <a:t>current state of the blockchain (ledger) </a:t>
            </a:r>
          </a:p>
          <a:p>
            <a:r>
              <a:rPr lang="en-US" sz="2800" dirty="0"/>
              <a:t>Transaction language </a:t>
            </a:r>
            <a:r>
              <a:rPr lang="en-US" sz="2800" b="1" dirty="0"/>
              <a:t>modifies the state of the ledger.</a:t>
            </a:r>
          </a:p>
          <a:p>
            <a:r>
              <a:rPr lang="en-US" sz="2800" dirty="0"/>
              <a:t>It is expected that users will build their own transaction families according to their business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018379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3" y="624110"/>
            <a:ext cx="9672721" cy="53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70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437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the </a:t>
            </a:r>
            <a:r>
              <a:rPr lang="en-US" sz="2400" dirty="0" err="1"/>
              <a:t>diagram,each</a:t>
            </a:r>
            <a:r>
              <a:rPr lang="en-US" sz="2400" dirty="0"/>
              <a:t> specific domain, like financial services, digital rights management (DRM), supply chain, and the health industry, </a:t>
            </a:r>
            <a:r>
              <a:rPr lang="en-US" sz="2400" b="1" dirty="0"/>
              <a:t>has its own logic layer </a:t>
            </a:r>
            <a:r>
              <a:rPr lang="en-US" sz="2400" dirty="0"/>
              <a:t>comprised of operations and services specific to that domain. </a:t>
            </a:r>
          </a:p>
          <a:p>
            <a:pPr lvl="1"/>
            <a:r>
              <a:rPr lang="en-US" sz="2200" dirty="0"/>
              <a:t>This makes the </a:t>
            </a:r>
            <a:r>
              <a:rPr lang="en-US" sz="2200" b="1" dirty="0"/>
              <a:t>logic layer both restrictive and powerful at the same time.</a:t>
            </a:r>
            <a:r>
              <a:rPr lang="en-US" sz="2200" dirty="0"/>
              <a:t> </a:t>
            </a:r>
          </a:p>
          <a:p>
            <a:r>
              <a:rPr lang="en-US" sz="2400" dirty="0"/>
              <a:t>Transaction families ensure that </a:t>
            </a:r>
            <a:r>
              <a:rPr lang="en-US" sz="2400" b="1" dirty="0"/>
              <a:t>operations related to only the required domain are present in the control logic, </a:t>
            </a:r>
          </a:p>
          <a:p>
            <a:pPr lvl="1"/>
            <a:r>
              <a:rPr lang="en-US" sz="2200" dirty="0"/>
              <a:t>thus removing the possibility of executing needless, arbitrary and potentially harmful operations.</a:t>
            </a:r>
          </a:p>
        </p:txBody>
      </p:sp>
    </p:spTree>
    <p:extLst>
      <p:ext uri="{BB962C8B-B14F-4D97-AF65-F5344CB8AC3E}">
        <p14:creationId xmlns:p14="http://schemas.microsoft.com/office/powerpoint/2010/main" val="3479420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2" y="1733550"/>
            <a:ext cx="8640763" cy="4500340"/>
          </a:xfrm>
        </p:spPr>
        <p:txBody>
          <a:bodyPr>
            <a:noAutofit/>
          </a:bodyPr>
          <a:lstStyle/>
          <a:p>
            <a:r>
              <a:rPr lang="en-US" sz="3200" dirty="0"/>
              <a:t>Intel has provided three transaction families with Sawtooth: </a:t>
            </a:r>
          </a:p>
          <a:p>
            <a:pPr lvl="1"/>
            <a:r>
              <a:rPr lang="en-US" sz="2600" b="1" dirty="0"/>
              <a:t>Endpoint registry </a:t>
            </a:r>
            <a:r>
              <a:rPr lang="en-US" sz="2600" dirty="0"/>
              <a:t>is used for registering ledger services.</a:t>
            </a:r>
          </a:p>
          <a:p>
            <a:pPr lvl="1"/>
            <a:r>
              <a:rPr lang="en-US" sz="2800" b="1" dirty="0" err="1"/>
              <a:t>Integerkey</a:t>
            </a:r>
            <a:r>
              <a:rPr lang="en-US" sz="2800" dirty="0"/>
              <a:t> is used for testing deployed ledgers.</a:t>
            </a:r>
          </a:p>
          <a:p>
            <a:pPr lvl="1"/>
            <a:r>
              <a:rPr lang="en-US" sz="2800" b="1" dirty="0" err="1"/>
              <a:t>MarketPlace</a:t>
            </a:r>
            <a:r>
              <a:rPr lang="en-US" sz="2800" dirty="0"/>
              <a:t> is used for selling, buying and trading operations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40015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296" y="1676399"/>
            <a:ext cx="9141578" cy="436345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Currently, there are six projects under the </a:t>
            </a:r>
            <a:r>
              <a:rPr lang="en-US" sz="2800" dirty="0" err="1"/>
              <a:t>Hyperledger</a:t>
            </a:r>
            <a:r>
              <a:rPr lang="en-US" sz="2800" dirty="0"/>
              <a:t> umbrella: </a:t>
            </a:r>
          </a:p>
          <a:p>
            <a:pPr lvl="1"/>
            <a:r>
              <a:rPr lang="en-US" sz="2400" dirty="0"/>
              <a:t>Fabric, </a:t>
            </a:r>
            <a:r>
              <a:rPr lang="en-US" sz="2400" dirty="0" err="1"/>
              <a:t>Iroha</a:t>
            </a:r>
            <a:r>
              <a:rPr lang="en-US" sz="2400" dirty="0"/>
              <a:t>, </a:t>
            </a:r>
            <a:r>
              <a:rPr lang="en-US" sz="2400" dirty="0" err="1"/>
              <a:t>Sawtooth</a:t>
            </a:r>
            <a:r>
              <a:rPr lang="en-US" sz="2400" dirty="0"/>
              <a:t> lake, </a:t>
            </a:r>
            <a:r>
              <a:rPr lang="en-US" sz="2400" dirty="0" err="1"/>
              <a:t>blockchain</a:t>
            </a:r>
            <a:r>
              <a:rPr lang="en-US" sz="2400" dirty="0"/>
              <a:t> explorer, Fabric </a:t>
            </a:r>
            <a:r>
              <a:rPr lang="en-US" sz="2400" dirty="0" err="1"/>
              <a:t>chaintool</a:t>
            </a:r>
            <a:r>
              <a:rPr lang="en-US" sz="2400" dirty="0"/>
              <a:t>, and Fabric SDK </a:t>
            </a:r>
            <a:r>
              <a:rPr lang="en-US" sz="2400" dirty="0" err="1"/>
              <a:t>Py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Corda is the most recent addition to the Hyperledger project.</a:t>
            </a:r>
          </a:p>
          <a:p>
            <a:r>
              <a:rPr lang="en-US" sz="2800" dirty="0"/>
              <a:t> The </a:t>
            </a:r>
            <a:r>
              <a:rPr lang="en-US" sz="2800" dirty="0" err="1"/>
              <a:t>Hyperledger</a:t>
            </a:r>
            <a:r>
              <a:rPr lang="en-US" sz="2800" dirty="0"/>
              <a:t> project  has 100 members and is very active with more than 120 contributors, with regular meet-ups and talks being organized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40802307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in </a:t>
            </a:r>
            <a:r>
              <a:rPr lang="en-US" dirty="0" err="1"/>
              <a:t>Sawtooth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993" y="1375639"/>
            <a:ext cx="9968707" cy="5482361"/>
          </a:xfrm>
        </p:spPr>
        <p:txBody>
          <a:bodyPr>
            <a:noAutofit/>
          </a:bodyPr>
          <a:lstStyle/>
          <a:p>
            <a:r>
              <a:rPr lang="en-US" sz="3200" dirty="0" err="1"/>
              <a:t>Sawtooth</a:t>
            </a:r>
            <a:r>
              <a:rPr lang="en-US" sz="3200" dirty="0"/>
              <a:t> has two types of consensus mechanisms based on the choice of network. </a:t>
            </a:r>
          </a:p>
          <a:p>
            <a:pPr lvl="1"/>
            <a:r>
              <a:rPr lang="en-US" sz="2800" dirty="0" err="1"/>
              <a:t>PoET</a:t>
            </a:r>
            <a:r>
              <a:rPr lang="en-US" sz="2800" dirty="0"/>
              <a:t> is a trusted executed environment based lottery function that elects a leader randomly based on the time a node has waited for block proposal. </a:t>
            </a:r>
          </a:p>
          <a:p>
            <a:pPr lvl="1"/>
            <a:r>
              <a:rPr lang="en-US" sz="2800" dirty="0"/>
              <a:t>Another consensus type called </a:t>
            </a:r>
            <a:r>
              <a:rPr lang="en-US" sz="2800" b="1" dirty="0"/>
              <a:t>quorum voting</a:t>
            </a:r>
            <a:r>
              <a:rPr lang="en-US" sz="2800" dirty="0"/>
              <a:t>, which is an adaptation of consensus protocols built by Ripple and Stellar.</a:t>
            </a:r>
          </a:p>
          <a:p>
            <a:pPr lvl="2"/>
            <a:r>
              <a:rPr lang="en-US" sz="2800" dirty="0"/>
              <a:t>This consensus algorithm allows </a:t>
            </a:r>
            <a:r>
              <a:rPr lang="en-US" sz="2800" b="1" dirty="0"/>
              <a:t>instant transaction finality</a:t>
            </a:r>
            <a:r>
              <a:rPr lang="en-US" sz="2800" dirty="0"/>
              <a:t>, which is usually desirable in permissioned networks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8793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C12-32D9-4762-A9F6-199E348C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338" y="125690"/>
            <a:ext cx="8911687" cy="674410"/>
          </a:xfrm>
        </p:spPr>
        <p:txBody>
          <a:bodyPr/>
          <a:lstStyle/>
          <a:p>
            <a:r>
              <a:rPr lang="en-US" dirty="0"/>
              <a:t>Corda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7A34-1EDB-4EAA-BCE3-7647B68B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5" y="1253072"/>
            <a:ext cx="10214059" cy="6036450"/>
          </a:xfrm>
        </p:spPr>
        <p:txBody>
          <a:bodyPr>
            <a:noAutofit/>
          </a:bodyPr>
          <a:lstStyle/>
          <a:p>
            <a:r>
              <a:rPr lang="en-US" sz="2800" dirty="0"/>
              <a:t>Corda is not a blockchain. </a:t>
            </a:r>
          </a:p>
          <a:p>
            <a:r>
              <a:rPr lang="en-US" sz="2800" dirty="0"/>
              <a:t>Traditional blockchain solutions have the </a:t>
            </a:r>
          </a:p>
          <a:p>
            <a:pPr lvl="1"/>
            <a:r>
              <a:rPr lang="en-US" sz="2400" dirty="0"/>
              <a:t>Concept of transactions that are bundled together in a block </a:t>
            </a:r>
          </a:p>
          <a:p>
            <a:pPr lvl="1"/>
            <a:r>
              <a:rPr lang="en-US" sz="2400" dirty="0"/>
              <a:t>Each block is linked back cryptographically to its parent block, which provides an immutable record of transactions.</a:t>
            </a:r>
          </a:p>
          <a:p>
            <a:r>
              <a:rPr lang="en-US" sz="2800" dirty="0"/>
              <a:t>Corda has been designed entirely from scratch with a new model for providing all blockchain benefits, but without a traditional blockchain.</a:t>
            </a:r>
          </a:p>
        </p:txBody>
      </p:sp>
    </p:spTree>
    <p:extLst>
      <p:ext uri="{BB962C8B-B14F-4D97-AF65-F5344CB8AC3E}">
        <p14:creationId xmlns:p14="http://schemas.microsoft.com/office/powerpoint/2010/main" val="6682435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621-6345-4484-B317-C132649D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93B8-3DF6-44D1-BE81-B197FFAB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562" y="1540188"/>
            <a:ext cx="9544050" cy="480346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Corda has been developed purely for the financial industry to solve issues arising from the fact that</a:t>
            </a:r>
          </a:p>
          <a:p>
            <a:pPr lvl="1"/>
            <a:r>
              <a:rPr lang="en-US" sz="2800" dirty="0"/>
              <a:t> Each organization manages their own ledgers and thus have their own view of truth, which leads to contradictions and operational risk. </a:t>
            </a:r>
          </a:p>
          <a:p>
            <a:pPr lvl="1"/>
            <a:r>
              <a:rPr lang="en-US" sz="2800" dirty="0"/>
              <a:t>Data is also duplicated at each organization which results in an increased cost of managing individual infrastructures and complexity. </a:t>
            </a:r>
          </a:p>
          <a:p>
            <a:pPr lvl="1"/>
            <a:r>
              <a:rPr lang="en-US" sz="2800" dirty="0"/>
              <a:t>These are the types of problems within the financial industry that Corda aims to resolve by building a decentralized database platform.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815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E27-70EB-4627-8B04-07521A41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AEDB-B4C3-41D5-B508-B5D3B929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Corda source code is available at</a:t>
            </a:r>
          </a:p>
          <a:p>
            <a:pPr lvl="1"/>
            <a:r>
              <a:rPr lang="en-US" sz="2400" dirty="0"/>
              <a:t> h t </a:t>
            </a:r>
            <a:r>
              <a:rPr lang="en-US" sz="2400" dirty="0" err="1"/>
              <a:t>t</a:t>
            </a:r>
            <a:r>
              <a:rPr lang="en-US" sz="2400" dirty="0"/>
              <a:t> p s ://g </a:t>
            </a:r>
            <a:r>
              <a:rPr lang="en-US" sz="2400" dirty="0" err="1"/>
              <a:t>i</a:t>
            </a:r>
            <a:r>
              <a:rPr lang="en-US" sz="2400" dirty="0"/>
              <a:t> t h u b . c o m /c o r d a /c o r d a . </a:t>
            </a:r>
          </a:p>
          <a:p>
            <a:r>
              <a:rPr lang="en-US" sz="2800" dirty="0"/>
              <a:t>It is written in a language called </a:t>
            </a:r>
            <a:r>
              <a:rPr lang="en-US" sz="2800" b="1" dirty="0"/>
              <a:t>Kotlin</a:t>
            </a:r>
            <a:r>
              <a:rPr lang="en-US" sz="2800" dirty="0"/>
              <a:t>, which is a statically typed language targeting the </a:t>
            </a:r>
            <a:r>
              <a:rPr lang="en-US" sz="2800" b="1" dirty="0"/>
              <a:t>Java Virtual Machine </a:t>
            </a:r>
            <a:r>
              <a:rPr lang="en-US" sz="2800" dirty="0"/>
              <a:t>(</a:t>
            </a:r>
            <a:r>
              <a:rPr lang="en-US" sz="2800" b="1" dirty="0"/>
              <a:t>JVM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88167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797A-80DA-4CF3-BAA0-503CB5F4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8190-AB70-4454-9536-AE259613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123" y="1540189"/>
            <a:ext cx="9657502" cy="4889186"/>
          </a:xfrm>
        </p:spPr>
        <p:txBody>
          <a:bodyPr>
            <a:normAutofit/>
          </a:bodyPr>
          <a:lstStyle/>
          <a:p>
            <a:r>
              <a:rPr lang="en-US" sz="3200" dirty="0"/>
              <a:t>The main components of the Corda platform include</a:t>
            </a:r>
          </a:p>
          <a:p>
            <a:pPr lvl="1"/>
            <a:r>
              <a:rPr lang="en-US" sz="2800" dirty="0"/>
              <a:t>State objects</a:t>
            </a:r>
          </a:p>
          <a:p>
            <a:pPr lvl="1"/>
            <a:r>
              <a:rPr lang="en-US" sz="2800" dirty="0"/>
              <a:t>Contract code</a:t>
            </a:r>
          </a:p>
          <a:p>
            <a:pPr lvl="1"/>
            <a:r>
              <a:rPr lang="en-US" sz="2800" dirty="0"/>
              <a:t> Legal prose</a:t>
            </a:r>
          </a:p>
          <a:p>
            <a:pPr lvl="1"/>
            <a:r>
              <a:rPr lang="en-US" sz="2800" dirty="0"/>
              <a:t> Transactions</a:t>
            </a:r>
          </a:p>
          <a:p>
            <a:pPr lvl="1"/>
            <a:r>
              <a:rPr lang="en-US" sz="2800" dirty="0"/>
              <a:t> Consensus</a:t>
            </a:r>
          </a:p>
          <a:p>
            <a:pPr lvl="1"/>
            <a:r>
              <a:rPr lang="en-US" sz="2800" dirty="0"/>
              <a:t>Flows.</a:t>
            </a:r>
          </a:p>
        </p:txBody>
      </p:sp>
    </p:spTree>
    <p:extLst>
      <p:ext uri="{BB962C8B-B14F-4D97-AF65-F5344CB8AC3E}">
        <p14:creationId xmlns:p14="http://schemas.microsoft.com/office/powerpoint/2010/main" val="3830379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8C74-2F77-4546-9E9C-07C97AED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126" y="138335"/>
            <a:ext cx="8911687" cy="1280890"/>
          </a:xfrm>
        </p:spPr>
        <p:txBody>
          <a:bodyPr/>
          <a:lstStyle/>
          <a:p>
            <a:r>
              <a:rPr lang="en-US" b="1" dirty="0"/>
              <a:t>State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38AB-A5A4-44E9-92A7-533E0124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328" y="1197287"/>
            <a:ext cx="10414410" cy="552237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State objects represent the smallest unit of data that represent a financial agreement. </a:t>
            </a:r>
          </a:p>
          <a:p>
            <a:pPr lvl="1"/>
            <a:r>
              <a:rPr lang="en-US" sz="2400" dirty="0"/>
              <a:t>They are created or deleted as a result of a </a:t>
            </a:r>
            <a:r>
              <a:rPr lang="en-US" sz="2400" b="1" dirty="0"/>
              <a:t>transaction execution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They refer to </a:t>
            </a:r>
            <a:r>
              <a:rPr lang="en-US" sz="2400" b="1" dirty="0"/>
              <a:t>contract code and legal prose</a:t>
            </a:r>
            <a:r>
              <a:rPr lang="en-US" sz="2400" dirty="0"/>
              <a:t>. </a:t>
            </a:r>
          </a:p>
          <a:p>
            <a:r>
              <a:rPr lang="en-US" sz="2800" b="1" dirty="0"/>
              <a:t>Legal prose is optional </a:t>
            </a:r>
            <a:r>
              <a:rPr lang="en-US" sz="2800" dirty="0"/>
              <a:t>and provides legal binding to the contract. </a:t>
            </a:r>
          </a:p>
          <a:p>
            <a:r>
              <a:rPr lang="en-US" sz="2800" b="1" dirty="0"/>
              <a:t>Contract code is mandatory </a:t>
            </a:r>
            <a:r>
              <a:rPr lang="en-US" sz="2800" dirty="0"/>
              <a:t>in order to manage the state of the object.</a:t>
            </a:r>
          </a:p>
          <a:p>
            <a:pPr lvl="1"/>
            <a:r>
              <a:rPr lang="en-US" sz="2400" dirty="0"/>
              <a:t> It is required in order to provide a state transition mechanism for the node according to the business logic defined in the contract code. </a:t>
            </a:r>
          </a:p>
          <a:p>
            <a:r>
              <a:rPr lang="en-US" sz="2800" dirty="0"/>
              <a:t>State objects contain a data structure that represent the current state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2625156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648-D11F-4354-A813-A8C48E3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262B-3AF4-4E84-9749-44FCFF14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C7DBA-C019-48F1-8EEC-91E92F0A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4" y="484556"/>
            <a:ext cx="9551684" cy="57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93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654-7E4B-4AFA-A565-6668151E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18EE-F366-48EE-9127-4DB9B85A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540189"/>
            <a:ext cx="9748838" cy="44891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For example</a:t>
            </a:r>
          </a:p>
          <a:p>
            <a:pPr lvl="1"/>
            <a:r>
              <a:rPr lang="en-US" sz="2400" dirty="0"/>
              <a:t>In the diagram, a state object represents the current state of the object. </a:t>
            </a:r>
          </a:p>
          <a:p>
            <a:pPr lvl="1"/>
            <a:r>
              <a:rPr lang="en-US" sz="2400" dirty="0"/>
              <a:t>In this case, it is a simple mock agreement between Party A and Party B where Party ABC has paid Party XYZ 1,000 GBP. </a:t>
            </a:r>
          </a:p>
          <a:p>
            <a:pPr lvl="1"/>
            <a:r>
              <a:rPr lang="en-US" sz="2400" dirty="0"/>
              <a:t>This represents the current state of the object;</a:t>
            </a:r>
          </a:p>
          <a:p>
            <a:pPr lvl="1"/>
            <a:r>
              <a:rPr lang="en-US" sz="2400" dirty="0"/>
              <a:t>Referred contract code can change the state via transactions. </a:t>
            </a:r>
          </a:p>
          <a:p>
            <a:pPr lvl="1"/>
            <a:r>
              <a:rPr lang="en-US" sz="2400" dirty="0"/>
              <a:t>State objects can be thought of as a state machine, which are consumed by transactions in order to create updated state objects.</a:t>
            </a:r>
          </a:p>
        </p:txBody>
      </p:sp>
    </p:spTree>
    <p:extLst>
      <p:ext uri="{BB962C8B-B14F-4D97-AF65-F5344CB8AC3E}">
        <p14:creationId xmlns:p14="http://schemas.microsoft.com/office/powerpoint/2010/main" val="19659454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9C8-3202-4EE0-81B1-BCD4248E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35" y="306333"/>
            <a:ext cx="8911687" cy="128089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9E21-7AC5-4F17-BB2F-94771612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378" y="1315760"/>
            <a:ext cx="9911537" cy="5435932"/>
          </a:xfrm>
        </p:spPr>
        <p:txBody>
          <a:bodyPr>
            <a:normAutofit/>
          </a:bodyPr>
          <a:lstStyle/>
          <a:p>
            <a:r>
              <a:rPr lang="en-US" sz="2800" dirty="0"/>
              <a:t>Transactions are used to perform transitions between different states.</a:t>
            </a:r>
          </a:p>
          <a:p>
            <a:pPr lvl="1"/>
            <a:r>
              <a:rPr lang="en-US" sz="2400" dirty="0"/>
              <a:t>For example, the state object shown in the preceding diagram is created as a result of a transaction. </a:t>
            </a:r>
          </a:p>
          <a:p>
            <a:r>
              <a:rPr lang="en-US" sz="2800" dirty="0"/>
              <a:t>Corda uses a bitcoin-style UTXO based model for its transaction processing.</a:t>
            </a:r>
          </a:p>
          <a:p>
            <a:pPr lvl="1"/>
            <a:r>
              <a:rPr lang="en-US" sz="2600" dirty="0"/>
              <a:t>The concept of state transition by transactions is same as in bitcoin. </a:t>
            </a:r>
          </a:p>
          <a:p>
            <a:r>
              <a:rPr lang="en-US" sz="2800" dirty="0"/>
              <a:t>Similar to bitcoin, transactions can have none, single or multiple inputs, and single or multiple outputs. </a:t>
            </a:r>
          </a:p>
        </p:txBody>
      </p:sp>
    </p:spTree>
    <p:extLst>
      <p:ext uri="{BB962C8B-B14F-4D97-AF65-F5344CB8AC3E}">
        <p14:creationId xmlns:p14="http://schemas.microsoft.com/office/powerpoint/2010/main" val="12643031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7303-BE72-4ADD-8CCE-60D8925C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21F6-4BE4-429D-85D7-B6B4535A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All transactions are digitally signed.</a:t>
            </a:r>
          </a:p>
          <a:p>
            <a:r>
              <a:rPr lang="en-US" sz="2800" dirty="0"/>
              <a:t> Corda has no concept of mining because it does not use blocks to arrange transactions in a blockchain. </a:t>
            </a:r>
          </a:p>
          <a:p>
            <a:r>
              <a:rPr lang="en-US" sz="2800" dirty="0"/>
              <a:t>Instead, notary services are used in order to provide temporal ordering of transactions. </a:t>
            </a:r>
          </a:p>
          <a:p>
            <a:r>
              <a:rPr lang="en-US" sz="2800" dirty="0"/>
              <a:t>In Corda, new transaction types can be developed using JVM bytecode, which makes it very flexible and powerful.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343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29015</TotalTime>
  <Words>6733</Words>
  <Application>Microsoft Office PowerPoint</Application>
  <PresentationFormat>Widescreen</PresentationFormat>
  <Paragraphs>568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4" baseType="lpstr">
      <vt:lpstr>Arial</vt:lpstr>
      <vt:lpstr>Century Gothic</vt:lpstr>
      <vt:lpstr>PalatinoLinotype-Bold</vt:lpstr>
      <vt:lpstr>PalatinoLinotype-Roman</vt:lpstr>
      <vt:lpstr>Wingdings 3</vt:lpstr>
      <vt:lpstr>Wisp</vt:lpstr>
      <vt:lpstr>Hyperledger</vt:lpstr>
      <vt:lpstr>PowerPoint Presentation</vt:lpstr>
      <vt:lpstr>PowerPoint Presentation</vt:lpstr>
      <vt:lpstr>PowerPoint Presentation</vt:lpstr>
      <vt:lpstr>Hyperledger</vt:lpstr>
      <vt:lpstr>Hyperledger</vt:lpstr>
      <vt:lpstr>Project Goals</vt:lpstr>
      <vt:lpstr>Project Goals</vt:lpstr>
      <vt:lpstr>Projects</vt:lpstr>
      <vt:lpstr>PowerPoint Presentation</vt:lpstr>
      <vt:lpstr>PowerPoint Presentation</vt:lpstr>
      <vt:lpstr>PowerPoint Presentation</vt:lpstr>
      <vt:lpstr>PowerPoint Presentation</vt:lpstr>
      <vt:lpstr>Hyperledger Business Blockchain Frameworks</vt:lpstr>
      <vt:lpstr>Hyperledger Business Blockchain Frameworks</vt:lpstr>
      <vt:lpstr>Hyperledger Sawtooth:  </vt:lpstr>
      <vt:lpstr>Hyperledger Sawtooth Cont.. </vt:lpstr>
      <vt:lpstr>Hyperledger Business Blockchain Frameworks</vt:lpstr>
      <vt:lpstr>Blockchain explorer</vt:lpstr>
      <vt:lpstr>Fabric chaintool</vt:lpstr>
      <vt:lpstr>Fabric SDK Py</vt:lpstr>
      <vt:lpstr>Corda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Hyperledger as a protocol</vt:lpstr>
      <vt:lpstr>Reference architecture</vt:lpstr>
      <vt:lpstr>Reference architecture</vt:lpstr>
      <vt:lpstr>The reference architecture that has been published in the Hyperledger white paper</vt:lpstr>
      <vt:lpstr>PowerPoint Presentation</vt:lpstr>
      <vt:lpstr>Requirements</vt:lpstr>
      <vt:lpstr>Requirements- Modular approach</vt:lpstr>
      <vt:lpstr>Requirements- Modular approach</vt:lpstr>
      <vt:lpstr>Requirements- Privacy and confidentiality </vt:lpstr>
      <vt:lpstr>Requirements- Identity</vt:lpstr>
      <vt:lpstr>Requirements- Auditability</vt:lpstr>
      <vt:lpstr>Requirements- Interoperability</vt:lpstr>
      <vt:lpstr>Requirements- Portability</vt:lpstr>
      <vt:lpstr>Fabric</vt:lpstr>
      <vt:lpstr>Fabric</vt:lpstr>
      <vt:lpstr>Hyperledger Fabric</vt:lpstr>
      <vt:lpstr>Hyperledger Fabric</vt:lpstr>
      <vt:lpstr>Fabric architecture</vt:lpstr>
      <vt:lpstr>Membership services</vt:lpstr>
      <vt:lpstr>Membership services</vt:lpstr>
      <vt:lpstr>PowerPoint Presentation</vt:lpstr>
      <vt:lpstr>Membership services</vt:lpstr>
      <vt:lpstr>PowerPoint Presentation</vt:lpstr>
      <vt:lpstr>Blockchain services</vt:lpstr>
      <vt:lpstr>Blockchain services</vt:lpstr>
      <vt:lpstr>PowerPoint Presentation</vt:lpstr>
      <vt:lpstr>PowerPoint Presentation</vt:lpstr>
      <vt:lpstr>PowerPoint Presentation</vt:lpstr>
      <vt:lpstr>Blockchain services</vt:lpstr>
      <vt:lpstr>Blockchain services</vt:lpstr>
      <vt:lpstr>Blockchain services</vt:lpstr>
      <vt:lpstr>Blockchain services</vt:lpstr>
      <vt:lpstr>Chaincode services</vt:lpstr>
      <vt:lpstr>Events</vt:lpstr>
      <vt:lpstr>APIs and CLIs</vt:lpstr>
      <vt:lpstr>Components of the Fabric</vt:lpstr>
      <vt:lpstr>Peers or nodes</vt:lpstr>
      <vt:lpstr>Applications on blockchain</vt:lpstr>
      <vt:lpstr>PowerPoint Presentation</vt:lpstr>
      <vt:lpstr>Chaincode implementation</vt:lpstr>
      <vt:lpstr>Chaincode implementation</vt:lpstr>
      <vt:lpstr>PowerPoint Presentation</vt:lpstr>
      <vt:lpstr>PowerPoint Presentation</vt:lpstr>
      <vt:lpstr>Application model</vt:lpstr>
      <vt:lpstr>Application model</vt:lpstr>
      <vt:lpstr>Sawtooth lake</vt:lpstr>
      <vt:lpstr>Core Architecture </vt:lpstr>
      <vt:lpstr>PowerPoint Presentation</vt:lpstr>
      <vt:lpstr>Ledgers </vt:lpstr>
      <vt:lpstr>PoET</vt:lpstr>
      <vt:lpstr>Transaction families</vt:lpstr>
      <vt:lpstr>Transaction families</vt:lpstr>
      <vt:lpstr>PowerPoint Presentation</vt:lpstr>
      <vt:lpstr>Transaction families</vt:lpstr>
      <vt:lpstr>Transaction families</vt:lpstr>
      <vt:lpstr>Transaction families</vt:lpstr>
      <vt:lpstr>PowerPoint Presentation</vt:lpstr>
      <vt:lpstr>Transaction families</vt:lpstr>
      <vt:lpstr>Transaction families</vt:lpstr>
      <vt:lpstr>Consensus in Sawtooth</vt:lpstr>
      <vt:lpstr>Corda</vt:lpstr>
      <vt:lpstr>Corda</vt:lpstr>
      <vt:lpstr>Corda</vt:lpstr>
      <vt:lpstr>Architecture</vt:lpstr>
      <vt:lpstr>State objects</vt:lpstr>
      <vt:lpstr>PowerPoint Presentation</vt:lpstr>
      <vt:lpstr>State objects</vt:lpstr>
      <vt:lpstr>Transactions</vt:lpstr>
      <vt:lpstr>Transactions</vt:lpstr>
      <vt:lpstr>Consensus</vt:lpstr>
      <vt:lpstr>Consensus</vt:lpstr>
      <vt:lpstr>Flows</vt:lpstr>
      <vt:lpstr>Corda network -Components</vt:lpstr>
      <vt:lpstr>Nodes </vt:lpstr>
      <vt:lpstr>PowerPoint Presentation</vt:lpstr>
      <vt:lpstr>Permissioning service</vt:lpstr>
      <vt:lpstr>Network map service</vt:lpstr>
      <vt:lpstr>Notary service</vt:lpstr>
      <vt:lpstr>Notary service</vt:lpstr>
      <vt:lpstr>Oracle service</vt:lpstr>
      <vt:lpstr>Transactions</vt:lpstr>
      <vt:lpstr>Transactions</vt:lpstr>
      <vt:lpstr>Transactions</vt:lpstr>
      <vt:lpstr>Transactions</vt:lpstr>
      <vt:lpstr>Vaults</vt:lpstr>
      <vt:lpstr>CorDapp</vt:lpstr>
      <vt:lpstr>CorDapp</vt:lpstr>
      <vt:lpstr>References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</dc:title>
  <dc:creator>Sanjay H A</dc:creator>
  <cp:lastModifiedBy>Sanjay H A</cp:lastModifiedBy>
  <cp:revision>186</cp:revision>
  <dcterms:created xsi:type="dcterms:W3CDTF">2019-11-05T14:23:01Z</dcterms:created>
  <dcterms:modified xsi:type="dcterms:W3CDTF">2020-05-12T14:21:10Z</dcterms:modified>
</cp:coreProperties>
</file>