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4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9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4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4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D223-74F1-4E0A-9A03-EF443A55775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3EB946-CBC1-44CA-878D-F120D25A9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7204-85BC-441B-8B39-E6F1B2A3F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Blockchains for Efficient Health 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79DBB-F5A2-4EFB-A2A3-5CFC07405E35}"/>
              </a:ext>
            </a:extLst>
          </p:cNvPr>
          <p:cNvSpPr txBox="1"/>
          <p:nvPr/>
        </p:nvSpPr>
        <p:spPr>
          <a:xfrm>
            <a:off x="4635795" y="4795284"/>
            <a:ext cx="67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SACHIN SOMANNA			1NT17IS144</a:t>
            </a:r>
          </a:p>
          <a:p>
            <a:r>
              <a:rPr lang="en-US"/>
              <a:t>PAVAN KULKARNI			1NT18IS410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89A2A-E99D-4F86-851F-CAC2CCAC639B}"/>
              </a:ext>
            </a:extLst>
          </p:cNvPr>
          <p:cNvSpPr txBox="1"/>
          <p:nvPr/>
        </p:nvSpPr>
        <p:spPr>
          <a:xfrm>
            <a:off x="130628" y="925286"/>
            <a:ext cx="11894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Search Strategy and Study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primary outcome measures were interoperability and cost-effectiveness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secondary outcome measure was improved health outcomes,</a:t>
            </a:r>
          </a:p>
          <a:p>
            <a:r>
              <a:rPr lang="en-US" sz="2800" dirty="0"/>
              <a:t>      although it was noted that it might be difficult to determine a quantitative </a:t>
            </a:r>
          </a:p>
          <a:p>
            <a:r>
              <a:rPr lang="en-US" sz="2800" dirty="0"/>
              <a:t>      measure of this with respect to blockchains.</a:t>
            </a:r>
          </a:p>
        </p:txBody>
      </p:sp>
    </p:spTree>
    <p:extLst>
      <p:ext uri="{BB962C8B-B14F-4D97-AF65-F5344CB8AC3E}">
        <p14:creationId xmlns:p14="http://schemas.microsoft.com/office/powerpoint/2010/main" val="181515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D47C5-AF7A-413B-AB12-7533474C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07" y="425302"/>
            <a:ext cx="6325586" cy="54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54F1D-64FC-4DCE-AF1F-90D518F3D3E8}"/>
              </a:ext>
            </a:extLst>
          </p:cNvPr>
          <p:cNvSpPr txBox="1"/>
          <p:nvPr/>
        </p:nvSpPr>
        <p:spPr>
          <a:xfrm>
            <a:off x="988828" y="733647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38396-DC1B-4ECD-895B-B043B8603FF3}"/>
              </a:ext>
            </a:extLst>
          </p:cNvPr>
          <p:cNvSpPr txBox="1"/>
          <p:nvPr/>
        </p:nvSpPr>
        <p:spPr>
          <a:xfrm>
            <a:off x="370114" y="1817914"/>
            <a:ext cx="107224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Few studies described the implementation of a blockchain system to real-world medical data,</a:t>
            </a:r>
          </a:p>
          <a:p>
            <a:r>
              <a:rPr lang="en-US" sz="2000" dirty="0"/>
              <a:t>      highlighting the novelty of this technique.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Interoperability, one of our primary outcome measures, was seen as feasible using a blockchain approach to store an index of records and to manage access to cloud-based records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This approach saves the administrative costs involved in transporting records, as well as the medical costs associated with waiting for their arrival.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Logistical difficulties and costs may arise in collating legacy data, although we expect that these would be accounted for in savings from improved health outcomes in the long term.</a:t>
            </a:r>
          </a:p>
        </p:txBody>
      </p:sp>
    </p:spTree>
    <p:extLst>
      <p:ext uri="{BB962C8B-B14F-4D97-AF65-F5344CB8AC3E}">
        <p14:creationId xmlns:p14="http://schemas.microsoft.com/office/powerpoint/2010/main" val="136123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4682A-7C11-4FBB-B0BA-8FF70348E173}"/>
              </a:ext>
            </a:extLst>
          </p:cNvPr>
          <p:cNvSpPr txBox="1"/>
          <p:nvPr/>
        </p:nvSpPr>
        <p:spPr>
          <a:xfrm>
            <a:off x="839972" y="754912"/>
            <a:ext cx="564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Challenges and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3BB85-358D-49E4-8180-E1B453F71A47}"/>
              </a:ext>
            </a:extLst>
          </p:cNvPr>
          <p:cNvSpPr txBox="1"/>
          <p:nvPr/>
        </p:nvSpPr>
        <p:spPr>
          <a:xfrm>
            <a:off x="564787" y="1757869"/>
            <a:ext cx="11453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Ownership and Privacy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Achieving interoperability depends on patients taking control of their data and </a:t>
            </a:r>
          </a:p>
          <a:p>
            <a:pPr lvl="1"/>
            <a:r>
              <a:rPr lang="en-US" dirty="0"/>
              <a:t>     deciding on how it is to be used, features integral to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Legal</a:t>
            </a:r>
          </a:p>
          <a:p>
            <a:r>
              <a:rPr lang="en-US" b="1" i="1" dirty="0"/>
              <a:t>          </a:t>
            </a:r>
            <a:r>
              <a:rPr lang="en-US" dirty="0"/>
              <a:t>Under GDPR (Article 17), the Organization of Economic Cooperation and Development privacy guideline,  </a:t>
            </a:r>
          </a:p>
          <a:p>
            <a:r>
              <a:rPr lang="en-US" dirty="0"/>
              <a:t>           the Health Insurance Portability and Accountability Act (HIPAA) Privacy Rule, and others , </a:t>
            </a:r>
          </a:p>
          <a:p>
            <a:r>
              <a:rPr lang="en-US" dirty="0"/>
              <a:t>            individuals may  request for their data to be erased. </a:t>
            </a:r>
          </a:p>
          <a:p>
            <a:r>
              <a:rPr lang="en-US" dirty="0"/>
              <a:t>           This is possible when the records themselves are not stored on the blockchain. 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Security</a:t>
            </a:r>
          </a:p>
          <a:p>
            <a:r>
              <a:rPr lang="en-US" b="1" i="1" dirty="0"/>
              <a:t>		</a:t>
            </a:r>
            <a:r>
              <a:rPr lang="en-US" dirty="0"/>
              <a:t>Sensitive data must be kept safe from eavesdroppers and intruders .</a:t>
            </a:r>
          </a:p>
          <a:p>
            <a:r>
              <a:rPr lang="en-US" dirty="0"/>
              <a:t>               Breaches have a negative impact on the public perception of the health care field and </a:t>
            </a:r>
          </a:p>
          <a:p>
            <a:r>
              <a:rPr lang="en-US" dirty="0"/>
              <a:t>               threaten to hinder  future research through more stringent regulatory restrictions</a:t>
            </a:r>
            <a:endParaRPr lang="en-US" b="1" i="1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3718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803E0-9D0B-438D-9013-D1CA4AE74D64}"/>
              </a:ext>
            </a:extLst>
          </p:cNvPr>
          <p:cNvSpPr txBox="1"/>
          <p:nvPr/>
        </p:nvSpPr>
        <p:spPr>
          <a:xfrm>
            <a:off x="701749" y="839972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6553C-B1DF-4C30-8D79-1B97FBFF8302}"/>
              </a:ext>
            </a:extLst>
          </p:cNvPr>
          <p:cNvSpPr txBox="1"/>
          <p:nvPr/>
        </p:nvSpPr>
        <p:spPr>
          <a:xfrm>
            <a:off x="148855" y="1626782"/>
            <a:ext cx="117915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storage and sharing of medical data (developing interoperability) are vital for improved health outcomes.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Respecting privacy of sensitive information while doing this remains a big challenge in health care.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literature shows that with the appropriate regulatory guidelines and use standards, </a:t>
            </a:r>
          </a:p>
          <a:p>
            <a:r>
              <a:rPr lang="en-US" sz="2400" dirty="0"/>
              <a:t>      blockchain can act as a vehicle to manage consented access to EHRs.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increase interoperability without compromising security, while also protecting patient privacy.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40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3A6D5-BF2F-4103-86EA-3A6943A6F8D0}"/>
              </a:ext>
            </a:extLst>
          </p:cNvPr>
          <p:cNvSpPr txBox="1"/>
          <p:nvPr/>
        </p:nvSpPr>
        <p:spPr>
          <a:xfrm>
            <a:off x="467833" y="839972"/>
            <a:ext cx="11245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issues would most effectively be tackled by the use of a private or consortium-led blockchain.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improved interoperability and reduced long-term administrative costs would lead to improved health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this technology is currently unfamiliar to most, investments into creating a sufficiently user-friendly interface and educating users on how best to take advantage of it would lead to improved health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9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4FC8E-19CC-4999-88C1-3EEE681AD879}"/>
              </a:ext>
            </a:extLst>
          </p:cNvPr>
          <p:cNvSpPr txBox="1"/>
          <p:nvPr/>
        </p:nvSpPr>
        <p:spPr>
          <a:xfrm>
            <a:off x="76200" y="892629"/>
            <a:ext cx="50188929" cy="4774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 </a:t>
            </a:r>
            <a:r>
              <a:rPr lang="en-US" sz="2800" dirty="0"/>
              <a:t>The decentralized nature of sensitive health information can bring about situations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where timely information is unavailable,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worsening health outcomes.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 Furthermore, as patient involvement in health care increases,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There is a growing need for patients to access and control their data.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Blockchain is a secure, decentralized online ledger that could be </a:t>
            </a:r>
          </a:p>
          <a:p>
            <a:pPr fontAlgn="base"/>
            <a:r>
              <a:rPr lang="en-US" sz="2800" dirty="0"/>
              <a:t>used to manage electronic health records (EHRs) efficiently.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Therefore with the potential to improve health outcomes</a:t>
            </a:r>
          </a:p>
          <a:p>
            <a:pPr fontAlgn="base"/>
            <a:r>
              <a:rPr lang="en-US" sz="2800" dirty="0"/>
              <a:t> by creating a conduit for interoperability.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FF64-01A9-405B-BC03-A1B9DA650EB0}"/>
              </a:ext>
            </a:extLst>
          </p:cNvPr>
          <p:cNvSpPr txBox="1"/>
          <p:nvPr/>
        </p:nvSpPr>
        <p:spPr>
          <a:xfrm>
            <a:off x="674914" y="38100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</p:txBody>
      </p:sp>
    </p:spTree>
    <p:extLst>
      <p:ext uri="{BB962C8B-B14F-4D97-AF65-F5344CB8AC3E}">
        <p14:creationId xmlns:p14="http://schemas.microsoft.com/office/powerpoint/2010/main" val="329738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A9C19-F684-49D2-B070-1EB5EE23EA78}"/>
              </a:ext>
            </a:extLst>
          </p:cNvPr>
          <p:cNvSpPr txBox="1"/>
          <p:nvPr/>
        </p:nvSpPr>
        <p:spPr>
          <a:xfrm>
            <a:off x="435935" y="491890"/>
            <a:ext cx="272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A67E7-AE81-4414-A5F0-2C04C8830A4D}"/>
              </a:ext>
            </a:extLst>
          </p:cNvPr>
          <p:cNvSpPr txBox="1"/>
          <p:nvPr/>
        </p:nvSpPr>
        <p:spPr>
          <a:xfrm>
            <a:off x="435935" y="1148316"/>
            <a:ext cx="1144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study aimed to perform a systematic review to assess the feasibility </a:t>
            </a:r>
          </a:p>
          <a:p>
            <a:r>
              <a:rPr lang="en-US" sz="2800" dirty="0"/>
              <a:t>of blockchain as a method of managing health care records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16E50-406F-4639-B941-00462A316594}"/>
              </a:ext>
            </a:extLst>
          </p:cNvPr>
          <p:cNvSpPr txBox="1"/>
          <p:nvPr/>
        </p:nvSpPr>
        <p:spPr>
          <a:xfrm>
            <a:off x="435935" y="2892056"/>
            <a:ext cx="329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9A8E9-653B-45FC-BA1D-7C100CC055FD}"/>
              </a:ext>
            </a:extLst>
          </p:cNvPr>
          <p:cNvSpPr txBox="1"/>
          <p:nvPr/>
        </p:nvSpPr>
        <p:spPr>
          <a:xfrm>
            <a:off x="435936" y="3429001"/>
            <a:ext cx="1117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Reviewers identified studies via systematic searches of databases including PubMed, MEDLINE, Scopus, EMBASE, ProQuest, and Cochrane Library. </a:t>
            </a:r>
          </a:p>
          <a:p>
            <a:r>
              <a:rPr lang="en-US" sz="2400" dirty="0"/>
              <a:t>Suitability for inclusion of each was assessed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2825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8FA40-2150-449E-A9DB-22D3D4A2E82B}"/>
              </a:ext>
            </a:extLst>
          </p:cNvPr>
          <p:cNvSpPr txBox="1"/>
          <p:nvPr/>
        </p:nvSpPr>
        <p:spPr>
          <a:xfrm>
            <a:off x="1403498" y="669851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897ED-F4EE-4C27-8CB6-6326FB0FB644}"/>
              </a:ext>
            </a:extLst>
          </p:cNvPr>
          <p:cNvSpPr txBox="1"/>
          <p:nvPr/>
        </p:nvSpPr>
        <p:spPr>
          <a:xfrm>
            <a:off x="233916" y="1743740"/>
            <a:ext cx="11958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records in Britain comprise of legacy paper records and numerous disconnected electronic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the advancement of other health care fields such as oncology and neurology in their use of technology ,</a:t>
            </a:r>
          </a:p>
          <a:p>
            <a:r>
              <a:rPr lang="en-US" dirty="0"/>
              <a:t>     there remains a lack of interoperability in health care systems , arising from the nonuniform record storage methods,</a:t>
            </a:r>
          </a:p>
          <a:p>
            <a:r>
              <a:rPr lang="en-US" dirty="0"/>
              <a:t>     that restricts doctors in their capacity to provide appropriate care.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Furthermore, the lack of (correct) information has been considered the primary cause of problems in health care, leading to medical errors and adverse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National Health Service(NHS)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Blockchain could solve the problem of interoperability by allowing doctors to gather information about a patient from multiple independent systems.</a:t>
            </a:r>
          </a:p>
        </p:txBody>
      </p:sp>
    </p:spTree>
    <p:extLst>
      <p:ext uri="{BB962C8B-B14F-4D97-AF65-F5344CB8AC3E}">
        <p14:creationId xmlns:p14="http://schemas.microsoft.com/office/powerpoint/2010/main" val="3275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BD07C-2B08-4E2D-AB06-388C346ED7DB}"/>
              </a:ext>
            </a:extLst>
          </p:cNvPr>
          <p:cNvSpPr txBox="1"/>
          <p:nvPr/>
        </p:nvSpPr>
        <p:spPr>
          <a:xfrm>
            <a:off x="1063256" y="489098"/>
            <a:ext cx="37529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What is Blockchain?</a:t>
            </a:r>
          </a:p>
          <a:p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5784-5901-43BB-8245-6F4AEDAE21A2}"/>
              </a:ext>
            </a:extLst>
          </p:cNvPr>
          <p:cNvSpPr txBox="1"/>
          <p:nvPr/>
        </p:nvSpPr>
        <p:spPr>
          <a:xfrm>
            <a:off x="212650" y="1786270"/>
            <a:ext cx="11887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blockchain is a decentralized online ledger (database), first implemented to store an ever-increasing record of all transactions using the cryptocurrency, Bitcoin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It works by replacing trusted third-party signatories of a transaction  </a:t>
            </a:r>
          </a:p>
          <a:p>
            <a:r>
              <a:rPr lang="en-US" sz="2400" dirty="0"/>
              <a:t>     with computational (cryptographic) proof to validate transactions.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This validation is carried out by a network of users (“full nodes”) who collectively adhere to previously agreed rules,  which are implemented by the softwar</a:t>
            </a:r>
            <a:r>
              <a:rPr lang="en-US" sz="2400" dirty="0">
                <a:latin typeface="Gill Sans "/>
              </a:rPr>
              <a:t>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ill Sans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It saves both cost of mediation and cost for reversing a transaction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73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F61BB-3BAB-40B4-96AC-51A781D2E731}"/>
              </a:ext>
            </a:extLst>
          </p:cNvPr>
          <p:cNvSpPr txBox="1"/>
          <p:nvPr/>
        </p:nvSpPr>
        <p:spPr>
          <a:xfrm>
            <a:off x="276447" y="404037"/>
            <a:ext cx="118728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transaction records are grouped into blocks, each of which is locked to the next with a cryptographic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system is also flexible enough to allow the addition of arbitrary logic to process, validate, and access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This is implemented via components of business logic known as smart contracts, which reside on the blockchain and are synchronized across all nodes.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ability to create smart contracts makes blockchain suitable for health care, where strict regulations govern how sensitive data can be used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exchange using smart contracts is transparent and conflict-free and eliminates the need for a middleman, as the blockchain executes the data sharing based on the preagreed conditions of the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B35CF-B76A-4FC1-8176-EA48132161F0}"/>
              </a:ext>
            </a:extLst>
          </p:cNvPr>
          <p:cNvSpPr txBox="1"/>
          <p:nvPr/>
        </p:nvSpPr>
        <p:spPr>
          <a:xfrm>
            <a:off x="297713" y="999460"/>
            <a:ext cx="117383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Ownership and privacy of data are important issues that blockchain could solve. It is currently debated whether the health care provider or the patient owns health care data relating to a patient (although patients have a definite right to access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Another concern with medical records is the cost currently associated with transferring records between 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aim of this review was to summarize the evidence relating to the </a:t>
            </a:r>
          </a:p>
          <a:p>
            <a:r>
              <a:rPr lang="en-US" sz="2800" dirty="0"/>
              <a:t>     implementation of blockchains to manage electronic health records (EHRs),</a:t>
            </a:r>
          </a:p>
          <a:p>
            <a:r>
              <a:rPr lang="en-US" sz="2800" dirty="0"/>
              <a:t>    and to discuss whether this would improve efficiency of record management.</a:t>
            </a:r>
          </a:p>
        </p:txBody>
      </p:sp>
    </p:spTree>
    <p:extLst>
      <p:ext uri="{BB962C8B-B14F-4D97-AF65-F5344CB8AC3E}">
        <p14:creationId xmlns:p14="http://schemas.microsoft.com/office/powerpoint/2010/main" val="36320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3CBC2-5059-4454-AE33-02670C28148D}"/>
              </a:ext>
            </a:extLst>
          </p:cNvPr>
          <p:cNvSpPr txBox="1"/>
          <p:nvPr/>
        </p:nvSpPr>
        <p:spPr>
          <a:xfrm>
            <a:off x="233916" y="478466"/>
            <a:ext cx="121262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</a:rPr>
              <a:t>Methods</a:t>
            </a:r>
          </a:p>
          <a:p>
            <a:pPr fontAlgn="base"/>
            <a:endParaRPr lang="en-US" sz="2400" b="1" dirty="0">
              <a:solidFill>
                <a:srgbClr val="FF0000"/>
              </a:solidFill>
            </a:endParaRPr>
          </a:p>
          <a:p>
            <a:pPr fontAlgn="base"/>
            <a:r>
              <a:rPr lang="en-US" sz="2400" dirty="0"/>
              <a:t>The review protocol  was used with the following modifications: </a:t>
            </a:r>
          </a:p>
          <a:p>
            <a:pPr fontAlgn="base"/>
            <a:endParaRPr lang="en-US" sz="2400" dirty="0"/>
          </a:p>
          <a:p>
            <a:pPr marL="342900" indent="-342900" fontAlgn="base">
              <a:buAutoNum type="arabicParenBoth"/>
            </a:pPr>
            <a:r>
              <a:rPr lang="en-US" sz="2400" dirty="0"/>
              <a:t>The research question was narrowed to focus on </a:t>
            </a:r>
            <a:r>
              <a:rPr lang="en-US" sz="2400" dirty="0" err="1"/>
              <a:t>efficiency,as</a:t>
            </a:r>
            <a:r>
              <a:rPr lang="en-US" sz="2400" dirty="0"/>
              <a:t> the issues of privacy and scalability would broaden the review excessively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(2) A total of 5 additional search databases were included to account for the potential lack of published research on the topic, and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(3) The population was extended to anyone whose health data are stored in a blockchain.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6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CAE07-491C-4CF7-9280-10B53A32EF6B}"/>
              </a:ext>
            </a:extLst>
          </p:cNvPr>
          <p:cNvSpPr txBox="1"/>
          <p:nvPr/>
        </p:nvSpPr>
        <p:spPr>
          <a:xfrm>
            <a:off x="206827" y="1567543"/>
            <a:ext cx="22451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Medical record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 record consisting of information about the physical or mental health or </a:t>
            </a:r>
          </a:p>
          <a:p>
            <a:pPr fontAlgn="base"/>
            <a:r>
              <a:rPr lang="en-US" sz="2400" dirty="0"/>
              <a:t>    condition of an identifiable individual made by or on behalf of a health professional in </a:t>
            </a:r>
          </a:p>
          <a:p>
            <a:pPr fontAlgn="base"/>
            <a:r>
              <a:rPr lang="en-US" sz="2400" dirty="0"/>
              <a:t>     connection with the care of that individual 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Efficiency</a:t>
            </a:r>
            <a:r>
              <a:rPr lang="en-US" sz="2400" dirty="0"/>
              <a:t>: Either improved interoperability or cost-effectiveness, or improved health</a:t>
            </a:r>
          </a:p>
          <a:p>
            <a:pPr fontAlgn="base"/>
            <a:r>
              <a:rPr lang="en-US" sz="2400" dirty="0"/>
              <a:t>    outcomes as a result of these.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Current methods</a:t>
            </a:r>
            <a:r>
              <a:rPr lang="en-US" sz="2400" dirty="0"/>
              <a:t>: These may consist of traditional paper-based methods or more advanced</a:t>
            </a:r>
          </a:p>
          <a:p>
            <a:pPr fontAlgn="base"/>
            <a:r>
              <a:rPr lang="en-US" sz="2400" dirty="0"/>
              <a:t>    technology adopted to provide more coordinated health care.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Interoperability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Automatic and seamless exchange of health information across health</a:t>
            </a:r>
          </a:p>
          <a:p>
            <a:pPr fontAlgn="base"/>
            <a:r>
              <a:rPr lang="en-US" sz="2400" dirty="0"/>
              <a:t>     information systems .(This corresponds to syntactic interoperability.)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2866B-0766-41F3-8A92-9E5C1DB2479D}"/>
              </a:ext>
            </a:extLst>
          </p:cNvPr>
          <p:cNvSpPr txBox="1"/>
          <p:nvPr/>
        </p:nvSpPr>
        <p:spPr>
          <a:xfrm>
            <a:off x="478971" y="293914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Strategies to implement Blockchain </a:t>
            </a:r>
          </a:p>
        </p:txBody>
      </p:sp>
    </p:spTree>
    <p:extLst>
      <p:ext uri="{BB962C8B-B14F-4D97-AF65-F5344CB8AC3E}">
        <p14:creationId xmlns:p14="http://schemas.microsoft.com/office/powerpoint/2010/main" val="31421378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680</TotalTime>
  <Words>1223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Bradley Hand ITC</vt:lpstr>
      <vt:lpstr>Gill Sans </vt:lpstr>
      <vt:lpstr>Gill Sans MT</vt:lpstr>
      <vt:lpstr>Times New Roman</vt:lpstr>
      <vt:lpstr>Gallery</vt:lpstr>
      <vt:lpstr>Implementing Blockchains for Efficient Health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Blockchains for Efficient Health Care</dc:title>
  <dc:creator>acer</dc:creator>
  <cp:lastModifiedBy>acer</cp:lastModifiedBy>
  <cp:revision>21</cp:revision>
  <dcterms:created xsi:type="dcterms:W3CDTF">2020-04-04T08:57:41Z</dcterms:created>
  <dcterms:modified xsi:type="dcterms:W3CDTF">2020-04-06T12:50:43Z</dcterms:modified>
</cp:coreProperties>
</file>